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96" r:id="rId3"/>
  </p:sldMasterIdLst>
  <p:notesMasterIdLst>
    <p:notesMasterId r:id="rId95"/>
  </p:notesMasterIdLst>
  <p:sldIdLst>
    <p:sldId id="256" r:id="rId4"/>
    <p:sldId id="552" r:id="rId5"/>
    <p:sldId id="608" r:id="rId6"/>
    <p:sldId id="257" r:id="rId7"/>
    <p:sldId id="553" r:id="rId8"/>
    <p:sldId id="554" r:id="rId9"/>
    <p:sldId id="542" r:id="rId10"/>
    <p:sldId id="543" r:id="rId11"/>
    <p:sldId id="418" r:id="rId12"/>
    <p:sldId id="419" r:id="rId13"/>
    <p:sldId id="300" r:id="rId14"/>
    <p:sldId id="389" r:id="rId15"/>
    <p:sldId id="538" r:id="rId16"/>
    <p:sldId id="342" r:id="rId17"/>
    <p:sldId id="503" r:id="rId18"/>
    <p:sldId id="502" r:id="rId19"/>
    <p:sldId id="344" r:id="rId20"/>
    <p:sldId id="380" r:id="rId21"/>
    <p:sldId id="541" r:id="rId22"/>
    <p:sldId id="354" r:id="rId23"/>
    <p:sldId id="464" r:id="rId24"/>
    <p:sldId id="555" r:id="rId25"/>
    <p:sldId id="609" r:id="rId26"/>
    <p:sldId id="599" r:id="rId27"/>
    <p:sldId id="600" r:id="rId28"/>
    <p:sldId id="556" r:id="rId29"/>
    <p:sldId id="613" r:id="rId30"/>
    <p:sldId id="614" r:id="rId31"/>
    <p:sldId id="601" r:id="rId32"/>
    <p:sldId id="606" r:id="rId33"/>
    <p:sldId id="264" r:id="rId34"/>
    <p:sldId id="615" r:id="rId35"/>
    <p:sldId id="558" r:id="rId36"/>
    <p:sldId id="559" r:id="rId37"/>
    <p:sldId id="562" r:id="rId38"/>
    <p:sldId id="565" r:id="rId39"/>
    <p:sldId id="469" r:id="rId40"/>
    <p:sldId id="466" r:id="rId41"/>
    <p:sldId id="586" r:id="rId42"/>
    <p:sldId id="585" r:id="rId43"/>
    <p:sldId id="584" r:id="rId44"/>
    <p:sldId id="580" r:id="rId45"/>
    <p:sldId id="581" r:id="rId46"/>
    <p:sldId id="480" r:id="rId47"/>
    <p:sldId id="473" r:id="rId48"/>
    <p:sldId id="474" r:id="rId49"/>
    <p:sldId id="481" r:id="rId50"/>
    <p:sldId id="476" r:id="rId51"/>
    <p:sldId id="483" r:id="rId52"/>
    <p:sldId id="496" r:id="rId53"/>
    <p:sldId id="616" r:id="rId54"/>
    <p:sldId id="275" r:id="rId55"/>
    <p:sldId id="577" r:id="rId56"/>
    <p:sldId id="575" r:id="rId57"/>
    <p:sldId id="567" r:id="rId58"/>
    <p:sldId id="459" r:id="rId59"/>
    <p:sldId id="460" r:id="rId60"/>
    <p:sldId id="295" r:id="rId61"/>
    <p:sldId id="514" r:id="rId62"/>
    <p:sldId id="411" r:id="rId63"/>
    <p:sldId id="427" r:id="rId64"/>
    <p:sldId id="568" r:id="rId65"/>
    <p:sldId id="290" r:id="rId66"/>
    <p:sldId id="291" r:id="rId67"/>
    <p:sldId id="504" r:id="rId68"/>
    <p:sldId id="386" r:id="rId69"/>
    <p:sldId id="385" r:id="rId70"/>
    <p:sldId id="516" r:id="rId71"/>
    <p:sldId id="569" r:id="rId72"/>
    <p:sldId id="571" r:id="rId73"/>
    <p:sldId id="517" r:id="rId74"/>
    <p:sldId id="573" r:id="rId75"/>
    <p:sldId id="572" r:id="rId76"/>
    <p:sldId id="392" r:id="rId77"/>
    <p:sldId id="371" r:id="rId78"/>
    <p:sldId id="576" r:id="rId79"/>
    <p:sldId id="286" r:id="rId80"/>
    <p:sldId id="396" r:id="rId81"/>
    <p:sldId id="277" r:id="rId82"/>
    <p:sldId id="511" r:id="rId83"/>
    <p:sldId id="512" r:id="rId84"/>
    <p:sldId id="346" r:id="rId85"/>
    <p:sldId id="347" r:id="rId86"/>
    <p:sldId id="617" r:id="rId87"/>
    <p:sldId id="299" r:id="rId88"/>
    <p:sldId id="309" r:id="rId89"/>
    <p:sldId id="339" r:id="rId90"/>
    <p:sldId id="341" r:id="rId91"/>
    <p:sldId id="340" r:id="rId92"/>
    <p:sldId id="357" r:id="rId93"/>
    <p:sldId id="358" r:id="rId9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980" autoAdjust="0"/>
  </p:normalViewPr>
  <p:slideViewPr>
    <p:cSldViewPr>
      <p:cViewPr varScale="1">
        <p:scale>
          <a:sx n="84" d="100"/>
          <a:sy n="84" d="100"/>
        </p:scale>
        <p:origin x="138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A3F3AF-3920-49E0-94AC-3406904DEA53}" type="datetimeFigureOut">
              <a:rPr lang="zh-TW" altLang="en-US" smtClean="0"/>
              <a:t>2021/3/24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0C2F91-A98C-4B60-9755-6F328A3DE75B}" type="slidenum">
              <a:rPr lang="zh-TW" altLang="en-US" smtClean="0"/>
              <a:t>‹#›</a:t>
            </a:fld>
            <a:endParaRPr lang="zh-TW" altLang="en-US"/>
          </a:p>
        </p:txBody>
      </p:sp>
    </p:spTree>
    <p:extLst>
      <p:ext uri="{BB962C8B-B14F-4D97-AF65-F5344CB8AC3E}">
        <p14:creationId xmlns:p14="http://schemas.microsoft.com/office/powerpoint/2010/main" val="3467561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00C2F91-A98C-4B60-9755-6F328A3DE75B}" type="slidenum">
              <a:rPr lang="zh-TW" altLang="en-US" smtClean="0"/>
              <a:t>78</a:t>
            </a:fld>
            <a:endParaRPr lang="zh-TW" altLang="en-US"/>
          </a:p>
        </p:txBody>
      </p:sp>
    </p:spTree>
    <p:extLst>
      <p:ext uri="{BB962C8B-B14F-4D97-AF65-F5344CB8AC3E}">
        <p14:creationId xmlns:p14="http://schemas.microsoft.com/office/powerpoint/2010/main" val="4482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009442" y="3307355"/>
            <a:ext cx="7117180" cy="1470025"/>
          </a:xfrm>
        </p:spPr>
        <p:txBody>
          <a:bodyPr anchor="b"/>
          <a:lstStyle>
            <a:lvl1pPr>
              <a:defRPr sz="4000"/>
            </a:lvl1pPr>
          </a:lstStyle>
          <a:p>
            <a:r>
              <a:rPr lang="zh-TW" altLang="en-US" smtClean="0"/>
              <a:t>按一下以編輯母片標題樣式</a:t>
            </a:r>
            <a:endParaRPr lang="en-US"/>
          </a:p>
        </p:txBody>
      </p:sp>
      <p:sp>
        <p:nvSpPr>
          <p:cNvPr id="3" name="Subtitle 2"/>
          <p:cNvSpPr>
            <a:spLocks noGrp="1"/>
          </p:cNvSpPr>
          <p:nvPr>
            <p:ph type="subTitle" idx="1"/>
          </p:nvPr>
        </p:nvSpPr>
        <p:spPr>
          <a:xfrm>
            <a:off x="1009442" y="4777380"/>
            <a:ext cx="7117180" cy="861420"/>
          </a:xfrm>
        </p:spPr>
        <p:txBody>
          <a:bodyPr anchor="t">
            <a:normAutofit/>
          </a:bodyPr>
          <a:lstStyle>
            <a:lvl1pPr marL="0" indent="0" algn="l">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a:p>
        </p:txBody>
      </p:sp>
      <p:sp>
        <p:nvSpPr>
          <p:cNvPr id="4" name="Date Placeholder 3"/>
          <p:cNvSpPr>
            <a:spLocks noGrp="1"/>
          </p:cNvSpPr>
          <p:nvPr>
            <p:ph type="dt" sz="half" idx="10"/>
          </p:nvPr>
        </p:nvSpPr>
        <p:spPr/>
        <p:txBody>
          <a:bodyPr/>
          <a:lstStyle/>
          <a:p>
            <a:fld id="{992BB623-1722-4172-A9C3-62293B19B08A}" type="datetimeFigureOut">
              <a:rPr lang="zh-TW" altLang="en-US" smtClean="0"/>
              <a:t>2021/3/24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F685CA-8EE5-420D-ADF7-1D5819A601C8}"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1009443" y="1807361"/>
            <a:ext cx="7123080" cy="405143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992BB623-1722-4172-A9C3-62293B19B08A}" type="datetimeFigureOut">
              <a:rPr lang="zh-TW" altLang="en-US" smtClean="0"/>
              <a:t>2021/3/24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F685CA-8EE5-420D-ADF7-1D5819A601C8}"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1" y="675723"/>
            <a:ext cx="1472962" cy="5185328"/>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1009442" y="675723"/>
            <a:ext cx="5467557" cy="518532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992BB623-1722-4172-A9C3-62293B19B08A}" type="datetimeFigureOut">
              <a:rPr lang="zh-TW" altLang="en-US" smtClean="0"/>
              <a:t>2021/3/24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F685CA-8EE5-420D-ADF7-1D5819A601C8}"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標題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TW" altLang="en-US" smtClean="0"/>
              <a:t>按一下以編輯母片標題樣式</a:t>
            </a:r>
            <a:endParaRPr lang="en-US"/>
          </a:p>
        </p:txBody>
      </p:sp>
      <p:sp>
        <p:nvSpPr>
          <p:cNvPr id="17" name="副標題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smtClean="0"/>
              <a:t>按一下以編輯母片副標題樣式</a:t>
            </a:r>
            <a:endParaRPr lang="en-US"/>
          </a:p>
        </p:txBody>
      </p:sp>
      <p:sp>
        <p:nvSpPr>
          <p:cNvPr id="4" name="日期版面配置區 29"/>
          <p:cNvSpPr>
            <a:spLocks noGrp="1"/>
          </p:cNvSpPr>
          <p:nvPr>
            <p:ph type="dt" sz="half" idx="10"/>
          </p:nvPr>
        </p:nvSpPr>
        <p:spPr/>
        <p:txBody>
          <a:bodyPr/>
          <a:lstStyle>
            <a:lvl1pPr>
              <a:defRPr/>
            </a:lvl1pPr>
          </a:lstStyle>
          <a:p>
            <a:pPr>
              <a:defRPr/>
            </a:pPr>
            <a:endParaRPr lang="en-US" altLang="zh-TW">
              <a:solidFill>
                <a:srgbClr val="DBF5F9">
                  <a:shade val="90000"/>
                </a:srgbClr>
              </a:solidFill>
            </a:endParaRPr>
          </a:p>
        </p:txBody>
      </p:sp>
      <p:sp>
        <p:nvSpPr>
          <p:cNvPr id="5" name="頁尾版面配置區 18"/>
          <p:cNvSpPr>
            <a:spLocks noGrp="1"/>
          </p:cNvSpPr>
          <p:nvPr>
            <p:ph type="ftr" sz="quarter" idx="11"/>
          </p:nvPr>
        </p:nvSpPr>
        <p:spPr/>
        <p:txBody>
          <a:bodyPr/>
          <a:lstStyle>
            <a:lvl1pPr>
              <a:defRPr/>
            </a:lvl1pPr>
          </a:lstStyle>
          <a:p>
            <a:pPr>
              <a:defRPr/>
            </a:pPr>
            <a:endParaRPr lang="en-US" altLang="zh-TW">
              <a:solidFill>
                <a:srgbClr val="DBF5F9">
                  <a:shade val="90000"/>
                </a:srgbClr>
              </a:solidFill>
            </a:endParaRPr>
          </a:p>
        </p:txBody>
      </p:sp>
      <p:sp>
        <p:nvSpPr>
          <p:cNvPr id="6" name="投影片編號版面配置區 26"/>
          <p:cNvSpPr>
            <a:spLocks noGrp="1"/>
          </p:cNvSpPr>
          <p:nvPr>
            <p:ph type="sldNum" sz="quarter" idx="12"/>
          </p:nvPr>
        </p:nvSpPr>
        <p:spPr/>
        <p:txBody>
          <a:bodyPr/>
          <a:lstStyle>
            <a:lvl1pPr>
              <a:defRPr/>
            </a:lvl1pPr>
          </a:lstStyle>
          <a:p>
            <a:pPr>
              <a:defRPr/>
            </a:pPr>
            <a:fld id="{62456079-8A95-44E9-985D-BB122E3AD85D}" type="slidenum">
              <a:rPr lang="en-US" altLang="zh-TW">
                <a:solidFill>
                  <a:srgbClr val="DBF5F9">
                    <a:shade val="90000"/>
                  </a:srgbClr>
                </a:solidFill>
              </a:rPr>
              <a:pPr>
                <a:defRPr/>
              </a:pPr>
              <a:t>‹#›</a:t>
            </a:fld>
            <a:endParaRPr lang="en-US" altLang="zh-TW">
              <a:solidFill>
                <a:srgbClr val="DBF5F9">
                  <a:shade val="90000"/>
                </a:srgbClr>
              </a:solidFill>
            </a:endParaRPr>
          </a:p>
        </p:txBody>
      </p:sp>
    </p:spTree>
    <p:extLst>
      <p:ext uri="{BB962C8B-B14F-4D97-AF65-F5344CB8AC3E}">
        <p14:creationId xmlns:p14="http://schemas.microsoft.com/office/powerpoint/2010/main" val="300725319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5"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6" name="投影片編號版面配置區 17"/>
          <p:cNvSpPr>
            <a:spLocks noGrp="1"/>
          </p:cNvSpPr>
          <p:nvPr>
            <p:ph type="sldNum" sz="quarter" idx="12"/>
          </p:nvPr>
        </p:nvSpPr>
        <p:spPr/>
        <p:txBody>
          <a:bodyPr/>
          <a:lstStyle>
            <a:lvl1pPr>
              <a:defRPr/>
            </a:lvl1pPr>
          </a:lstStyle>
          <a:p>
            <a:pPr>
              <a:defRPr/>
            </a:pPr>
            <a:fld id="{CC688D78-4F96-47BB-8D6D-F5D5C7F6A7B5}"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2975988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TW" altLang="en-US" smtClean="0"/>
              <a:t>按一下以編輯母片標題樣式</a:t>
            </a:r>
            <a:endParaRPr lang="en-US"/>
          </a:p>
        </p:txBody>
      </p:sp>
      <p:sp>
        <p:nvSpPr>
          <p:cNvPr id="3" name="文字版面配置區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endParaRPr lang="en-US" altLang="zh-TW">
              <a:solidFill>
                <a:srgbClr val="DBF5F9">
                  <a:shade val="90000"/>
                </a:srgb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en-US" altLang="zh-TW">
              <a:solidFill>
                <a:srgbClr val="DBF5F9">
                  <a:shade val="90000"/>
                </a:srgb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C6596F2D-F219-4D2B-A4BE-388B6065C002}" type="slidenum">
              <a:rPr lang="en-US" altLang="zh-TW">
                <a:solidFill>
                  <a:srgbClr val="DBF5F9">
                    <a:shade val="90000"/>
                  </a:srgbClr>
                </a:solidFill>
              </a:rPr>
              <a:pPr>
                <a:defRPr/>
              </a:pPr>
              <a:t>‹#›</a:t>
            </a:fld>
            <a:endParaRPr lang="en-US" altLang="zh-TW">
              <a:solidFill>
                <a:srgbClr val="DBF5F9">
                  <a:shade val="90000"/>
                </a:srgbClr>
              </a:solidFill>
            </a:endParaRPr>
          </a:p>
        </p:txBody>
      </p:sp>
    </p:spTree>
    <p:extLst>
      <p:ext uri="{BB962C8B-B14F-4D97-AF65-F5344CB8AC3E}">
        <p14:creationId xmlns:p14="http://schemas.microsoft.com/office/powerpoint/2010/main" val="166781569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a:lstStyle/>
          <a:p>
            <a:r>
              <a:rPr lang="zh-TW" altLang="en-US" smtClean="0"/>
              <a:t>按一下以編輯母片標題樣式</a:t>
            </a:r>
            <a:endParaRPr lang="en-US"/>
          </a:p>
        </p:txBody>
      </p:sp>
      <p:sp>
        <p:nvSpPr>
          <p:cNvPr id="3" name="內容版面配置區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內容版面配置區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6"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7" name="投影片編號版面配置區 17"/>
          <p:cNvSpPr>
            <a:spLocks noGrp="1"/>
          </p:cNvSpPr>
          <p:nvPr>
            <p:ph type="sldNum" sz="quarter" idx="12"/>
          </p:nvPr>
        </p:nvSpPr>
        <p:spPr/>
        <p:txBody>
          <a:bodyPr/>
          <a:lstStyle>
            <a:lvl1pPr>
              <a:defRPr/>
            </a:lvl1pPr>
          </a:lstStyle>
          <a:p>
            <a:pPr>
              <a:defRPr/>
            </a:pPr>
            <a:fld id="{34076C54-3B6E-41BA-A683-E8E3D71BAFB6}"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1752443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a:lstStyle>
            <a:lvl1pPr>
              <a:defRPr/>
            </a:lvl1pPr>
          </a:lstStyle>
          <a:p>
            <a:r>
              <a:rPr lang="zh-TW" altLang="en-US" smtClean="0"/>
              <a:t>按一下以編輯母片標題樣式</a:t>
            </a:r>
            <a:endParaRPr lang="en-US"/>
          </a:p>
        </p:txBody>
      </p:sp>
      <p:sp>
        <p:nvSpPr>
          <p:cNvPr id="3" name="文字版面配置區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文字版面配置區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5" name="內容版面配置區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內容版面配置區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8"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9" name="投影片編號版面配置區 17"/>
          <p:cNvSpPr>
            <a:spLocks noGrp="1"/>
          </p:cNvSpPr>
          <p:nvPr>
            <p:ph type="sldNum" sz="quarter" idx="12"/>
          </p:nvPr>
        </p:nvSpPr>
        <p:spPr/>
        <p:txBody>
          <a:bodyPr/>
          <a:lstStyle>
            <a:lvl1pPr>
              <a:defRPr/>
            </a:lvl1pPr>
          </a:lstStyle>
          <a:p>
            <a:pPr>
              <a:defRPr/>
            </a:pPr>
            <a:fld id="{E119103C-0A53-4141-A7E0-50A8FD8F86CF}"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374048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TW" altLang="en-US" smtClean="0"/>
              <a:t>按一下以編輯母片標題樣式</a:t>
            </a:r>
            <a:endParaRPr lang="en-US"/>
          </a:p>
        </p:txBody>
      </p:sp>
      <p:sp>
        <p:nvSpPr>
          <p:cNvPr id="3"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4"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5" name="投影片編號版面配置區 17"/>
          <p:cNvSpPr>
            <a:spLocks noGrp="1"/>
          </p:cNvSpPr>
          <p:nvPr>
            <p:ph type="sldNum" sz="quarter" idx="12"/>
          </p:nvPr>
        </p:nvSpPr>
        <p:spPr/>
        <p:txBody>
          <a:bodyPr/>
          <a:lstStyle>
            <a:lvl1pPr>
              <a:defRPr/>
            </a:lvl1pPr>
          </a:lstStyle>
          <a:p>
            <a:pPr>
              <a:defRPr/>
            </a:pPr>
            <a:fld id="{091A1215-D3AA-46F1-B7A5-BE01D96133C0}"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1983692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3"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4" name="投影片編號版面配置區 17"/>
          <p:cNvSpPr>
            <a:spLocks noGrp="1"/>
          </p:cNvSpPr>
          <p:nvPr>
            <p:ph type="sldNum" sz="quarter" idx="12"/>
          </p:nvPr>
        </p:nvSpPr>
        <p:spPr/>
        <p:txBody>
          <a:bodyPr/>
          <a:lstStyle>
            <a:lvl1pPr>
              <a:defRPr/>
            </a:lvl1pPr>
          </a:lstStyle>
          <a:p>
            <a:pPr>
              <a:defRPr/>
            </a:pPr>
            <a:fld id="{B4251E8E-1331-44F5-A202-2B52380E4AFA}"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2278040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TW" altLang="en-US" smtClean="0"/>
              <a:t>按一下以編輯母片標題樣式</a:t>
            </a:r>
            <a:endParaRPr lang="en-US"/>
          </a:p>
        </p:txBody>
      </p:sp>
      <p:sp>
        <p:nvSpPr>
          <p:cNvPr id="3" name="文字版面配置區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TW" altLang="en-US" smtClean="0"/>
              <a:t>按一下以編輯母片文字樣式</a:t>
            </a:r>
          </a:p>
        </p:txBody>
      </p:sp>
      <p:sp>
        <p:nvSpPr>
          <p:cNvPr id="4" name="內容版面配置區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6"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7" name="投影片編號版面配置區 17"/>
          <p:cNvSpPr>
            <a:spLocks noGrp="1"/>
          </p:cNvSpPr>
          <p:nvPr>
            <p:ph type="sldNum" sz="quarter" idx="12"/>
          </p:nvPr>
        </p:nvSpPr>
        <p:spPr/>
        <p:txBody>
          <a:bodyPr/>
          <a:lstStyle>
            <a:lvl1pPr>
              <a:defRPr/>
            </a:lvl1pPr>
          </a:lstStyle>
          <a:p>
            <a:pPr>
              <a:defRPr/>
            </a:pPr>
            <a:fld id="{89A81195-E7BD-42E1-B779-55C77A497049}"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3001551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992BB623-1722-4172-A9C3-62293B19B08A}" type="datetimeFigureOut">
              <a:rPr lang="zh-TW" altLang="en-US" smtClean="0"/>
              <a:t>2021/3/24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F685CA-8EE5-420D-ADF7-1D5819A601C8}" type="slidenum">
              <a:rPr lang="zh-TW" altLang="en-US" smtClean="0"/>
              <a:t>‹#›</a:t>
            </a:fld>
            <a:endParaRPr lang="zh-TW"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5" name="剪去並圓角化單一角落矩形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直角三角形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手繪多邊形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ea typeface="新細明體" charset="-120"/>
            </a:endParaRPr>
          </a:p>
        </p:txBody>
      </p:sp>
      <p:sp>
        <p:nvSpPr>
          <p:cNvPr id="8" name="手繪多邊形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ea typeface="新細明體" charset="-120"/>
            </a:endParaRPr>
          </a:p>
        </p:txBody>
      </p:sp>
      <p:sp>
        <p:nvSpPr>
          <p:cNvPr id="2" name="標題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TW" altLang="en-US" smtClean="0"/>
              <a:t>按一下以編輯母片標題樣式</a:t>
            </a:r>
            <a:endParaRPr lang="en-US"/>
          </a:p>
        </p:txBody>
      </p:sp>
      <p:sp>
        <p:nvSpPr>
          <p:cNvPr id="4" name="文字版面配置區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3" name="圖片版面配置區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TW" altLang="en-US" noProof="0" smtClean="0"/>
              <a:t>按一下圖示以新增圖片</a:t>
            </a:r>
            <a:endParaRPr lang="en-US" noProof="0" dirty="0"/>
          </a:p>
        </p:txBody>
      </p:sp>
      <p:sp>
        <p:nvSpPr>
          <p:cNvPr id="9" name="日期版面配置區 4"/>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10" name="頁尾版面配置區 5"/>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11" name="投影片編號版面配置區 6"/>
          <p:cNvSpPr>
            <a:spLocks noGrp="1"/>
          </p:cNvSpPr>
          <p:nvPr>
            <p:ph type="sldNum" sz="quarter" idx="12"/>
          </p:nvPr>
        </p:nvSpPr>
        <p:spPr>
          <a:xfrm>
            <a:off x="8077200" y="6356350"/>
            <a:ext cx="609600" cy="365125"/>
          </a:xfrm>
        </p:spPr>
        <p:txBody>
          <a:bodyPr/>
          <a:lstStyle>
            <a:lvl1pPr>
              <a:defRPr/>
            </a:lvl1pPr>
          </a:lstStyle>
          <a:p>
            <a:pPr>
              <a:defRPr/>
            </a:pPr>
            <a:fld id="{85A638B8-FD8A-4619-B437-52F5EA1C5E51}"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1731556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5"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6" name="投影片編號版面配置區 17"/>
          <p:cNvSpPr>
            <a:spLocks noGrp="1"/>
          </p:cNvSpPr>
          <p:nvPr>
            <p:ph type="sldNum" sz="quarter" idx="12"/>
          </p:nvPr>
        </p:nvSpPr>
        <p:spPr/>
        <p:txBody>
          <a:bodyPr/>
          <a:lstStyle>
            <a:lvl1pPr>
              <a:defRPr/>
            </a:lvl1pPr>
          </a:lstStyle>
          <a:p>
            <a:pPr>
              <a:defRPr/>
            </a:pPr>
            <a:fld id="{246310A6-FCD3-41D2-A0CD-E87DBA4C5384}"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6017888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914401"/>
            <a:ext cx="2057400" cy="5211763"/>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457200" y="914401"/>
            <a:ext cx="6019800" cy="5211763"/>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5"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6" name="投影片編號版面配置區 17"/>
          <p:cNvSpPr>
            <a:spLocks noGrp="1"/>
          </p:cNvSpPr>
          <p:nvPr>
            <p:ph type="sldNum" sz="quarter" idx="12"/>
          </p:nvPr>
        </p:nvSpPr>
        <p:spPr/>
        <p:txBody>
          <a:bodyPr/>
          <a:lstStyle>
            <a:lvl1pPr>
              <a:defRPr/>
            </a:lvl1pPr>
          </a:lstStyle>
          <a:p>
            <a:pPr>
              <a:defRPr/>
            </a:pPr>
            <a:fld id="{E047B812-9E4F-4B96-92E5-A78FA75AED6C}"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2933096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標題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TW" altLang="en-US" smtClean="0"/>
              <a:t>按一下以編輯母片標題樣式</a:t>
            </a:r>
            <a:endParaRPr lang="en-US"/>
          </a:p>
        </p:txBody>
      </p:sp>
      <p:sp>
        <p:nvSpPr>
          <p:cNvPr id="17" name="副標題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smtClean="0"/>
              <a:t>按一下以編輯母片副標題樣式</a:t>
            </a:r>
            <a:endParaRPr lang="en-US"/>
          </a:p>
        </p:txBody>
      </p:sp>
      <p:sp>
        <p:nvSpPr>
          <p:cNvPr id="4" name="日期版面配置區 29"/>
          <p:cNvSpPr>
            <a:spLocks noGrp="1"/>
          </p:cNvSpPr>
          <p:nvPr>
            <p:ph type="dt" sz="half" idx="10"/>
          </p:nvPr>
        </p:nvSpPr>
        <p:spPr/>
        <p:txBody>
          <a:bodyPr/>
          <a:lstStyle>
            <a:lvl1pPr>
              <a:defRPr/>
            </a:lvl1pPr>
          </a:lstStyle>
          <a:p>
            <a:pPr>
              <a:defRPr/>
            </a:pPr>
            <a:endParaRPr lang="en-US" altLang="zh-TW">
              <a:solidFill>
                <a:srgbClr val="DBF5F9">
                  <a:shade val="90000"/>
                </a:srgbClr>
              </a:solidFill>
            </a:endParaRPr>
          </a:p>
        </p:txBody>
      </p:sp>
      <p:sp>
        <p:nvSpPr>
          <p:cNvPr id="5" name="頁尾版面配置區 18"/>
          <p:cNvSpPr>
            <a:spLocks noGrp="1"/>
          </p:cNvSpPr>
          <p:nvPr>
            <p:ph type="ftr" sz="quarter" idx="11"/>
          </p:nvPr>
        </p:nvSpPr>
        <p:spPr/>
        <p:txBody>
          <a:bodyPr/>
          <a:lstStyle>
            <a:lvl1pPr>
              <a:defRPr/>
            </a:lvl1pPr>
          </a:lstStyle>
          <a:p>
            <a:pPr>
              <a:defRPr/>
            </a:pPr>
            <a:endParaRPr lang="en-US" altLang="zh-TW">
              <a:solidFill>
                <a:srgbClr val="DBF5F9">
                  <a:shade val="90000"/>
                </a:srgbClr>
              </a:solidFill>
            </a:endParaRPr>
          </a:p>
        </p:txBody>
      </p:sp>
      <p:sp>
        <p:nvSpPr>
          <p:cNvPr id="6" name="投影片編號版面配置區 26"/>
          <p:cNvSpPr>
            <a:spLocks noGrp="1"/>
          </p:cNvSpPr>
          <p:nvPr>
            <p:ph type="sldNum" sz="quarter" idx="12"/>
          </p:nvPr>
        </p:nvSpPr>
        <p:spPr/>
        <p:txBody>
          <a:bodyPr/>
          <a:lstStyle>
            <a:lvl1pPr>
              <a:defRPr/>
            </a:lvl1pPr>
          </a:lstStyle>
          <a:p>
            <a:pPr>
              <a:defRPr/>
            </a:pPr>
            <a:fld id="{62456079-8A95-44E9-985D-BB122E3AD85D}" type="slidenum">
              <a:rPr lang="en-US" altLang="zh-TW">
                <a:solidFill>
                  <a:srgbClr val="DBF5F9">
                    <a:shade val="90000"/>
                  </a:srgbClr>
                </a:solidFill>
              </a:rPr>
              <a:pPr>
                <a:defRPr/>
              </a:pPr>
              <a:t>‹#›</a:t>
            </a:fld>
            <a:endParaRPr lang="en-US" altLang="zh-TW">
              <a:solidFill>
                <a:srgbClr val="DBF5F9">
                  <a:shade val="90000"/>
                </a:srgbClr>
              </a:solidFill>
            </a:endParaRPr>
          </a:p>
        </p:txBody>
      </p:sp>
    </p:spTree>
    <p:extLst>
      <p:ext uri="{BB962C8B-B14F-4D97-AF65-F5344CB8AC3E}">
        <p14:creationId xmlns:p14="http://schemas.microsoft.com/office/powerpoint/2010/main" val="77849315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5"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6" name="投影片編號版面配置區 17"/>
          <p:cNvSpPr>
            <a:spLocks noGrp="1"/>
          </p:cNvSpPr>
          <p:nvPr>
            <p:ph type="sldNum" sz="quarter" idx="12"/>
          </p:nvPr>
        </p:nvSpPr>
        <p:spPr/>
        <p:txBody>
          <a:bodyPr/>
          <a:lstStyle>
            <a:lvl1pPr>
              <a:defRPr/>
            </a:lvl1pPr>
          </a:lstStyle>
          <a:p>
            <a:pPr>
              <a:defRPr/>
            </a:pPr>
            <a:fld id="{CC688D78-4F96-47BB-8D6D-F5D5C7F6A7B5}"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629770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TW" altLang="en-US" smtClean="0"/>
              <a:t>按一下以編輯母片標題樣式</a:t>
            </a:r>
            <a:endParaRPr lang="en-US"/>
          </a:p>
        </p:txBody>
      </p:sp>
      <p:sp>
        <p:nvSpPr>
          <p:cNvPr id="3" name="文字版面配置區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endParaRPr lang="en-US" altLang="zh-TW">
              <a:solidFill>
                <a:srgbClr val="DBF5F9">
                  <a:shade val="90000"/>
                </a:srgb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en-US" altLang="zh-TW">
              <a:solidFill>
                <a:srgbClr val="DBF5F9">
                  <a:shade val="90000"/>
                </a:srgb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C6596F2D-F219-4D2B-A4BE-388B6065C002}" type="slidenum">
              <a:rPr lang="en-US" altLang="zh-TW">
                <a:solidFill>
                  <a:srgbClr val="DBF5F9">
                    <a:shade val="90000"/>
                  </a:srgbClr>
                </a:solidFill>
              </a:rPr>
              <a:pPr>
                <a:defRPr/>
              </a:pPr>
              <a:t>‹#›</a:t>
            </a:fld>
            <a:endParaRPr lang="en-US" altLang="zh-TW">
              <a:solidFill>
                <a:srgbClr val="DBF5F9">
                  <a:shade val="90000"/>
                </a:srgbClr>
              </a:solidFill>
            </a:endParaRPr>
          </a:p>
        </p:txBody>
      </p:sp>
    </p:spTree>
    <p:extLst>
      <p:ext uri="{BB962C8B-B14F-4D97-AF65-F5344CB8AC3E}">
        <p14:creationId xmlns:p14="http://schemas.microsoft.com/office/powerpoint/2010/main" val="3285321435"/>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a:lstStyle/>
          <a:p>
            <a:r>
              <a:rPr lang="zh-TW" altLang="en-US" smtClean="0"/>
              <a:t>按一下以編輯母片標題樣式</a:t>
            </a:r>
            <a:endParaRPr lang="en-US"/>
          </a:p>
        </p:txBody>
      </p:sp>
      <p:sp>
        <p:nvSpPr>
          <p:cNvPr id="3" name="內容版面配置區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內容版面配置區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6"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7" name="投影片編號版面配置區 17"/>
          <p:cNvSpPr>
            <a:spLocks noGrp="1"/>
          </p:cNvSpPr>
          <p:nvPr>
            <p:ph type="sldNum" sz="quarter" idx="12"/>
          </p:nvPr>
        </p:nvSpPr>
        <p:spPr/>
        <p:txBody>
          <a:bodyPr/>
          <a:lstStyle>
            <a:lvl1pPr>
              <a:defRPr/>
            </a:lvl1pPr>
          </a:lstStyle>
          <a:p>
            <a:pPr>
              <a:defRPr/>
            </a:pPr>
            <a:fld id="{34076C54-3B6E-41BA-A683-E8E3D71BAFB6}"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693309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a:lstStyle>
            <a:lvl1pPr>
              <a:defRPr/>
            </a:lvl1pPr>
          </a:lstStyle>
          <a:p>
            <a:r>
              <a:rPr lang="zh-TW" altLang="en-US" smtClean="0"/>
              <a:t>按一下以編輯母片標題樣式</a:t>
            </a:r>
            <a:endParaRPr lang="en-US"/>
          </a:p>
        </p:txBody>
      </p:sp>
      <p:sp>
        <p:nvSpPr>
          <p:cNvPr id="3" name="文字版面配置區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文字版面配置區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5" name="內容版面配置區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內容版面配置區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8"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9" name="投影片編號版面配置區 17"/>
          <p:cNvSpPr>
            <a:spLocks noGrp="1"/>
          </p:cNvSpPr>
          <p:nvPr>
            <p:ph type="sldNum" sz="quarter" idx="12"/>
          </p:nvPr>
        </p:nvSpPr>
        <p:spPr/>
        <p:txBody>
          <a:bodyPr/>
          <a:lstStyle>
            <a:lvl1pPr>
              <a:defRPr/>
            </a:lvl1pPr>
          </a:lstStyle>
          <a:p>
            <a:pPr>
              <a:defRPr/>
            </a:pPr>
            <a:fld id="{E119103C-0A53-4141-A7E0-50A8FD8F86CF}"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34548678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TW" altLang="en-US" smtClean="0"/>
              <a:t>按一下以編輯母片標題樣式</a:t>
            </a:r>
            <a:endParaRPr lang="en-US"/>
          </a:p>
        </p:txBody>
      </p:sp>
      <p:sp>
        <p:nvSpPr>
          <p:cNvPr id="3"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4"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5" name="投影片編號版面配置區 17"/>
          <p:cNvSpPr>
            <a:spLocks noGrp="1"/>
          </p:cNvSpPr>
          <p:nvPr>
            <p:ph type="sldNum" sz="quarter" idx="12"/>
          </p:nvPr>
        </p:nvSpPr>
        <p:spPr/>
        <p:txBody>
          <a:bodyPr/>
          <a:lstStyle>
            <a:lvl1pPr>
              <a:defRPr/>
            </a:lvl1pPr>
          </a:lstStyle>
          <a:p>
            <a:pPr>
              <a:defRPr/>
            </a:pPr>
            <a:fld id="{091A1215-D3AA-46F1-B7A5-BE01D96133C0}"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601600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3"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4" name="投影片編號版面配置區 17"/>
          <p:cNvSpPr>
            <a:spLocks noGrp="1"/>
          </p:cNvSpPr>
          <p:nvPr>
            <p:ph type="sldNum" sz="quarter" idx="12"/>
          </p:nvPr>
        </p:nvSpPr>
        <p:spPr/>
        <p:txBody>
          <a:bodyPr/>
          <a:lstStyle>
            <a:lvl1pPr>
              <a:defRPr/>
            </a:lvl1pPr>
          </a:lstStyle>
          <a:p>
            <a:pPr>
              <a:defRPr/>
            </a:pPr>
            <a:fld id="{B4251E8E-1331-44F5-A202-2B52380E4AFA}"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3817207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009443" y="3308581"/>
            <a:ext cx="7117178" cy="1468800"/>
          </a:xfrm>
        </p:spPr>
        <p:txBody>
          <a:bodyPr anchor="b"/>
          <a:lstStyle>
            <a:lvl1pPr algn="r">
              <a:defRPr sz="3200" b="0" cap="none"/>
            </a:lvl1pPr>
          </a:lstStyle>
          <a:p>
            <a:r>
              <a:rPr lang="zh-TW" altLang="en-US" smtClean="0"/>
              <a:t>按一下以編輯母片標題樣式</a:t>
            </a:r>
            <a:endParaRPr lang="en-US"/>
          </a:p>
        </p:txBody>
      </p:sp>
      <p:sp>
        <p:nvSpPr>
          <p:cNvPr id="3" name="Text Placeholder 2"/>
          <p:cNvSpPr>
            <a:spLocks noGrp="1"/>
          </p:cNvSpPr>
          <p:nvPr>
            <p:ph type="body" idx="1"/>
          </p:nvPr>
        </p:nvSpPr>
        <p:spPr>
          <a:xfrm>
            <a:off x="1009443" y="4777381"/>
            <a:ext cx="7117178" cy="860400"/>
          </a:xfrm>
        </p:spPr>
        <p:txBody>
          <a:bodyPr anchor="t">
            <a:normAutofit/>
          </a:bodyPr>
          <a:lstStyle>
            <a:lvl1pPr marL="0" indent="0" algn="r">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992BB623-1722-4172-A9C3-62293B19B08A}" type="datetimeFigureOut">
              <a:rPr lang="zh-TW" altLang="en-US" smtClean="0"/>
              <a:t>2021/3/24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F685CA-8EE5-420D-ADF7-1D5819A601C8}" type="slidenum">
              <a:rPr lang="zh-TW" altLang="en-US" smtClean="0"/>
              <a:t>‹#›</a:t>
            </a:fld>
            <a:endParaRPr lang="zh-TW"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TW" altLang="en-US" smtClean="0"/>
              <a:t>按一下以編輯母片標題樣式</a:t>
            </a:r>
            <a:endParaRPr lang="en-US"/>
          </a:p>
        </p:txBody>
      </p:sp>
      <p:sp>
        <p:nvSpPr>
          <p:cNvPr id="3" name="文字版面配置區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TW" altLang="en-US" smtClean="0"/>
              <a:t>按一下以編輯母片文字樣式</a:t>
            </a:r>
          </a:p>
        </p:txBody>
      </p:sp>
      <p:sp>
        <p:nvSpPr>
          <p:cNvPr id="4" name="內容版面配置區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6"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7" name="投影片編號版面配置區 17"/>
          <p:cNvSpPr>
            <a:spLocks noGrp="1"/>
          </p:cNvSpPr>
          <p:nvPr>
            <p:ph type="sldNum" sz="quarter" idx="12"/>
          </p:nvPr>
        </p:nvSpPr>
        <p:spPr/>
        <p:txBody>
          <a:bodyPr/>
          <a:lstStyle>
            <a:lvl1pPr>
              <a:defRPr/>
            </a:lvl1pPr>
          </a:lstStyle>
          <a:p>
            <a:pPr>
              <a:defRPr/>
            </a:pPr>
            <a:fld id="{89A81195-E7BD-42E1-B779-55C77A497049}"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7363919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5" name="剪去並圓角化單一角落矩形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直角三角形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手繪多邊形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ea typeface="新細明體" charset="-120"/>
            </a:endParaRPr>
          </a:p>
        </p:txBody>
      </p:sp>
      <p:sp>
        <p:nvSpPr>
          <p:cNvPr id="8" name="手繪多邊形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ea typeface="新細明體" charset="-120"/>
            </a:endParaRPr>
          </a:p>
        </p:txBody>
      </p:sp>
      <p:sp>
        <p:nvSpPr>
          <p:cNvPr id="2" name="標題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TW" altLang="en-US" smtClean="0"/>
              <a:t>按一下以編輯母片標題樣式</a:t>
            </a:r>
            <a:endParaRPr lang="en-US"/>
          </a:p>
        </p:txBody>
      </p:sp>
      <p:sp>
        <p:nvSpPr>
          <p:cNvPr id="4" name="文字版面配置區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3" name="圖片版面配置區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TW" altLang="en-US" noProof="0" smtClean="0"/>
              <a:t>按一下圖示以新增圖片</a:t>
            </a:r>
            <a:endParaRPr lang="en-US" noProof="0" dirty="0"/>
          </a:p>
        </p:txBody>
      </p:sp>
      <p:sp>
        <p:nvSpPr>
          <p:cNvPr id="9" name="日期版面配置區 4"/>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10" name="頁尾版面配置區 5"/>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11" name="投影片編號版面配置區 6"/>
          <p:cNvSpPr>
            <a:spLocks noGrp="1"/>
          </p:cNvSpPr>
          <p:nvPr>
            <p:ph type="sldNum" sz="quarter" idx="12"/>
          </p:nvPr>
        </p:nvSpPr>
        <p:spPr>
          <a:xfrm>
            <a:off x="8077200" y="6356350"/>
            <a:ext cx="609600" cy="365125"/>
          </a:xfrm>
        </p:spPr>
        <p:txBody>
          <a:bodyPr/>
          <a:lstStyle>
            <a:lvl1pPr>
              <a:defRPr/>
            </a:lvl1pPr>
          </a:lstStyle>
          <a:p>
            <a:pPr>
              <a:defRPr/>
            </a:pPr>
            <a:fld id="{85A638B8-FD8A-4619-B437-52F5EA1C5E51}"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15225439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5"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6" name="投影片編號版面配置區 17"/>
          <p:cNvSpPr>
            <a:spLocks noGrp="1"/>
          </p:cNvSpPr>
          <p:nvPr>
            <p:ph type="sldNum" sz="quarter" idx="12"/>
          </p:nvPr>
        </p:nvSpPr>
        <p:spPr/>
        <p:txBody>
          <a:bodyPr/>
          <a:lstStyle>
            <a:lvl1pPr>
              <a:defRPr/>
            </a:lvl1pPr>
          </a:lstStyle>
          <a:p>
            <a:pPr>
              <a:defRPr/>
            </a:pPr>
            <a:fld id="{246310A6-FCD3-41D2-A0CD-E87DBA4C5384}"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1716628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914401"/>
            <a:ext cx="2057400" cy="5211763"/>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457200" y="914401"/>
            <a:ext cx="6019800" cy="5211763"/>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9"/>
          <p:cNvSpPr>
            <a:spLocks noGrp="1"/>
          </p:cNvSpPr>
          <p:nvPr>
            <p:ph type="dt" sz="half" idx="10"/>
          </p:nvPr>
        </p:nvSpPr>
        <p:spPr/>
        <p:txBody>
          <a:bodyPr/>
          <a:lstStyle>
            <a:lvl1pPr>
              <a:defRPr/>
            </a:lvl1pPr>
          </a:lstStyle>
          <a:p>
            <a:pPr>
              <a:defRPr/>
            </a:pPr>
            <a:endParaRPr lang="en-US" altLang="zh-TW">
              <a:solidFill>
                <a:srgbClr val="04617B">
                  <a:shade val="90000"/>
                </a:srgbClr>
              </a:solidFill>
            </a:endParaRPr>
          </a:p>
        </p:txBody>
      </p:sp>
      <p:sp>
        <p:nvSpPr>
          <p:cNvPr id="5" name="頁尾版面配置區 21"/>
          <p:cNvSpPr>
            <a:spLocks noGrp="1"/>
          </p:cNvSpPr>
          <p:nvPr>
            <p:ph type="ftr" sz="quarter" idx="11"/>
          </p:nvPr>
        </p:nvSpPr>
        <p:spPr/>
        <p:txBody>
          <a:bodyPr/>
          <a:lstStyle>
            <a:lvl1pPr>
              <a:defRPr/>
            </a:lvl1pPr>
          </a:lstStyle>
          <a:p>
            <a:pPr>
              <a:defRPr/>
            </a:pPr>
            <a:endParaRPr lang="en-US" altLang="zh-TW">
              <a:solidFill>
                <a:srgbClr val="04617B">
                  <a:shade val="90000"/>
                </a:srgbClr>
              </a:solidFill>
            </a:endParaRPr>
          </a:p>
        </p:txBody>
      </p:sp>
      <p:sp>
        <p:nvSpPr>
          <p:cNvPr id="6" name="投影片編號版面配置區 17"/>
          <p:cNvSpPr>
            <a:spLocks noGrp="1"/>
          </p:cNvSpPr>
          <p:nvPr>
            <p:ph type="sldNum" sz="quarter" idx="12"/>
          </p:nvPr>
        </p:nvSpPr>
        <p:spPr/>
        <p:txBody>
          <a:bodyPr/>
          <a:lstStyle>
            <a:lvl1pPr>
              <a:defRPr/>
            </a:lvl1pPr>
          </a:lstStyle>
          <a:p>
            <a:pPr>
              <a:defRPr/>
            </a:pPr>
            <a:fld id="{E047B812-9E4F-4B96-92E5-A78FA75AED6C}" type="slidenum">
              <a:rPr lang="en-US" altLang="zh-TW">
                <a:solidFill>
                  <a:srgbClr val="04617B">
                    <a:shade val="90000"/>
                  </a:srgbClr>
                </a:solidFill>
              </a:rPr>
              <a:pPr>
                <a:defRPr/>
              </a:pPr>
              <a:t>‹#›</a:t>
            </a:fld>
            <a:endParaRPr lang="en-US" altLang="zh-TW">
              <a:solidFill>
                <a:srgbClr val="04617B">
                  <a:shade val="90000"/>
                </a:srgbClr>
              </a:solidFill>
            </a:endParaRPr>
          </a:p>
        </p:txBody>
      </p:sp>
    </p:spTree>
    <p:extLst>
      <p:ext uri="{BB962C8B-B14F-4D97-AF65-F5344CB8AC3E}">
        <p14:creationId xmlns:p14="http://schemas.microsoft.com/office/powerpoint/2010/main" val="192977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1009443" y="675724"/>
            <a:ext cx="7123080" cy="924475"/>
          </a:xfrm>
        </p:spPr>
        <p:txBody>
          <a:bodyPr/>
          <a:lstStyle/>
          <a:p>
            <a:r>
              <a:rPr lang="zh-TW" altLang="en-US" smtClean="0"/>
              <a:t>按一下以編輯母片標題樣式</a:t>
            </a:r>
            <a:endParaRPr lang="en-US"/>
          </a:p>
        </p:txBody>
      </p:sp>
      <p:sp>
        <p:nvSpPr>
          <p:cNvPr id="3" name="Content Placeholder 2"/>
          <p:cNvSpPr>
            <a:spLocks noGrp="1"/>
          </p:cNvSpPr>
          <p:nvPr>
            <p:ph sz="half" idx="1"/>
          </p:nvPr>
        </p:nvSpPr>
        <p:spPr>
          <a:xfrm>
            <a:off x="1009442" y="1809749"/>
            <a:ext cx="3471277" cy="405130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63281" y="1809749"/>
            <a:ext cx="3469242" cy="4051302"/>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992BB623-1722-4172-A9C3-62293B19B08A}" type="datetimeFigureOut">
              <a:rPr lang="zh-TW" altLang="en-US" smtClean="0"/>
              <a:t>2021/3/24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FF685CA-8EE5-420D-ADF7-1D5819A601C8}"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1332894" y="1812927"/>
            <a:ext cx="314782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1009442" y="2389189"/>
            <a:ext cx="3471277"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992066" y="1812927"/>
            <a:ext cx="314248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63280" y="2389189"/>
            <a:ext cx="3471275"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p:txBody>
          <a:bodyPr/>
          <a:lstStyle/>
          <a:p>
            <a:fld id="{992BB623-1722-4172-A9C3-62293B19B08A}" type="datetimeFigureOut">
              <a:rPr lang="zh-TW" altLang="en-US" smtClean="0"/>
              <a:t>2021/3/24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FF685CA-8EE5-420D-ADF7-1D5819A601C8}"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Date Placeholder 2"/>
          <p:cNvSpPr>
            <a:spLocks noGrp="1"/>
          </p:cNvSpPr>
          <p:nvPr>
            <p:ph type="dt" sz="half" idx="10"/>
          </p:nvPr>
        </p:nvSpPr>
        <p:spPr/>
        <p:txBody>
          <a:bodyPr/>
          <a:lstStyle/>
          <a:p>
            <a:fld id="{992BB623-1722-4172-A9C3-62293B19B08A}" type="datetimeFigureOut">
              <a:rPr lang="zh-TW" altLang="en-US" smtClean="0"/>
              <a:t>2021/3/24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FF685CA-8EE5-420D-ADF7-1D5819A601C8}"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2BB623-1722-4172-A9C3-62293B19B08A}" type="datetimeFigureOut">
              <a:rPr lang="zh-TW" altLang="en-US" smtClean="0"/>
              <a:t>2021/3/24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FF685CA-8EE5-420D-ADF7-1D5819A601C8}"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009442" y="446087"/>
            <a:ext cx="2660650" cy="1185861"/>
          </a:xfrm>
        </p:spPr>
        <p:txBody>
          <a:bodyPr anchor="b"/>
          <a:lstStyle>
            <a:lvl1pPr algn="l">
              <a:defRPr sz="2400" b="0"/>
            </a:lvl1pPr>
          </a:lstStyle>
          <a:p>
            <a:r>
              <a:rPr lang="zh-TW" altLang="en-US" smtClean="0"/>
              <a:t>按一下以編輯母片標題樣式</a:t>
            </a:r>
            <a:endParaRPr lang="en-US"/>
          </a:p>
        </p:txBody>
      </p:sp>
      <p:sp>
        <p:nvSpPr>
          <p:cNvPr id="3" name="Content Placeholder 2"/>
          <p:cNvSpPr>
            <a:spLocks noGrp="1"/>
          </p:cNvSpPr>
          <p:nvPr>
            <p:ph idx="1"/>
          </p:nvPr>
        </p:nvSpPr>
        <p:spPr>
          <a:xfrm>
            <a:off x="3852654" y="446087"/>
            <a:ext cx="4279869" cy="5414963"/>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1009442" y="1631949"/>
            <a:ext cx="2660650" cy="4229099"/>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992BB623-1722-4172-A9C3-62293B19B08A}" type="datetimeFigureOut">
              <a:rPr lang="zh-TW" altLang="en-US" smtClean="0"/>
              <a:t>2021/3/24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FF685CA-8EE5-420D-ADF7-1D5819A601C8}"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009442" y="1387058"/>
            <a:ext cx="3481387" cy="1113254"/>
          </a:xfrm>
        </p:spPr>
        <p:txBody>
          <a:bodyPr anchor="b">
            <a:normAutofit/>
          </a:bodyPr>
          <a:lstStyle>
            <a:lvl1pPr algn="l">
              <a:defRPr sz="2400" b="0"/>
            </a:lvl1pPr>
          </a:lstStyle>
          <a:p>
            <a:r>
              <a:rPr lang="zh-TW" altLang="en-US" smtClean="0"/>
              <a:t>按一下以編輯母片標題樣式</a:t>
            </a:r>
            <a:endParaRPr lang="en-US"/>
          </a:p>
        </p:txBody>
      </p:sp>
      <p:sp>
        <p:nvSpPr>
          <p:cNvPr id="4" name="Text Placeholder 3"/>
          <p:cNvSpPr>
            <a:spLocks noGrp="1"/>
          </p:cNvSpPr>
          <p:nvPr>
            <p:ph type="body" sz="half" idx="2"/>
          </p:nvPr>
        </p:nvSpPr>
        <p:spPr>
          <a:xfrm>
            <a:off x="1009442" y="2500312"/>
            <a:ext cx="3481387" cy="2530200"/>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992BB623-1722-4172-A9C3-62293B19B08A}" type="datetimeFigureOut">
              <a:rPr lang="zh-TW" altLang="en-US" smtClean="0"/>
              <a:t>2021/3/24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FF685CA-8EE5-420D-ADF7-1D5819A601C8}" type="slidenum">
              <a:rPr lang="zh-TW" altLang="en-US" smtClean="0"/>
              <a:t>‹#›</a:t>
            </a:fld>
            <a:endParaRPr lang="zh-TW" altLang="en-US"/>
          </a:p>
        </p:txBody>
      </p:sp>
      <p:grpSp>
        <p:nvGrpSpPr>
          <p:cNvPr id="17" name="Group 16"/>
          <p:cNvGrpSpPr/>
          <p:nvPr/>
        </p:nvGrpSpPr>
        <p:grpSpPr>
          <a:xfrm>
            <a:off x="4718762" y="993075"/>
            <a:ext cx="1847138" cy="1530439"/>
            <a:chOff x="4718762" y="993075"/>
            <a:chExt cx="1847138" cy="1530439"/>
          </a:xfrm>
        </p:grpSpPr>
        <p:sp>
          <p:nvSpPr>
            <p:cNvPr id="32" name="Oval 31"/>
            <p:cNvSpPr/>
            <p:nvPr/>
          </p:nvSpPr>
          <p:spPr>
            <a:xfrm>
              <a:off x="5479247" y="1436861"/>
              <a:ext cx="1086653" cy="1086653"/>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650541" y="1411791"/>
              <a:ext cx="830365" cy="830365"/>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6184" y="1894454"/>
              <a:ext cx="602364" cy="602364"/>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424145" y="1811313"/>
              <a:ext cx="489588" cy="489588"/>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718762" y="2083426"/>
              <a:ext cx="256601" cy="256601"/>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132091" y="993075"/>
              <a:ext cx="256601" cy="256601"/>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59596" y="1894454"/>
              <a:ext cx="197439" cy="197439"/>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48801" y="1060593"/>
              <a:ext cx="197439" cy="197439"/>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Picture Placeholder 17"/>
          <p:cNvSpPr>
            <a:spLocks noGrp="1"/>
          </p:cNvSpPr>
          <p:nvPr>
            <p:ph type="pic" sz="quarter" idx="14"/>
          </p:nvPr>
        </p:nvSpPr>
        <p:spPr>
          <a:xfrm>
            <a:off x="4876800" y="1600200"/>
            <a:ext cx="3429000" cy="3429000"/>
          </a:xfrm>
          <a:prstGeom prst="ellipse">
            <a:avLst/>
          </a:prstGeom>
          <a:ln w="76200">
            <a:solidFill>
              <a:schemeClr val="bg2">
                <a:lumMod val="75000"/>
              </a:schemeClr>
            </a:solidFill>
          </a:ln>
        </p:spPr>
        <p:txBody>
          <a:bodyPr/>
          <a:lstStyle>
            <a:lvl1pPr marL="0" indent="0" algn="ctr">
              <a:buFontTx/>
              <a:buNone/>
              <a:defRPr/>
            </a:lvl1pPr>
          </a:lstStyle>
          <a:p>
            <a:r>
              <a:rPr lang="zh-TW" altLang="en-US" smtClean="0"/>
              <a:t>按一下圖示以新增圖片</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135" name="Group 134"/>
          <p:cNvGrpSpPr/>
          <p:nvPr/>
        </p:nvGrpSpPr>
        <p:grpSpPr>
          <a:xfrm>
            <a:off x="-9" y="-16"/>
            <a:ext cx="9252346" cy="6858038"/>
            <a:chOff x="-9" y="-16"/>
            <a:chExt cx="9252346" cy="6858038"/>
          </a:xfrm>
        </p:grpSpPr>
        <p:grpSp>
          <p:nvGrpSpPr>
            <p:cNvPr id="136" name="Group 638"/>
            <p:cNvGrpSpPr/>
            <p:nvPr/>
          </p:nvGrpSpPr>
          <p:grpSpPr>
            <a:xfrm>
              <a:off x="8528" y="419213"/>
              <a:ext cx="9073251" cy="5913938"/>
              <a:chOff x="8528" y="419213"/>
              <a:chExt cx="9073251" cy="5913938"/>
            </a:xfrm>
          </p:grpSpPr>
          <p:grpSp>
            <p:nvGrpSpPr>
              <p:cNvPr id="224" name="Group 121"/>
              <p:cNvGrpSpPr>
                <a:grpSpLocks noChangeAspect="1"/>
              </p:cNvGrpSpPr>
              <p:nvPr/>
            </p:nvGrpSpPr>
            <p:grpSpPr>
              <a:xfrm rot="2429339">
                <a:off x="8528" y="447135"/>
                <a:ext cx="1128260" cy="875915"/>
                <a:chOff x="-162267" y="4120976"/>
                <a:chExt cx="3435350" cy="2667000"/>
              </a:xfrm>
              <a:solidFill>
                <a:schemeClr val="bg2">
                  <a:lumMod val="60000"/>
                  <a:lumOff val="40000"/>
                  <a:alpha val="1000"/>
                </a:schemeClr>
              </a:solidFill>
            </p:grpSpPr>
            <p:sp>
              <p:nvSpPr>
                <p:cNvPr id="250"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75"/>
                <p:cNvSpPr>
                  <a:spLocks noEditPoints="1"/>
                </p:cNvSpPr>
                <p:nvPr/>
              </p:nvSpPr>
              <p:spPr bwMode="auto">
                <a:xfrm>
                  <a:off x="-162267" y="4120976"/>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5" name="Group 142"/>
              <p:cNvGrpSpPr>
                <a:grpSpLocks noChangeAspect="1"/>
              </p:cNvGrpSpPr>
              <p:nvPr/>
            </p:nvGrpSpPr>
            <p:grpSpPr>
              <a:xfrm rot="19493664">
                <a:off x="353923" y="1671596"/>
                <a:ext cx="992740" cy="814144"/>
                <a:chOff x="381000" y="304800"/>
                <a:chExt cx="3317876" cy="2720975"/>
              </a:xfrm>
              <a:solidFill>
                <a:schemeClr val="bg2">
                  <a:lumMod val="60000"/>
                  <a:lumOff val="40000"/>
                  <a:alpha val="1000"/>
                </a:schemeClr>
              </a:solidFill>
            </p:grpSpPr>
            <p:sp>
              <p:nvSpPr>
                <p:cNvPr id="246"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82"/>
                <p:cNvSpPr>
                  <a:spLocks noEditPoints="1"/>
                </p:cNvSpPr>
                <p:nvPr/>
              </p:nvSpPr>
              <p:spPr bwMode="auto">
                <a:xfrm>
                  <a:off x="381000" y="304800"/>
                  <a:ext cx="3317876" cy="2720975"/>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6" name="Group 147"/>
              <p:cNvGrpSpPr>
                <a:grpSpLocks noChangeAspect="1"/>
              </p:cNvGrpSpPr>
              <p:nvPr/>
            </p:nvGrpSpPr>
            <p:grpSpPr>
              <a:xfrm rot="19711069">
                <a:off x="391817" y="4560622"/>
                <a:ext cx="1094993" cy="933829"/>
                <a:chOff x="5181600" y="457200"/>
                <a:chExt cx="3235325" cy="2759075"/>
              </a:xfrm>
              <a:solidFill>
                <a:schemeClr val="bg2">
                  <a:lumMod val="60000"/>
                  <a:lumOff val="40000"/>
                  <a:alpha val="1000"/>
                </a:schemeClr>
              </a:solidFill>
            </p:grpSpPr>
            <p:sp>
              <p:nvSpPr>
                <p:cNvPr id="242"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190500">
                    <a:schemeClr val="bg2">
                      <a:lumMod val="60000"/>
                      <a:lumOff val="40000"/>
                      <a:alpha val="11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227" name="Group 172"/>
              <p:cNvGrpSpPr>
                <a:grpSpLocks noChangeAspect="1"/>
              </p:cNvGrpSpPr>
              <p:nvPr/>
            </p:nvGrpSpPr>
            <p:grpSpPr>
              <a:xfrm rot="19711069">
                <a:off x="7705128" y="419213"/>
                <a:ext cx="1376651" cy="1173997"/>
                <a:chOff x="5181600" y="457200"/>
                <a:chExt cx="3235325" cy="2759075"/>
              </a:xfrm>
              <a:solidFill>
                <a:schemeClr val="bg2">
                  <a:lumMod val="60000"/>
                  <a:lumOff val="40000"/>
                  <a:alpha val="1000"/>
                </a:schemeClr>
              </a:solidFill>
            </p:grpSpPr>
            <p:sp>
              <p:nvSpPr>
                <p:cNvPr id="238"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190500">
                    <a:schemeClr val="bg2">
                      <a:lumMod val="60000"/>
                      <a:lumOff val="40000"/>
                      <a:alpha val="11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228" name="Group 177"/>
              <p:cNvGrpSpPr>
                <a:grpSpLocks noChangeAspect="1"/>
              </p:cNvGrpSpPr>
              <p:nvPr/>
            </p:nvGrpSpPr>
            <p:grpSpPr>
              <a:xfrm rot="2429339">
                <a:off x="7324516" y="3846323"/>
                <a:ext cx="1472288" cy="1142999"/>
                <a:chOff x="381000" y="3581400"/>
                <a:chExt cx="3435350" cy="2667000"/>
              </a:xfrm>
              <a:solidFill>
                <a:schemeClr val="bg2">
                  <a:lumMod val="60000"/>
                  <a:lumOff val="40000"/>
                  <a:alpha val="1000"/>
                </a:schemeClr>
              </a:solidFill>
            </p:grpSpPr>
            <p:sp>
              <p:nvSpPr>
                <p:cNvPr id="234"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5"/>
                <p:cNvSpPr>
                  <a:spLocks noEditPoints="1"/>
                </p:cNvSpPr>
                <p:nvPr/>
              </p:nvSpPr>
              <p:spPr bwMode="auto">
                <a:xfrm>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9" name="Group 182"/>
              <p:cNvGrpSpPr>
                <a:grpSpLocks noChangeAspect="1"/>
              </p:cNvGrpSpPr>
              <p:nvPr/>
            </p:nvGrpSpPr>
            <p:grpSpPr>
              <a:xfrm rot="19493664">
                <a:off x="7783359" y="5358489"/>
                <a:ext cx="1188480" cy="974662"/>
                <a:chOff x="381000" y="304800"/>
                <a:chExt cx="3317876" cy="2720975"/>
              </a:xfrm>
              <a:solidFill>
                <a:schemeClr val="bg2">
                  <a:lumMod val="60000"/>
                  <a:lumOff val="40000"/>
                  <a:alpha val="1000"/>
                </a:schemeClr>
              </a:solidFill>
            </p:grpSpPr>
            <p:sp>
              <p:nvSpPr>
                <p:cNvPr id="230"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82"/>
                <p:cNvSpPr>
                  <a:spLocks noEditPoints="1"/>
                </p:cNvSpPr>
                <p:nvPr/>
              </p:nvSpPr>
              <p:spPr bwMode="auto">
                <a:xfrm>
                  <a:off x="381000" y="304800"/>
                  <a:ext cx="3317876" cy="2720975"/>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7" name="Group 669"/>
            <p:cNvGrpSpPr/>
            <p:nvPr/>
          </p:nvGrpSpPr>
          <p:grpSpPr>
            <a:xfrm>
              <a:off x="-9" y="242195"/>
              <a:ext cx="9144001" cy="6615827"/>
              <a:chOff x="-9" y="242195"/>
              <a:chExt cx="9144001" cy="6615827"/>
            </a:xfrm>
          </p:grpSpPr>
          <p:grpSp>
            <p:nvGrpSpPr>
              <p:cNvPr id="179" name="Group 32"/>
              <p:cNvGrpSpPr>
                <a:grpSpLocks noChangeAspect="1"/>
              </p:cNvGrpSpPr>
              <p:nvPr/>
            </p:nvGrpSpPr>
            <p:grpSpPr>
              <a:xfrm rot="20059765">
                <a:off x="214282" y="242195"/>
                <a:ext cx="1611192" cy="1321331"/>
                <a:chOff x="492450" y="105224"/>
                <a:chExt cx="2967986" cy="2434032"/>
              </a:xfrm>
              <a:solidFill>
                <a:schemeClr val="bg2">
                  <a:lumMod val="60000"/>
                  <a:lumOff val="40000"/>
                  <a:alpha val="8000"/>
                </a:schemeClr>
              </a:solidFill>
            </p:grpSpPr>
            <p:sp>
              <p:nvSpPr>
                <p:cNvPr id="220"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2"/>
                <p:cNvSpPr>
                  <a:spLocks noEditPoints="1"/>
                </p:cNvSpPr>
                <p:nvPr/>
              </p:nvSpPr>
              <p:spPr bwMode="auto">
                <a:xfrm rot="650724">
                  <a:off x="492450" y="105224"/>
                  <a:ext cx="2967986" cy="2434032"/>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38100">
                    <a:schemeClr val="bg2">
                      <a:lumMod val="60000"/>
                      <a:lumOff val="40000"/>
                      <a:alpha val="19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80" name="Group 48"/>
              <p:cNvGrpSpPr>
                <a:grpSpLocks noChangeAspect="1"/>
              </p:cNvGrpSpPr>
              <p:nvPr/>
            </p:nvGrpSpPr>
            <p:grpSpPr>
              <a:xfrm rot="1419986">
                <a:off x="7374137" y="629719"/>
                <a:ext cx="1046470" cy="892409"/>
                <a:chOff x="5181600" y="457200"/>
                <a:chExt cx="3235325" cy="2759075"/>
              </a:xfrm>
              <a:solidFill>
                <a:schemeClr val="bg2">
                  <a:lumMod val="60000"/>
                  <a:lumOff val="40000"/>
                  <a:alpha val="8000"/>
                </a:schemeClr>
              </a:solidFill>
            </p:grpSpPr>
            <p:sp>
              <p:nvSpPr>
                <p:cNvPr id="216"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38100">
                    <a:schemeClr val="bg2">
                      <a:lumMod val="60000"/>
                      <a:lumOff val="40000"/>
                      <a:alpha val="19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sp>
            <p:nvSpPr>
              <p:cNvPr id="213" name="Freeform 73"/>
              <p:cNvSpPr>
                <a:spLocks/>
              </p:cNvSpPr>
              <p:nvPr/>
            </p:nvSpPr>
            <p:spPr bwMode="auto">
              <a:xfrm rot="1542474">
                <a:off x="7058065" y="3702660"/>
                <a:ext cx="879" cy="1757"/>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solidFill>
                <a:schemeClr val="bg2">
                  <a:lumMod val="60000"/>
                  <a:lumOff val="40000"/>
                  <a:alpha val="8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2" name="Group 63"/>
              <p:cNvGrpSpPr>
                <a:grpSpLocks noChangeAspect="1"/>
              </p:cNvGrpSpPr>
              <p:nvPr/>
            </p:nvGrpSpPr>
            <p:grpSpPr>
              <a:xfrm rot="1645451">
                <a:off x="8050341" y="4268987"/>
                <a:ext cx="917115" cy="1118301"/>
                <a:chOff x="507386" y="-1244242"/>
                <a:chExt cx="2720979" cy="3317871"/>
              </a:xfrm>
              <a:solidFill>
                <a:schemeClr val="bg2">
                  <a:lumMod val="60000"/>
                  <a:lumOff val="40000"/>
                  <a:alpha val="8000"/>
                </a:schemeClr>
              </a:solidFill>
            </p:grpSpPr>
            <p:sp>
              <p:nvSpPr>
                <p:cNvPr id="208"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2"/>
                <p:cNvSpPr>
                  <a:spLocks noEditPoints="1"/>
                </p:cNvSpPr>
                <p:nvPr/>
              </p:nvSpPr>
              <p:spPr bwMode="auto">
                <a:xfrm rot="18845760">
                  <a:off x="208940" y="-945796"/>
                  <a:ext cx="3317871" cy="2720979"/>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solidFill>
                  <a:schemeClr val="bg2">
                    <a:lumMod val="60000"/>
                    <a:lumOff val="40000"/>
                    <a:alpha val="6000"/>
                  </a:schemeClr>
                </a:solidFill>
                <a:ln>
                  <a:noFill/>
                </a:ln>
                <a:effectLst>
                  <a:glow rad="38100">
                    <a:schemeClr val="bg2">
                      <a:lumMod val="50000"/>
                      <a:lumOff val="50000"/>
                      <a:alpha val="15000"/>
                    </a:schemeClr>
                  </a:glow>
                  <a:softEdge rad="12700"/>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3" name="Group 87"/>
              <p:cNvGrpSpPr>
                <a:grpSpLocks noChangeAspect="1"/>
              </p:cNvGrpSpPr>
              <p:nvPr/>
            </p:nvGrpSpPr>
            <p:grpSpPr>
              <a:xfrm>
                <a:off x="-9" y="5334005"/>
                <a:ext cx="1188232" cy="1524017"/>
                <a:chOff x="2743200" y="306388"/>
                <a:chExt cx="1876425" cy="2406650"/>
              </a:xfrm>
              <a:solidFill>
                <a:schemeClr val="bg2">
                  <a:lumMod val="50000"/>
                  <a:lumOff val="50000"/>
                  <a:alpha val="8000"/>
                </a:schemeClr>
              </a:solidFill>
            </p:grpSpPr>
            <p:sp>
              <p:nvSpPr>
                <p:cNvPr id="204" name="Freeform 21"/>
                <p:cNvSpPr>
                  <a:spLocks/>
                </p:cNvSpPr>
                <p:nvPr/>
              </p:nvSpPr>
              <p:spPr bwMode="auto">
                <a:xfrm>
                  <a:off x="3333750" y="890588"/>
                  <a:ext cx="34925" cy="482600"/>
                </a:xfrm>
                <a:custGeom>
                  <a:avLst/>
                  <a:gdLst>
                    <a:gd name="T0" fmla="*/ 20 w 22"/>
                    <a:gd name="T1" fmla="*/ 304 h 304"/>
                    <a:gd name="T2" fmla="*/ 20 w 22"/>
                    <a:gd name="T3" fmla="*/ 304 h 304"/>
                    <a:gd name="T4" fmla="*/ 22 w 22"/>
                    <a:gd name="T5" fmla="*/ 304 h 304"/>
                    <a:gd name="T6" fmla="*/ 22 w 22"/>
                    <a:gd name="T7" fmla="*/ 304 h 304"/>
                    <a:gd name="T8" fmla="*/ 22 w 22"/>
                    <a:gd name="T9" fmla="*/ 286 h 304"/>
                    <a:gd name="T10" fmla="*/ 14 w 22"/>
                    <a:gd name="T11" fmla="*/ 54 h 304"/>
                    <a:gd name="T12" fmla="*/ 14 w 22"/>
                    <a:gd name="T13" fmla="*/ 54 h 304"/>
                    <a:gd name="T14" fmla="*/ 14 w 22"/>
                    <a:gd name="T15" fmla="*/ 26 h 304"/>
                    <a:gd name="T16" fmla="*/ 14 w 22"/>
                    <a:gd name="T17" fmla="*/ 26 h 304"/>
                    <a:gd name="T18" fmla="*/ 12 w 22"/>
                    <a:gd name="T19" fmla="*/ 16 h 304"/>
                    <a:gd name="T20" fmla="*/ 8 w 22"/>
                    <a:gd name="T21" fmla="*/ 6 h 304"/>
                    <a:gd name="T22" fmla="*/ 8 w 22"/>
                    <a:gd name="T23" fmla="*/ 6 h 304"/>
                    <a:gd name="T24" fmla="*/ 4 w 22"/>
                    <a:gd name="T25" fmla="*/ 0 h 304"/>
                    <a:gd name="T26" fmla="*/ 2 w 22"/>
                    <a:gd name="T27" fmla="*/ 0 h 304"/>
                    <a:gd name="T28" fmla="*/ 2 w 22"/>
                    <a:gd name="T29" fmla="*/ 2 h 304"/>
                    <a:gd name="T30" fmla="*/ 2 w 22"/>
                    <a:gd name="T31" fmla="*/ 2 h 304"/>
                    <a:gd name="T32" fmla="*/ 0 w 22"/>
                    <a:gd name="T33" fmla="*/ 10 h 304"/>
                    <a:gd name="T34" fmla="*/ 2 w 22"/>
                    <a:gd name="T35" fmla="*/ 18 h 304"/>
                    <a:gd name="T36" fmla="*/ 2 w 22"/>
                    <a:gd name="T37" fmla="*/ 18 h 304"/>
                    <a:gd name="T38" fmla="*/ 4 w 22"/>
                    <a:gd name="T39" fmla="*/ 40 h 304"/>
                    <a:gd name="T40" fmla="*/ 18 w 22"/>
                    <a:gd name="T41" fmla="*/ 286 h 304"/>
                    <a:gd name="T42" fmla="*/ 18 w 22"/>
                    <a:gd name="T43" fmla="*/ 286 h 304"/>
                    <a:gd name="T44" fmla="*/ 20 w 22"/>
                    <a:gd name="T45" fmla="*/ 304 h 304"/>
                    <a:gd name="T46" fmla="*/ 20 w 22"/>
                    <a:gd name="T4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304">
                      <a:moveTo>
                        <a:pt x="20" y="304"/>
                      </a:moveTo>
                      <a:lnTo>
                        <a:pt x="20" y="304"/>
                      </a:lnTo>
                      <a:lnTo>
                        <a:pt x="22" y="304"/>
                      </a:lnTo>
                      <a:lnTo>
                        <a:pt x="22" y="304"/>
                      </a:lnTo>
                      <a:lnTo>
                        <a:pt x="22" y="286"/>
                      </a:lnTo>
                      <a:lnTo>
                        <a:pt x="14" y="54"/>
                      </a:lnTo>
                      <a:lnTo>
                        <a:pt x="14" y="54"/>
                      </a:lnTo>
                      <a:lnTo>
                        <a:pt x="14" y="26"/>
                      </a:lnTo>
                      <a:lnTo>
                        <a:pt x="14" y="26"/>
                      </a:lnTo>
                      <a:lnTo>
                        <a:pt x="12" y="16"/>
                      </a:lnTo>
                      <a:lnTo>
                        <a:pt x="8" y="6"/>
                      </a:lnTo>
                      <a:lnTo>
                        <a:pt x="8" y="6"/>
                      </a:lnTo>
                      <a:lnTo>
                        <a:pt x="4" y="0"/>
                      </a:lnTo>
                      <a:lnTo>
                        <a:pt x="2" y="0"/>
                      </a:lnTo>
                      <a:lnTo>
                        <a:pt x="2" y="2"/>
                      </a:lnTo>
                      <a:lnTo>
                        <a:pt x="2" y="2"/>
                      </a:lnTo>
                      <a:lnTo>
                        <a:pt x="0" y="10"/>
                      </a:lnTo>
                      <a:lnTo>
                        <a:pt x="2" y="18"/>
                      </a:lnTo>
                      <a:lnTo>
                        <a:pt x="2" y="18"/>
                      </a:lnTo>
                      <a:lnTo>
                        <a:pt x="4" y="40"/>
                      </a:lnTo>
                      <a:lnTo>
                        <a:pt x="18" y="286"/>
                      </a:lnTo>
                      <a:lnTo>
                        <a:pt x="18" y="286"/>
                      </a:lnTo>
                      <a:lnTo>
                        <a:pt x="20" y="304"/>
                      </a:lnTo>
                      <a:lnTo>
                        <a:pt x="20"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2"/>
                <p:cNvSpPr>
                  <a:spLocks/>
                </p:cNvSpPr>
                <p:nvPr/>
              </p:nvSpPr>
              <p:spPr bwMode="auto">
                <a:xfrm>
                  <a:off x="3362325" y="13827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3"/>
                <p:cNvSpPr>
                  <a:spLocks/>
                </p:cNvSpPr>
                <p:nvPr/>
              </p:nvSpPr>
              <p:spPr bwMode="auto">
                <a:xfrm>
                  <a:off x="3384550" y="1173163"/>
                  <a:ext cx="438150" cy="212725"/>
                </a:xfrm>
                <a:custGeom>
                  <a:avLst/>
                  <a:gdLst>
                    <a:gd name="T0" fmla="*/ 2 w 276"/>
                    <a:gd name="T1" fmla="*/ 134 h 134"/>
                    <a:gd name="T2" fmla="*/ 2 w 276"/>
                    <a:gd name="T3" fmla="*/ 134 h 134"/>
                    <a:gd name="T4" fmla="*/ 16 w 276"/>
                    <a:gd name="T5" fmla="*/ 128 h 134"/>
                    <a:gd name="T6" fmla="*/ 238 w 276"/>
                    <a:gd name="T7" fmla="*/ 20 h 134"/>
                    <a:gd name="T8" fmla="*/ 238 w 276"/>
                    <a:gd name="T9" fmla="*/ 20 h 134"/>
                    <a:gd name="T10" fmla="*/ 260 w 276"/>
                    <a:gd name="T11" fmla="*/ 12 h 134"/>
                    <a:gd name="T12" fmla="*/ 260 w 276"/>
                    <a:gd name="T13" fmla="*/ 12 h 134"/>
                    <a:gd name="T14" fmla="*/ 268 w 276"/>
                    <a:gd name="T15" fmla="*/ 10 h 134"/>
                    <a:gd name="T16" fmla="*/ 274 w 276"/>
                    <a:gd name="T17" fmla="*/ 6 h 134"/>
                    <a:gd name="T18" fmla="*/ 274 w 276"/>
                    <a:gd name="T19" fmla="*/ 6 h 134"/>
                    <a:gd name="T20" fmla="*/ 276 w 276"/>
                    <a:gd name="T21" fmla="*/ 2 h 134"/>
                    <a:gd name="T22" fmla="*/ 274 w 276"/>
                    <a:gd name="T23" fmla="*/ 2 h 134"/>
                    <a:gd name="T24" fmla="*/ 268 w 276"/>
                    <a:gd name="T25" fmla="*/ 0 h 134"/>
                    <a:gd name="T26" fmla="*/ 268 w 276"/>
                    <a:gd name="T27" fmla="*/ 0 h 134"/>
                    <a:gd name="T28" fmla="*/ 258 w 276"/>
                    <a:gd name="T29" fmla="*/ 2 h 134"/>
                    <a:gd name="T30" fmla="*/ 248 w 276"/>
                    <a:gd name="T31" fmla="*/ 6 h 134"/>
                    <a:gd name="T32" fmla="*/ 248 w 276"/>
                    <a:gd name="T33" fmla="*/ 6 h 134"/>
                    <a:gd name="T34" fmla="*/ 222 w 276"/>
                    <a:gd name="T35" fmla="*/ 18 h 134"/>
                    <a:gd name="T36" fmla="*/ 16 w 276"/>
                    <a:gd name="T37" fmla="*/ 124 h 134"/>
                    <a:gd name="T38" fmla="*/ 16 w 276"/>
                    <a:gd name="T39" fmla="*/ 124 h 134"/>
                    <a:gd name="T40" fmla="*/ 0 w 276"/>
                    <a:gd name="T41" fmla="*/ 132 h 134"/>
                    <a:gd name="T42" fmla="*/ 0 w 276"/>
                    <a:gd name="T43" fmla="*/ 132 h 134"/>
                    <a:gd name="T44" fmla="*/ 0 w 276"/>
                    <a:gd name="T45" fmla="*/ 134 h 134"/>
                    <a:gd name="T46" fmla="*/ 0 w 276"/>
                    <a:gd name="T47" fmla="*/ 134 h 134"/>
                    <a:gd name="T48" fmla="*/ 2 w 276"/>
                    <a:gd name="T49" fmla="*/ 134 h 134"/>
                    <a:gd name="T50" fmla="*/ 2 w 276"/>
                    <a:gd name="T5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6" h="134">
                      <a:moveTo>
                        <a:pt x="2" y="134"/>
                      </a:moveTo>
                      <a:lnTo>
                        <a:pt x="2" y="134"/>
                      </a:lnTo>
                      <a:lnTo>
                        <a:pt x="16" y="128"/>
                      </a:lnTo>
                      <a:lnTo>
                        <a:pt x="238" y="20"/>
                      </a:lnTo>
                      <a:lnTo>
                        <a:pt x="238" y="20"/>
                      </a:lnTo>
                      <a:lnTo>
                        <a:pt x="260" y="12"/>
                      </a:lnTo>
                      <a:lnTo>
                        <a:pt x="260" y="12"/>
                      </a:lnTo>
                      <a:lnTo>
                        <a:pt x="268" y="10"/>
                      </a:lnTo>
                      <a:lnTo>
                        <a:pt x="274" y="6"/>
                      </a:lnTo>
                      <a:lnTo>
                        <a:pt x="274" y="6"/>
                      </a:lnTo>
                      <a:lnTo>
                        <a:pt x="276" y="2"/>
                      </a:lnTo>
                      <a:lnTo>
                        <a:pt x="274" y="2"/>
                      </a:lnTo>
                      <a:lnTo>
                        <a:pt x="268" y="0"/>
                      </a:lnTo>
                      <a:lnTo>
                        <a:pt x="268" y="0"/>
                      </a:lnTo>
                      <a:lnTo>
                        <a:pt x="258" y="2"/>
                      </a:lnTo>
                      <a:lnTo>
                        <a:pt x="248" y="6"/>
                      </a:lnTo>
                      <a:lnTo>
                        <a:pt x="248" y="6"/>
                      </a:lnTo>
                      <a:lnTo>
                        <a:pt x="222" y="18"/>
                      </a:lnTo>
                      <a:lnTo>
                        <a:pt x="16" y="124"/>
                      </a:lnTo>
                      <a:lnTo>
                        <a:pt x="16" y="124"/>
                      </a:lnTo>
                      <a:lnTo>
                        <a:pt x="0" y="132"/>
                      </a:lnTo>
                      <a:lnTo>
                        <a:pt x="0" y="132"/>
                      </a:lnTo>
                      <a:lnTo>
                        <a:pt x="0" y="134"/>
                      </a:lnTo>
                      <a:lnTo>
                        <a:pt x="0" y="134"/>
                      </a:lnTo>
                      <a:lnTo>
                        <a:pt x="2" y="134"/>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4"/>
                <p:cNvSpPr>
                  <a:spLocks noEditPoints="1"/>
                </p:cNvSpPr>
                <p:nvPr/>
              </p:nvSpPr>
              <p:spPr bwMode="auto">
                <a:xfrm>
                  <a:off x="2743200" y="306388"/>
                  <a:ext cx="1876425" cy="2406650"/>
                </a:xfrm>
                <a:custGeom>
                  <a:avLst/>
                  <a:gdLst>
                    <a:gd name="T0" fmla="*/ 1052 w 1182"/>
                    <a:gd name="T1" fmla="*/ 606 h 1516"/>
                    <a:gd name="T2" fmla="*/ 928 w 1182"/>
                    <a:gd name="T3" fmla="*/ 580 h 1516"/>
                    <a:gd name="T4" fmla="*/ 738 w 1182"/>
                    <a:gd name="T5" fmla="*/ 592 h 1516"/>
                    <a:gd name="T6" fmla="*/ 590 w 1182"/>
                    <a:gd name="T7" fmla="*/ 640 h 1516"/>
                    <a:gd name="T8" fmla="*/ 408 w 1182"/>
                    <a:gd name="T9" fmla="*/ 740 h 1516"/>
                    <a:gd name="T10" fmla="*/ 404 w 1182"/>
                    <a:gd name="T11" fmla="*/ 716 h 1516"/>
                    <a:gd name="T12" fmla="*/ 416 w 1182"/>
                    <a:gd name="T13" fmla="*/ 696 h 1516"/>
                    <a:gd name="T14" fmla="*/ 410 w 1182"/>
                    <a:gd name="T15" fmla="*/ 684 h 1516"/>
                    <a:gd name="T16" fmla="*/ 400 w 1182"/>
                    <a:gd name="T17" fmla="*/ 674 h 1516"/>
                    <a:gd name="T18" fmla="*/ 390 w 1182"/>
                    <a:gd name="T19" fmla="*/ 670 h 1516"/>
                    <a:gd name="T20" fmla="*/ 382 w 1182"/>
                    <a:gd name="T21" fmla="*/ 670 h 1516"/>
                    <a:gd name="T22" fmla="*/ 360 w 1182"/>
                    <a:gd name="T23" fmla="*/ 676 h 1516"/>
                    <a:gd name="T24" fmla="*/ 346 w 1182"/>
                    <a:gd name="T25" fmla="*/ 692 h 1516"/>
                    <a:gd name="T26" fmla="*/ 336 w 1182"/>
                    <a:gd name="T27" fmla="*/ 652 h 1516"/>
                    <a:gd name="T28" fmla="*/ 330 w 1182"/>
                    <a:gd name="T29" fmla="*/ 454 h 1516"/>
                    <a:gd name="T30" fmla="*/ 278 w 1182"/>
                    <a:gd name="T31" fmla="*/ 264 h 1516"/>
                    <a:gd name="T32" fmla="*/ 202 w 1182"/>
                    <a:gd name="T33" fmla="*/ 132 h 1516"/>
                    <a:gd name="T34" fmla="*/ 102 w 1182"/>
                    <a:gd name="T35" fmla="*/ 36 h 1516"/>
                    <a:gd name="T36" fmla="*/ 26 w 1182"/>
                    <a:gd name="T37" fmla="*/ 612 h 1516"/>
                    <a:gd name="T38" fmla="*/ 42 w 1182"/>
                    <a:gd name="T39" fmla="*/ 658 h 1516"/>
                    <a:gd name="T40" fmla="*/ 16 w 1182"/>
                    <a:gd name="T41" fmla="*/ 1072 h 1516"/>
                    <a:gd name="T42" fmla="*/ 172 w 1182"/>
                    <a:gd name="T43" fmla="*/ 898 h 1516"/>
                    <a:gd name="T44" fmla="*/ 208 w 1182"/>
                    <a:gd name="T45" fmla="*/ 874 h 1516"/>
                    <a:gd name="T46" fmla="*/ 226 w 1182"/>
                    <a:gd name="T47" fmla="*/ 896 h 1516"/>
                    <a:gd name="T48" fmla="*/ 158 w 1182"/>
                    <a:gd name="T49" fmla="*/ 998 h 1516"/>
                    <a:gd name="T50" fmla="*/ 122 w 1182"/>
                    <a:gd name="T51" fmla="*/ 1062 h 1516"/>
                    <a:gd name="T52" fmla="*/ 162 w 1182"/>
                    <a:gd name="T53" fmla="*/ 1118 h 1516"/>
                    <a:gd name="T54" fmla="*/ 220 w 1182"/>
                    <a:gd name="T55" fmla="*/ 1036 h 1516"/>
                    <a:gd name="T56" fmla="*/ 276 w 1182"/>
                    <a:gd name="T57" fmla="*/ 942 h 1516"/>
                    <a:gd name="T58" fmla="*/ 306 w 1182"/>
                    <a:gd name="T59" fmla="*/ 920 h 1516"/>
                    <a:gd name="T60" fmla="*/ 316 w 1182"/>
                    <a:gd name="T61" fmla="*/ 942 h 1516"/>
                    <a:gd name="T62" fmla="*/ 250 w 1182"/>
                    <a:gd name="T63" fmla="*/ 1148 h 1516"/>
                    <a:gd name="T64" fmla="*/ 224 w 1182"/>
                    <a:gd name="T65" fmla="*/ 1250 h 1516"/>
                    <a:gd name="T66" fmla="*/ 232 w 1182"/>
                    <a:gd name="T67" fmla="*/ 1342 h 1516"/>
                    <a:gd name="T68" fmla="*/ 242 w 1182"/>
                    <a:gd name="T69" fmla="*/ 1400 h 1516"/>
                    <a:gd name="T70" fmla="*/ 258 w 1182"/>
                    <a:gd name="T71" fmla="*/ 1432 h 1516"/>
                    <a:gd name="T72" fmla="*/ 310 w 1182"/>
                    <a:gd name="T73" fmla="*/ 1496 h 1516"/>
                    <a:gd name="T74" fmla="*/ 314 w 1182"/>
                    <a:gd name="T75" fmla="*/ 1458 h 1516"/>
                    <a:gd name="T76" fmla="*/ 300 w 1182"/>
                    <a:gd name="T77" fmla="*/ 1390 h 1516"/>
                    <a:gd name="T78" fmla="*/ 316 w 1182"/>
                    <a:gd name="T79" fmla="*/ 1298 h 1516"/>
                    <a:gd name="T80" fmla="*/ 350 w 1182"/>
                    <a:gd name="T81" fmla="*/ 1252 h 1516"/>
                    <a:gd name="T82" fmla="*/ 378 w 1182"/>
                    <a:gd name="T83" fmla="*/ 1242 h 1516"/>
                    <a:gd name="T84" fmla="*/ 426 w 1182"/>
                    <a:gd name="T85" fmla="*/ 1228 h 1516"/>
                    <a:gd name="T86" fmla="*/ 440 w 1182"/>
                    <a:gd name="T87" fmla="*/ 1210 h 1516"/>
                    <a:gd name="T88" fmla="*/ 480 w 1182"/>
                    <a:gd name="T89" fmla="*/ 1202 h 1516"/>
                    <a:gd name="T90" fmla="*/ 554 w 1182"/>
                    <a:gd name="T91" fmla="*/ 1172 h 1516"/>
                    <a:gd name="T92" fmla="*/ 620 w 1182"/>
                    <a:gd name="T93" fmla="*/ 1120 h 1516"/>
                    <a:gd name="T94" fmla="*/ 612 w 1182"/>
                    <a:gd name="T95" fmla="*/ 1058 h 1516"/>
                    <a:gd name="T96" fmla="*/ 558 w 1182"/>
                    <a:gd name="T97" fmla="*/ 938 h 1516"/>
                    <a:gd name="T98" fmla="*/ 688 w 1182"/>
                    <a:gd name="T99" fmla="*/ 1006 h 1516"/>
                    <a:gd name="T100" fmla="*/ 760 w 1182"/>
                    <a:gd name="T101" fmla="*/ 1020 h 1516"/>
                    <a:gd name="T102" fmla="*/ 818 w 1182"/>
                    <a:gd name="T103" fmla="*/ 992 h 1516"/>
                    <a:gd name="T104" fmla="*/ 852 w 1182"/>
                    <a:gd name="T105" fmla="*/ 966 h 1516"/>
                    <a:gd name="T106" fmla="*/ 890 w 1182"/>
                    <a:gd name="T107" fmla="*/ 942 h 1516"/>
                    <a:gd name="T108" fmla="*/ 898 w 1182"/>
                    <a:gd name="T109" fmla="*/ 922 h 1516"/>
                    <a:gd name="T110" fmla="*/ 932 w 1182"/>
                    <a:gd name="T111" fmla="*/ 904 h 1516"/>
                    <a:gd name="T112" fmla="*/ 936 w 1182"/>
                    <a:gd name="T113" fmla="*/ 892 h 1516"/>
                    <a:gd name="T114" fmla="*/ 984 w 1182"/>
                    <a:gd name="T115" fmla="*/ 858 h 1516"/>
                    <a:gd name="T116" fmla="*/ 1020 w 1182"/>
                    <a:gd name="T117" fmla="*/ 838 h 1516"/>
                    <a:gd name="T118" fmla="*/ 1064 w 1182"/>
                    <a:gd name="T119" fmla="*/ 826 h 1516"/>
                    <a:gd name="T120" fmla="*/ 1086 w 1182"/>
                    <a:gd name="T121" fmla="*/ 814 h 1516"/>
                    <a:gd name="T122" fmla="*/ 1168 w 1182"/>
                    <a:gd name="T123" fmla="*/ 760 h 1516"/>
                    <a:gd name="T124" fmla="*/ 390 w 1182"/>
                    <a:gd name="T125" fmla="*/ 678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2" h="1516">
                      <a:moveTo>
                        <a:pt x="1136" y="650"/>
                      </a:moveTo>
                      <a:lnTo>
                        <a:pt x="1098" y="626"/>
                      </a:lnTo>
                      <a:lnTo>
                        <a:pt x="1098" y="626"/>
                      </a:lnTo>
                      <a:lnTo>
                        <a:pt x="1086" y="620"/>
                      </a:lnTo>
                      <a:lnTo>
                        <a:pt x="1052" y="606"/>
                      </a:lnTo>
                      <a:lnTo>
                        <a:pt x="1026" y="598"/>
                      </a:lnTo>
                      <a:lnTo>
                        <a:pt x="998" y="590"/>
                      </a:lnTo>
                      <a:lnTo>
                        <a:pt x="964" y="584"/>
                      </a:lnTo>
                      <a:lnTo>
                        <a:pt x="928" y="580"/>
                      </a:lnTo>
                      <a:lnTo>
                        <a:pt x="928" y="580"/>
                      </a:lnTo>
                      <a:lnTo>
                        <a:pt x="890" y="578"/>
                      </a:lnTo>
                      <a:lnTo>
                        <a:pt x="852" y="578"/>
                      </a:lnTo>
                      <a:lnTo>
                        <a:pt x="814" y="580"/>
                      </a:lnTo>
                      <a:lnTo>
                        <a:pt x="776" y="586"/>
                      </a:lnTo>
                      <a:lnTo>
                        <a:pt x="738" y="592"/>
                      </a:lnTo>
                      <a:lnTo>
                        <a:pt x="700" y="602"/>
                      </a:lnTo>
                      <a:lnTo>
                        <a:pt x="662" y="614"/>
                      </a:lnTo>
                      <a:lnTo>
                        <a:pt x="622" y="628"/>
                      </a:lnTo>
                      <a:lnTo>
                        <a:pt x="622" y="628"/>
                      </a:lnTo>
                      <a:lnTo>
                        <a:pt x="590" y="640"/>
                      </a:lnTo>
                      <a:lnTo>
                        <a:pt x="558" y="654"/>
                      </a:lnTo>
                      <a:lnTo>
                        <a:pt x="496" y="686"/>
                      </a:lnTo>
                      <a:lnTo>
                        <a:pt x="444" y="716"/>
                      </a:lnTo>
                      <a:lnTo>
                        <a:pt x="408" y="740"/>
                      </a:lnTo>
                      <a:lnTo>
                        <a:pt x="408" y="740"/>
                      </a:lnTo>
                      <a:lnTo>
                        <a:pt x="404" y="736"/>
                      </a:lnTo>
                      <a:lnTo>
                        <a:pt x="404" y="736"/>
                      </a:lnTo>
                      <a:lnTo>
                        <a:pt x="406" y="728"/>
                      </a:lnTo>
                      <a:lnTo>
                        <a:pt x="404" y="716"/>
                      </a:lnTo>
                      <a:lnTo>
                        <a:pt x="404" y="716"/>
                      </a:lnTo>
                      <a:lnTo>
                        <a:pt x="410" y="714"/>
                      </a:lnTo>
                      <a:lnTo>
                        <a:pt x="414" y="708"/>
                      </a:lnTo>
                      <a:lnTo>
                        <a:pt x="414" y="708"/>
                      </a:lnTo>
                      <a:lnTo>
                        <a:pt x="416" y="702"/>
                      </a:lnTo>
                      <a:lnTo>
                        <a:pt x="416" y="696"/>
                      </a:lnTo>
                      <a:lnTo>
                        <a:pt x="414" y="690"/>
                      </a:lnTo>
                      <a:lnTo>
                        <a:pt x="408" y="686"/>
                      </a:lnTo>
                      <a:lnTo>
                        <a:pt x="408" y="686"/>
                      </a:lnTo>
                      <a:lnTo>
                        <a:pt x="406" y="686"/>
                      </a:lnTo>
                      <a:lnTo>
                        <a:pt x="410" y="684"/>
                      </a:lnTo>
                      <a:lnTo>
                        <a:pt x="406" y="680"/>
                      </a:lnTo>
                      <a:lnTo>
                        <a:pt x="404" y="680"/>
                      </a:lnTo>
                      <a:lnTo>
                        <a:pt x="404" y="678"/>
                      </a:lnTo>
                      <a:lnTo>
                        <a:pt x="402" y="672"/>
                      </a:lnTo>
                      <a:lnTo>
                        <a:pt x="400" y="674"/>
                      </a:lnTo>
                      <a:lnTo>
                        <a:pt x="400" y="672"/>
                      </a:lnTo>
                      <a:lnTo>
                        <a:pt x="398" y="672"/>
                      </a:lnTo>
                      <a:lnTo>
                        <a:pt x="394" y="670"/>
                      </a:lnTo>
                      <a:lnTo>
                        <a:pt x="392" y="672"/>
                      </a:lnTo>
                      <a:lnTo>
                        <a:pt x="390" y="670"/>
                      </a:lnTo>
                      <a:lnTo>
                        <a:pt x="388" y="670"/>
                      </a:lnTo>
                      <a:lnTo>
                        <a:pt x="388" y="674"/>
                      </a:lnTo>
                      <a:lnTo>
                        <a:pt x="388" y="676"/>
                      </a:lnTo>
                      <a:lnTo>
                        <a:pt x="388" y="676"/>
                      </a:lnTo>
                      <a:lnTo>
                        <a:pt x="382" y="670"/>
                      </a:lnTo>
                      <a:lnTo>
                        <a:pt x="382" y="670"/>
                      </a:lnTo>
                      <a:lnTo>
                        <a:pt x="376" y="668"/>
                      </a:lnTo>
                      <a:lnTo>
                        <a:pt x="370" y="670"/>
                      </a:lnTo>
                      <a:lnTo>
                        <a:pt x="364" y="672"/>
                      </a:lnTo>
                      <a:lnTo>
                        <a:pt x="360" y="676"/>
                      </a:lnTo>
                      <a:lnTo>
                        <a:pt x="360" y="676"/>
                      </a:lnTo>
                      <a:lnTo>
                        <a:pt x="358" y="682"/>
                      </a:lnTo>
                      <a:lnTo>
                        <a:pt x="358" y="686"/>
                      </a:lnTo>
                      <a:lnTo>
                        <a:pt x="358" y="686"/>
                      </a:lnTo>
                      <a:lnTo>
                        <a:pt x="346" y="692"/>
                      </a:lnTo>
                      <a:lnTo>
                        <a:pt x="338" y="698"/>
                      </a:lnTo>
                      <a:lnTo>
                        <a:pt x="338" y="698"/>
                      </a:lnTo>
                      <a:lnTo>
                        <a:pt x="334" y="696"/>
                      </a:lnTo>
                      <a:lnTo>
                        <a:pt x="334" y="696"/>
                      </a:lnTo>
                      <a:lnTo>
                        <a:pt x="336" y="652"/>
                      </a:lnTo>
                      <a:lnTo>
                        <a:pt x="338" y="592"/>
                      </a:lnTo>
                      <a:lnTo>
                        <a:pt x="336" y="524"/>
                      </a:lnTo>
                      <a:lnTo>
                        <a:pt x="334" y="488"/>
                      </a:lnTo>
                      <a:lnTo>
                        <a:pt x="330" y="454"/>
                      </a:lnTo>
                      <a:lnTo>
                        <a:pt x="330" y="454"/>
                      </a:lnTo>
                      <a:lnTo>
                        <a:pt x="322" y="412"/>
                      </a:lnTo>
                      <a:lnTo>
                        <a:pt x="314" y="372"/>
                      </a:lnTo>
                      <a:lnTo>
                        <a:pt x="304" y="334"/>
                      </a:lnTo>
                      <a:lnTo>
                        <a:pt x="292" y="298"/>
                      </a:lnTo>
                      <a:lnTo>
                        <a:pt x="278" y="264"/>
                      </a:lnTo>
                      <a:lnTo>
                        <a:pt x="262" y="230"/>
                      </a:lnTo>
                      <a:lnTo>
                        <a:pt x="244" y="196"/>
                      </a:lnTo>
                      <a:lnTo>
                        <a:pt x="224" y="164"/>
                      </a:lnTo>
                      <a:lnTo>
                        <a:pt x="224" y="164"/>
                      </a:lnTo>
                      <a:lnTo>
                        <a:pt x="202" y="132"/>
                      </a:lnTo>
                      <a:lnTo>
                        <a:pt x="182" y="106"/>
                      </a:lnTo>
                      <a:lnTo>
                        <a:pt x="160" y="84"/>
                      </a:lnTo>
                      <a:lnTo>
                        <a:pt x="142" y="68"/>
                      </a:lnTo>
                      <a:lnTo>
                        <a:pt x="114" y="44"/>
                      </a:lnTo>
                      <a:lnTo>
                        <a:pt x="102" y="36"/>
                      </a:lnTo>
                      <a:lnTo>
                        <a:pt x="62" y="14"/>
                      </a:lnTo>
                      <a:lnTo>
                        <a:pt x="20" y="0"/>
                      </a:lnTo>
                      <a:lnTo>
                        <a:pt x="0" y="2"/>
                      </a:lnTo>
                      <a:lnTo>
                        <a:pt x="0" y="598"/>
                      </a:lnTo>
                      <a:lnTo>
                        <a:pt x="26" y="612"/>
                      </a:lnTo>
                      <a:lnTo>
                        <a:pt x="64" y="640"/>
                      </a:lnTo>
                      <a:lnTo>
                        <a:pt x="88" y="658"/>
                      </a:lnTo>
                      <a:lnTo>
                        <a:pt x="88" y="660"/>
                      </a:lnTo>
                      <a:lnTo>
                        <a:pt x="88" y="660"/>
                      </a:lnTo>
                      <a:lnTo>
                        <a:pt x="42" y="658"/>
                      </a:lnTo>
                      <a:lnTo>
                        <a:pt x="20" y="660"/>
                      </a:lnTo>
                      <a:lnTo>
                        <a:pt x="0" y="662"/>
                      </a:lnTo>
                      <a:lnTo>
                        <a:pt x="0" y="1086"/>
                      </a:lnTo>
                      <a:lnTo>
                        <a:pt x="0" y="1086"/>
                      </a:lnTo>
                      <a:lnTo>
                        <a:pt x="16" y="1072"/>
                      </a:lnTo>
                      <a:lnTo>
                        <a:pt x="16" y="1072"/>
                      </a:lnTo>
                      <a:lnTo>
                        <a:pt x="52" y="1030"/>
                      </a:lnTo>
                      <a:lnTo>
                        <a:pt x="112" y="962"/>
                      </a:lnTo>
                      <a:lnTo>
                        <a:pt x="144" y="926"/>
                      </a:lnTo>
                      <a:lnTo>
                        <a:pt x="172" y="898"/>
                      </a:lnTo>
                      <a:lnTo>
                        <a:pt x="192" y="878"/>
                      </a:lnTo>
                      <a:lnTo>
                        <a:pt x="200" y="874"/>
                      </a:lnTo>
                      <a:lnTo>
                        <a:pt x="204" y="872"/>
                      </a:lnTo>
                      <a:lnTo>
                        <a:pt x="204" y="872"/>
                      </a:lnTo>
                      <a:lnTo>
                        <a:pt x="208" y="874"/>
                      </a:lnTo>
                      <a:lnTo>
                        <a:pt x="212" y="874"/>
                      </a:lnTo>
                      <a:lnTo>
                        <a:pt x="224" y="872"/>
                      </a:lnTo>
                      <a:lnTo>
                        <a:pt x="238" y="866"/>
                      </a:lnTo>
                      <a:lnTo>
                        <a:pt x="252" y="860"/>
                      </a:lnTo>
                      <a:lnTo>
                        <a:pt x="226" y="896"/>
                      </a:lnTo>
                      <a:lnTo>
                        <a:pt x="218" y="910"/>
                      </a:lnTo>
                      <a:lnTo>
                        <a:pt x="202" y="924"/>
                      </a:lnTo>
                      <a:lnTo>
                        <a:pt x="186" y="950"/>
                      </a:lnTo>
                      <a:lnTo>
                        <a:pt x="182" y="958"/>
                      </a:lnTo>
                      <a:lnTo>
                        <a:pt x="158" y="998"/>
                      </a:lnTo>
                      <a:lnTo>
                        <a:pt x="162" y="1004"/>
                      </a:lnTo>
                      <a:lnTo>
                        <a:pt x="160" y="1010"/>
                      </a:lnTo>
                      <a:lnTo>
                        <a:pt x="150" y="1012"/>
                      </a:lnTo>
                      <a:lnTo>
                        <a:pt x="140" y="1032"/>
                      </a:lnTo>
                      <a:lnTo>
                        <a:pt x="122" y="1062"/>
                      </a:lnTo>
                      <a:lnTo>
                        <a:pt x="120" y="1094"/>
                      </a:lnTo>
                      <a:lnTo>
                        <a:pt x="128" y="1120"/>
                      </a:lnTo>
                      <a:lnTo>
                        <a:pt x="142" y="1104"/>
                      </a:lnTo>
                      <a:lnTo>
                        <a:pt x="134" y="1124"/>
                      </a:lnTo>
                      <a:lnTo>
                        <a:pt x="162" y="1118"/>
                      </a:lnTo>
                      <a:lnTo>
                        <a:pt x="188" y="1100"/>
                      </a:lnTo>
                      <a:lnTo>
                        <a:pt x="206" y="1070"/>
                      </a:lnTo>
                      <a:lnTo>
                        <a:pt x="218" y="1052"/>
                      </a:lnTo>
                      <a:lnTo>
                        <a:pt x="216" y="1042"/>
                      </a:lnTo>
                      <a:lnTo>
                        <a:pt x="220" y="1036"/>
                      </a:lnTo>
                      <a:lnTo>
                        <a:pt x="228" y="1038"/>
                      </a:lnTo>
                      <a:lnTo>
                        <a:pt x="250" y="998"/>
                      </a:lnTo>
                      <a:lnTo>
                        <a:pt x="254" y="992"/>
                      </a:lnTo>
                      <a:lnTo>
                        <a:pt x="272" y="964"/>
                      </a:lnTo>
                      <a:lnTo>
                        <a:pt x="276" y="942"/>
                      </a:lnTo>
                      <a:lnTo>
                        <a:pt x="284" y="930"/>
                      </a:lnTo>
                      <a:lnTo>
                        <a:pt x="302" y="890"/>
                      </a:lnTo>
                      <a:lnTo>
                        <a:pt x="302" y="890"/>
                      </a:lnTo>
                      <a:lnTo>
                        <a:pt x="304" y="906"/>
                      </a:lnTo>
                      <a:lnTo>
                        <a:pt x="306" y="920"/>
                      </a:lnTo>
                      <a:lnTo>
                        <a:pt x="310" y="932"/>
                      </a:lnTo>
                      <a:lnTo>
                        <a:pt x="312" y="936"/>
                      </a:lnTo>
                      <a:lnTo>
                        <a:pt x="314" y="938"/>
                      </a:lnTo>
                      <a:lnTo>
                        <a:pt x="314" y="938"/>
                      </a:lnTo>
                      <a:lnTo>
                        <a:pt x="316" y="942"/>
                      </a:lnTo>
                      <a:lnTo>
                        <a:pt x="316" y="952"/>
                      </a:lnTo>
                      <a:lnTo>
                        <a:pt x="308" y="980"/>
                      </a:lnTo>
                      <a:lnTo>
                        <a:pt x="296" y="1018"/>
                      </a:lnTo>
                      <a:lnTo>
                        <a:pt x="282" y="1062"/>
                      </a:lnTo>
                      <a:lnTo>
                        <a:pt x="250" y="1148"/>
                      </a:lnTo>
                      <a:lnTo>
                        <a:pt x="230" y="1198"/>
                      </a:lnTo>
                      <a:lnTo>
                        <a:pt x="230" y="1198"/>
                      </a:lnTo>
                      <a:lnTo>
                        <a:pt x="228" y="1208"/>
                      </a:lnTo>
                      <a:lnTo>
                        <a:pt x="226" y="1220"/>
                      </a:lnTo>
                      <a:lnTo>
                        <a:pt x="224" y="1250"/>
                      </a:lnTo>
                      <a:lnTo>
                        <a:pt x="224" y="1278"/>
                      </a:lnTo>
                      <a:lnTo>
                        <a:pt x="224" y="1304"/>
                      </a:lnTo>
                      <a:lnTo>
                        <a:pt x="224" y="1304"/>
                      </a:lnTo>
                      <a:lnTo>
                        <a:pt x="228" y="1324"/>
                      </a:lnTo>
                      <a:lnTo>
                        <a:pt x="232" y="1342"/>
                      </a:lnTo>
                      <a:lnTo>
                        <a:pt x="236" y="1362"/>
                      </a:lnTo>
                      <a:lnTo>
                        <a:pt x="236" y="1362"/>
                      </a:lnTo>
                      <a:lnTo>
                        <a:pt x="238" y="1380"/>
                      </a:lnTo>
                      <a:lnTo>
                        <a:pt x="240" y="1394"/>
                      </a:lnTo>
                      <a:lnTo>
                        <a:pt x="242" y="1400"/>
                      </a:lnTo>
                      <a:lnTo>
                        <a:pt x="246" y="1404"/>
                      </a:lnTo>
                      <a:lnTo>
                        <a:pt x="246" y="1404"/>
                      </a:lnTo>
                      <a:lnTo>
                        <a:pt x="252" y="1412"/>
                      </a:lnTo>
                      <a:lnTo>
                        <a:pt x="254" y="1420"/>
                      </a:lnTo>
                      <a:lnTo>
                        <a:pt x="258" y="1432"/>
                      </a:lnTo>
                      <a:lnTo>
                        <a:pt x="244" y="1448"/>
                      </a:lnTo>
                      <a:lnTo>
                        <a:pt x="258" y="1516"/>
                      </a:lnTo>
                      <a:lnTo>
                        <a:pt x="304" y="1516"/>
                      </a:lnTo>
                      <a:lnTo>
                        <a:pt x="304" y="1516"/>
                      </a:lnTo>
                      <a:lnTo>
                        <a:pt x="310" y="1496"/>
                      </a:lnTo>
                      <a:lnTo>
                        <a:pt x="310" y="1496"/>
                      </a:lnTo>
                      <a:lnTo>
                        <a:pt x="314" y="1482"/>
                      </a:lnTo>
                      <a:lnTo>
                        <a:pt x="314" y="1470"/>
                      </a:lnTo>
                      <a:lnTo>
                        <a:pt x="314" y="1458"/>
                      </a:lnTo>
                      <a:lnTo>
                        <a:pt x="314" y="1458"/>
                      </a:lnTo>
                      <a:lnTo>
                        <a:pt x="314" y="1452"/>
                      </a:lnTo>
                      <a:lnTo>
                        <a:pt x="312" y="1440"/>
                      </a:lnTo>
                      <a:lnTo>
                        <a:pt x="310" y="1418"/>
                      </a:lnTo>
                      <a:lnTo>
                        <a:pt x="300" y="1390"/>
                      </a:lnTo>
                      <a:lnTo>
                        <a:pt x="300" y="1390"/>
                      </a:lnTo>
                      <a:lnTo>
                        <a:pt x="298" y="1372"/>
                      </a:lnTo>
                      <a:lnTo>
                        <a:pt x="298" y="1356"/>
                      </a:lnTo>
                      <a:lnTo>
                        <a:pt x="300" y="1338"/>
                      </a:lnTo>
                      <a:lnTo>
                        <a:pt x="306" y="1322"/>
                      </a:lnTo>
                      <a:lnTo>
                        <a:pt x="316" y="1298"/>
                      </a:lnTo>
                      <a:lnTo>
                        <a:pt x="320" y="1290"/>
                      </a:lnTo>
                      <a:lnTo>
                        <a:pt x="320" y="1290"/>
                      </a:lnTo>
                      <a:lnTo>
                        <a:pt x="326" y="1280"/>
                      </a:lnTo>
                      <a:lnTo>
                        <a:pt x="342" y="1262"/>
                      </a:lnTo>
                      <a:lnTo>
                        <a:pt x="350" y="1252"/>
                      </a:lnTo>
                      <a:lnTo>
                        <a:pt x="360" y="1246"/>
                      </a:lnTo>
                      <a:lnTo>
                        <a:pt x="368" y="1242"/>
                      </a:lnTo>
                      <a:lnTo>
                        <a:pt x="374" y="1240"/>
                      </a:lnTo>
                      <a:lnTo>
                        <a:pt x="378" y="1242"/>
                      </a:lnTo>
                      <a:lnTo>
                        <a:pt x="378" y="1242"/>
                      </a:lnTo>
                      <a:lnTo>
                        <a:pt x="386" y="1244"/>
                      </a:lnTo>
                      <a:lnTo>
                        <a:pt x="394" y="1242"/>
                      </a:lnTo>
                      <a:lnTo>
                        <a:pt x="404" y="1240"/>
                      </a:lnTo>
                      <a:lnTo>
                        <a:pt x="412" y="1236"/>
                      </a:lnTo>
                      <a:lnTo>
                        <a:pt x="426" y="1228"/>
                      </a:lnTo>
                      <a:lnTo>
                        <a:pt x="430" y="1224"/>
                      </a:lnTo>
                      <a:lnTo>
                        <a:pt x="430" y="1224"/>
                      </a:lnTo>
                      <a:lnTo>
                        <a:pt x="432" y="1220"/>
                      </a:lnTo>
                      <a:lnTo>
                        <a:pt x="436" y="1216"/>
                      </a:lnTo>
                      <a:lnTo>
                        <a:pt x="440" y="1210"/>
                      </a:lnTo>
                      <a:lnTo>
                        <a:pt x="446" y="1206"/>
                      </a:lnTo>
                      <a:lnTo>
                        <a:pt x="454" y="1204"/>
                      </a:lnTo>
                      <a:lnTo>
                        <a:pt x="466" y="1202"/>
                      </a:lnTo>
                      <a:lnTo>
                        <a:pt x="480" y="1202"/>
                      </a:lnTo>
                      <a:lnTo>
                        <a:pt x="480" y="1202"/>
                      </a:lnTo>
                      <a:lnTo>
                        <a:pt x="488" y="1204"/>
                      </a:lnTo>
                      <a:lnTo>
                        <a:pt x="496" y="1202"/>
                      </a:lnTo>
                      <a:lnTo>
                        <a:pt x="514" y="1196"/>
                      </a:lnTo>
                      <a:lnTo>
                        <a:pt x="534" y="1186"/>
                      </a:lnTo>
                      <a:lnTo>
                        <a:pt x="554" y="1172"/>
                      </a:lnTo>
                      <a:lnTo>
                        <a:pt x="586" y="1148"/>
                      </a:lnTo>
                      <a:lnTo>
                        <a:pt x="598" y="1136"/>
                      </a:lnTo>
                      <a:lnTo>
                        <a:pt x="616" y="1120"/>
                      </a:lnTo>
                      <a:lnTo>
                        <a:pt x="616" y="1120"/>
                      </a:lnTo>
                      <a:lnTo>
                        <a:pt x="620" y="1120"/>
                      </a:lnTo>
                      <a:lnTo>
                        <a:pt x="622" y="1120"/>
                      </a:lnTo>
                      <a:lnTo>
                        <a:pt x="624" y="1116"/>
                      </a:lnTo>
                      <a:lnTo>
                        <a:pt x="624" y="1104"/>
                      </a:lnTo>
                      <a:lnTo>
                        <a:pt x="620" y="1086"/>
                      </a:lnTo>
                      <a:lnTo>
                        <a:pt x="612" y="1058"/>
                      </a:lnTo>
                      <a:lnTo>
                        <a:pt x="598" y="1018"/>
                      </a:lnTo>
                      <a:lnTo>
                        <a:pt x="598" y="1018"/>
                      </a:lnTo>
                      <a:lnTo>
                        <a:pt x="590" y="998"/>
                      </a:lnTo>
                      <a:lnTo>
                        <a:pt x="580" y="978"/>
                      </a:lnTo>
                      <a:lnTo>
                        <a:pt x="558" y="938"/>
                      </a:lnTo>
                      <a:lnTo>
                        <a:pt x="558" y="938"/>
                      </a:lnTo>
                      <a:lnTo>
                        <a:pt x="586" y="948"/>
                      </a:lnTo>
                      <a:lnTo>
                        <a:pt x="628" y="970"/>
                      </a:lnTo>
                      <a:lnTo>
                        <a:pt x="658" y="986"/>
                      </a:lnTo>
                      <a:lnTo>
                        <a:pt x="688" y="1006"/>
                      </a:lnTo>
                      <a:lnTo>
                        <a:pt x="722" y="1020"/>
                      </a:lnTo>
                      <a:lnTo>
                        <a:pt x="722" y="1020"/>
                      </a:lnTo>
                      <a:lnTo>
                        <a:pt x="738" y="1022"/>
                      </a:lnTo>
                      <a:lnTo>
                        <a:pt x="750" y="1022"/>
                      </a:lnTo>
                      <a:lnTo>
                        <a:pt x="760" y="1020"/>
                      </a:lnTo>
                      <a:lnTo>
                        <a:pt x="760" y="1020"/>
                      </a:lnTo>
                      <a:lnTo>
                        <a:pt x="776" y="1012"/>
                      </a:lnTo>
                      <a:lnTo>
                        <a:pt x="802" y="1000"/>
                      </a:lnTo>
                      <a:lnTo>
                        <a:pt x="802" y="1000"/>
                      </a:lnTo>
                      <a:lnTo>
                        <a:pt x="818" y="992"/>
                      </a:lnTo>
                      <a:lnTo>
                        <a:pt x="830" y="986"/>
                      </a:lnTo>
                      <a:lnTo>
                        <a:pt x="836" y="980"/>
                      </a:lnTo>
                      <a:lnTo>
                        <a:pt x="836" y="980"/>
                      </a:lnTo>
                      <a:lnTo>
                        <a:pt x="846" y="972"/>
                      </a:lnTo>
                      <a:lnTo>
                        <a:pt x="852" y="966"/>
                      </a:lnTo>
                      <a:lnTo>
                        <a:pt x="858" y="962"/>
                      </a:lnTo>
                      <a:lnTo>
                        <a:pt x="858" y="962"/>
                      </a:lnTo>
                      <a:lnTo>
                        <a:pt x="868" y="960"/>
                      </a:lnTo>
                      <a:lnTo>
                        <a:pt x="880" y="952"/>
                      </a:lnTo>
                      <a:lnTo>
                        <a:pt x="890" y="942"/>
                      </a:lnTo>
                      <a:lnTo>
                        <a:pt x="894" y="936"/>
                      </a:lnTo>
                      <a:lnTo>
                        <a:pt x="894" y="930"/>
                      </a:lnTo>
                      <a:lnTo>
                        <a:pt x="894" y="930"/>
                      </a:lnTo>
                      <a:lnTo>
                        <a:pt x="896" y="926"/>
                      </a:lnTo>
                      <a:lnTo>
                        <a:pt x="898" y="922"/>
                      </a:lnTo>
                      <a:lnTo>
                        <a:pt x="904" y="916"/>
                      </a:lnTo>
                      <a:lnTo>
                        <a:pt x="914" y="910"/>
                      </a:lnTo>
                      <a:lnTo>
                        <a:pt x="914" y="910"/>
                      </a:lnTo>
                      <a:lnTo>
                        <a:pt x="924" y="908"/>
                      </a:lnTo>
                      <a:lnTo>
                        <a:pt x="932" y="904"/>
                      </a:lnTo>
                      <a:lnTo>
                        <a:pt x="934" y="902"/>
                      </a:lnTo>
                      <a:lnTo>
                        <a:pt x="934" y="900"/>
                      </a:lnTo>
                      <a:lnTo>
                        <a:pt x="934" y="900"/>
                      </a:lnTo>
                      <a:lnTo>
                        <a:pt x="934" y="896"/>
                      </a:lnTo>
                      <a:lnTo>
                        <a:pt x="936" y="892"/>
                      </a:lnTo>
                      <a:lnTo>
                        <a:pt x="944" y="882"/>
                      </a:lnTo>
                      <a:lnTo>
                        <a:pt x="956" y="868"/>
                      </a:lnTo>
                      <a:lnTo>
                        <a:pt x="956" y="868"/>
                      </a:lnTo>
                      <a:lnTo>
                        <a:pt x="972" y="862"/>
                      </a:lnTo>
                      <a:lnTo>
                        <a:pt x="984" y="858"/>
                      </a:lnTo>
                      <a:lnTo>
                        <a:pt x="990" y="854"/>
                      </a:lnTo>
                      <a:lnTo>
                        <a:pt x="990" y="854"/>
                      </a:lnTo>
                      <a:lnTo>
                        <a:pt x="996" y="848"/>
                      </a:lnTo>
                      <a:lnTo>
                        <a:pt x="1006" y="842"/>
                      </a:lnTo>
                      <a:lnTo>
                        <a:pt x="1020" y="838"/>
                      </a:lnTo>
                      <a:lnTo>
                        <a:pt x="1032" y="836"/>
                      </a:lnTo>
                      <a:lnTo>
                        <a:pt x="1032" y="836"/>
                      </a:lnTo>
                      <a:lnTo>
                        <a:pt x="1044" y="836"/>
                      </a:lnTo>
                      <a:lnTo>
                        <a:pt x="1054" y="832"/>
                      </a:lnTo>
                      <a:lnTo>
                        <a:pt x="1064" y="826"/>
                      </a:lnTo>
                      <a:lnTo>
                        <a:pt x="1064" y="826"/>
                      </a:lnTo>
                      <a:lnTo>
                        <a:pt x="1072" y="820"/>
                      </a:lnTo>
                      <a:lnTo>
                        <a:pt x="1080" y="816"/>
                      </a:lnTo>
                      <a:lnTo>
                        <a:pt x="1086" y="814"/>
                      </a:lnTo>
                      <a:lnTo>
                        <a:pt x="1086" y="814"/>
                      </a:lnTo>
                      <a:lnTo>
                        <a:pt x="1096" y="812"/>
                      </a:lnTo>
                      <a:lnTo>
                        <a:pt x="1106" y="808"/>
                      </a:lnTo>
                      <a:lnTo>
                        <a:pt x="1118" y="802"/>
                      </a:lnTo>
                      <a:lnTo>
                        <a:pt x="1148" y="782"/>
                      </a:lnTo>
                      <a:lnTo>
                        <a:pt x="1168" y="760"/>
                      </a:lnTo>
                      <a:lnTo>
                        <a:pt x="1180" y="738"/>
                      </a:lnTo>
                      <a:lnTo>
                        <a:pt x="1182" y="712"/>
                      </a:lnTo>
                      <a:lnTo>
                        <a:pt x="1168" y="680"/>
                      </a:lnTo>
                      <a:lnTo>
                        <a:pt x="1136" y="650"/>
                      </a:lnTo>
                      <a:close/>
                      <a:moveTo>
                        <a:pt x="390" y="678"/>
                      </a:moveTo>
                      <a:lnTo>
                        <a:pt x="390" y="680"/>
                      </a:lnTo>
                      <a:lnTo>
                        <a:pt x="390" y="678"/>
                      </a:lnTo>
                      <a:lnTo>
                        <a:pt x="390" y="678"/>
                      </a:lnTo>
                      <a:lnTo>
                        <a:pt x="390" y="678"/>
                      </a:lnTo>
                      <a:close/>
                    </a:path>
                  </a:pathLst>
                </a:custGeom>
                <a:solidFill>
                  <a:schemeClr val="bg2">
                    <a:lumMod val="60000"/>
                    <a:lumOff val="40000"/>
                    <a:alpha val="6000"/>
                  </a:schemeClr>
                </a:solidFill>
                <a:ln w="9525">
                  <a:solidFill>
                    <a:schemeClr val="tx2">
                      <a:lumMod val="60000"/>
                      <a:lumOff val="40000"/>
                      <a:alpha val="9000"/>
                    </a:schemeClr>
                  </a:solidFill>
                  <a:round/>
                  <a:headEnd/>
                  <a:tailEnd/>
                </a:ln>
                <a:effectLst>
                  <a:glow rad="63500">
                    <a:schemeClr val="bg2">
                      <a:lumMod val="60000"/>
                      <a:lumOff val="40000"/>
                      <a:alpha val="11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4" name="Group 92"/>
              <p:cNvGrpSpPr>
                <a:grpSpLocks noChangeAspect="1"/>
              </p:cNvGrpSpPr>
              <p:nvPr/>
            </p:nvGrpSpPr>
            <p:grpSpPr>
              <a:xfrm>
                <a:off x="4" y="2846361"/>
                <a:ext cx="930494" cy="1301751"/>
                <a:chOff x="5073650" y="2381609"/>
                <a:chExt cx="1257300" cy="1758950"/>
              </a:xfrm>
              <a:solidFill>
                <a:schemeClr val="bg2">
                  <a:lumMod val="50000"/>
                  <a:lumOff val="50000"/>
                  <a:alpha val="8000"/>
                </a:schemeClr>
              </a:solidFill>
              <a:effectLst/>
            </p:grpSpPr>
            <p:sp>
              <p:nvSpPr>
                <p:cNvPr id="200" name="Freeform 49"/>
                <p:cNvSpPr>
                  <a:spLocks/>
                </p:cNvSpPr>
                <p:nvPr/>
              </p:nvSpPr>
              <p:spPr bwMode="auto">
                <a:xfrm>
                  <a:off x="5073650" y="3192463"/>
                  <a:ext cx="114300" cy="177800"/>
                </a:xfrm>
                <a:custGeom>
                  <a:avLst/>
                  <a:gdLst>
                    <a:gd name="T0" fmla="*/ 70 w 72"/>
                    <a:gd name="T1" fmla="*/ 112 h 112"/>
                    <a:gd name="T2" fmla="*/ 70 w 72"/>
                    <a:gd name="T3" fmla="*/ 112 h 112"/>
                    <a:gd name="T4" fmla="*/ 72 w 72"/>
                    <a:gd name="T5" fmla="*/ 110 h 112"/>
                    <a:gd name="T6" fmla="*/ 72 w 72"/>
                    <a:gd name="T7" fmla="*/ 110 h 112"/>
                    <a:gd name="T8" fmla="*/ 64 w 72"/>
                    <a:gd name="T9" fmla="*/ 96 h 112"/>
                    <a:gd name="T10" fmla="*/ 8 w 72"/>
                    <a:gd name="T11" fmla="*/ 10 h 112"/>
                    <a:gd name="T12" fmla="*/ 8 w 72"/>
                    <a:gd name="T13" fmla="*/ 10 h 112"/>
                    <a:gd name="T14" fmla="*/ 2 w 72"/>
                    <a:gd name="T15" fmla="*/ 2 h 112"/>
                    <a:gd name="T16" fmla="*/ 0 w 72"/>
                    <a:gd name="T17" fmla="*/ 0 h 112"/>
                    <a:gd name="T18" fmla="*/ 0 w 72"/>
                    <a:gd name="T19" fmla="*/ 2 h 112"/>
                    <a:gd name="T20" fmla="*/ 0 w 72"/>
                    <a:gd name="T21" fmla="*/ 2 h 112"/>
                    <a:gd name="T22" fmla="*/ 2 w 72"/>
                    <a:gd name="T23" fmla="*/ 10 h 112"/>
                    <a:gd name="T24" fmla="*/ 8 w 72"/>
                    <a:gd name="T25" fmla="*/ 22 h 112"/>
                    <a:gd name="T26" fmla="*/ 60 w 72"/>
                    <a:gd name="T27" fmla="*/ 98 h 112"/>
                    <a:gd name="T28" fmla="*/ 60 w 72"/>
                    <a:gd name="T29" fmla="*/ 98 h 112"/>
                    <a:gd name="T30" fmla="*/ 66 w 72"/>
                    <a:gd name="T31" fmla="*/ 108 h 112"/>
                    <a:gd name="T32" fmla="*/ 70 w 72"/>
                    <a:gd name="T33" fmla="*/ 112 h 112"/>
                    <a:gd name="T34" fmla="*/ 70 w 72"/>
                    <a:gd name="T3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112">
                      <a:moveTo>
                        <a:pt x="70" y="112"/>
                      </a:moveTo>
                      <a:lnTo>
                        <a:pt x="70" y="112"/>
                      </a:lnTo>
                      <a:lnTo>
                        <a:pt x="72" y="110"/>
                      </a:lnTo>
                      <a:lnTo>
                        <a:pt x="72" y="110"/>
                      </a:lnTo>
                      <a:lnTo>
                        <a:pt x="64" y="96"/>
                      </a:lnTo>
                      <a:lnTo>
                        <a:pt x="8" y="10"/>
                      </a:lnTo>
                      <a:lnTo>
                        <a:pt x="8" y="10"/>
                      </a:lnTo>
                      <a:lnTo>
                        <a:pt x="2" y="2"/>
                      </a:lnTo>
                      <a:lnTo>
                        <a:pt x="0" y="0"/>
                      </a:lnTo>
                      <a:lnTo>
                        <a:pt x="0" y="2"/>
                      </a:lnTo>
                      <a:lnTo>
                        <a:pt x="0" y="2"/>
                      </a:lnTo>
                      <a:lnTo>
                        <a:pt x="2" y="10"/>
                      </a:lnTo>
                      <a:lnTo>
                        <a:pt x="8" y="22"/>
                      </a:lnTo>
                      <a:lnTo>
                        <a:pt x="60" y="98"/>
                      </a:lnTo>
                      <a:lnTo>
                        <a:pt x="60" y="98"/>
                      </a:lnTo>
                      <a:lnTo>
                        <a:pt x="66" y="108"/>
                      </a:lnTo>
                      <a:lnTo>
                        <a:pt x="70" y="112"/>
                      </a:lnTo>
                      <a:lnTo>
                        <a:pt x="7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50"/>
                <p:cNvSpPr>
                  <a:spLocks/>
                </p:cNvSpPr>
                <p:nvPr/>
              </p:nvSpPr>
              <p:spPr bwMode="auto">
                <a:xfrm>
                  <a:off x="5191125" y="3379788"/>
                  <a:ext cx="0" cy="3175"/>
                </a:xfrm>
                <a:custGeom>
                  <a:avLst/>
                  <a:gdLst>
                    <a:gd name="T0" fmla="*/ 0 h 2"/>
                    <a:gd name="T1" fmla="*/ 0 h 2"/>
                    <a:gd name="T2" fmla="*/ 2 h 2"/>
                    <a:gd name="T3" fmla="*/ 2 h 2"/>
                    <a:gd name="T4" fmla="*/ 0 h 2"/>
                    <a:gd name="T5" fmla="*/ 0 h 2"/>
                    <a:gd name="T6" fmla="*/ 0 h 2"/>
                    <a:gd name="T7" fmla="*/ 0 h 2"/>
                    <a:gd name="T8" fmla="*/ 0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51"/>
                <p:cNvSpPr>
                  <a:spLocks/>
                </p:cNvSpPr>
                <p:nvPr/>
              </p:nvSpPr>
              <p:spPr bwMode="auto">
                <a:xfrm>
                  <a:off x="5210175" y="2935288"/>
                  <a:ext cx="292100" cy="434975"/>
                </a:xfrm>
                <a:custGeom>
                  <a:avLst/>
                  <a:gdLst>
                    <a:gd name="T0" fmla="*/ 2 w 184"/>
                    <a:gd name="T1" fmla="*/ 274 h 274"/>
                    <a:gd name="T2" fmla="*/ 2 w 184"/>
                    <a:gd name="T3" fmla="*/ 274 h 274"/>
                    <a:gd name="T4" fmla="*/ 12 w 184"/>
                    <a:gd name="T5" fmla="*/ 260 h 274"/>
                    <a:gd name="T6" fmla="*/ 160 w 184"/>
                    <a:gd name="T7" fmla="*/ 36 h 274"/>
                    <a:gd name="T8" fmla="*/ 160 w 184"/>
                    <a:gd name="T9" fmla="*/ 36 h 274"/>
                    <a:gd name="T10" fmla="*/ 168 w 184"/>
                    <a:gd name="T11" fmla="*/ 26 h 274"/>
                    <a:gd name="T12" fmla="*/ 176 w 184"/>
                    <a:gd name="T13" fmla="*/ 18 h 274"/>
                    <a:gd name="T14" fmla="*/ 176 w 184"/>
                    <a:gd name="T15" fmla="*/ 18 h 274"/>
                    <a:gd name="T16" fmla="*/ 182 w 184"/>
                    <a:gd name="T17" fmla="*/ 12 h 274"/>
                    <a:gd name="T18" fmla="*/ 184 w 184"/>
                    <a:gd name="T19" fmla="*/ 4 h 274"/>
                    <a:gd name="T20" fmla="*/ 184 w 184"/>
                    <a:gd name="T21" fmla="*/ 4 h 274"/>
                    <a:gd name="T22" fmla="*/ 184 w 184"/>
                    <a:gd name="T23" fmla="*/ 2 h 274"/>
                    <a:gd name="T24" fmla="*/ 182 w 184"/>
                    <a:gd name="T25" fmla="*/ 0 h 274"/>
                    <a:gd name="T26" fmla="*/ 180 w 184"/>
                    <a:gd name="T27" fmla="*/ 0 h 274"/>
                    <a:gd name="T28" fmla="*/ 176 w 184"/>
                    <a:gd name="T29" fmla="*/ 2 h 274"/>
                    <a:gd name="T30" fmla="*/ 176 w 184"/>
                    <a:gd name="T31" fmla="*/ 2 h 274"/>
                    <a:gd name="T32" fmla="*/ 168 w 184"/>
                    <a:gd name="T33" fmla="*/ 10 h 274"/>
                    <a:gd name="T34" fmla="*/ 160 w 184"/>
                    <a:gd name="T35" fmla="*/ 20 h 274"/>
                    <a:gd name="T36" fmla="*/ 160 w 184"/>
                    <a:gd name="T37" fmla="*/ 20 h 274"/>
                    <a:gd name="T38" fmla="*/ 144 w 184"/>
                    <a:gd name="T39" fmla="*/ 44 h 274"/>
                    <a:gd name="T40" fmla="*/ 8 w 184"/>
                    <a:gd name="T41" fmla="*/ 258 h 274"/>
                    <a:gd name="T42" fmla="*/ 8 w 184"/>
                    <a:gd name="T43" fmla="*/ 258 h 274"/>
                    <a:gd name="T44" fmla="*/ 0 w 184"/>
                    <a:gd name="T45" fmla="*/ 272 h 274"/>
                    <a:gd name="T46" fmla="*/ 0 w 184"/>
                    <a:gd name="T47" fmla="*/ 272 h 274"/>
                    <a:gd name="T48" fmla="*/ 0 w 184"/>
                    <a:gd name="T49" fmla="*/ 274 h 274"/>
                    <a:gd name="T50" fmla="*/ 0 w 184"/>
                    <a:gd name="T51" fmla="*/ 274 h 274"/>
                    <a:gd name="T52" fmla="*/ 2 w 184"/>
                    <a:gd name="T53" fmla="*/ 274 h 274"/>
                    <a:gd name="T54" fmla="*/ 2 w 184"/>
                    <a:gd name="T55"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4" h="274">
                      <a:moveTo>
                        <a:pt x="2" y="274"/>
                      </a:moveTo>
                      <a:lnTo>
                        <a:pt x="2" y="274"/>
                      </a:lnTo>
                      <a:lnTo>
                        <a:pt x="12" y="260"/>
                      </a:lnTo>
                      <a:lnTo>
                        <a:pt x="160" y="36"/>
                      </a:lnTo>
                      <a:lnTo>
                        <a:pt x="160" y="36"/>
                      </a:lnTo>
                      <a:lnTo>
                        <a:pt x="168" y="26"/>
                      </a:lnTo>
                      <a:lnTo>
                        <a:pt x="176" y="18"/>
                      </a:lnTo>
                      <a:lnTo>
                        <a:pt x="176" y="18"/>
                      </a:lnTo>
                      <a:lnTo>
                        <a:pt x="182" y="12"/>
                      </a:lnTo>
                      <a:lnTo>
                        <a:pt x="184" y="4"/>
                      </a:lnTo>
                      <a:lnTo>
                        <a:pt x="184" y="4"/>
                      </a:lnTo>
                      <a:lnTo>
                        <a:pt x="184" y="2"/>
                      </a:lnTo>
                      <a:lnTo>
                        <a:pt x="182" y="0"/>
                      </a:lnTo>
                      <a:lnTo>
                        <a:pt x="180" y="0"/>
                      </a:lnTo>
                      <a:lnTo>
                        <a:pt x="176" y="2"/>
                      </a:lnTo>
                      <a:lnTo>
                        <a:pt x="176" y="2"/>
                      </a:lnTo>
                      <a:lnTo>
                        <a:pt x="168" y="10"/>
                      </a:lnTo>
                      <a:lnTo>
                        <a:pt x="160" y="20"/>
                      </a:lnTo>
                      <a:lnTo>
                        <a:pt x="160" y="20"/>
                      </a:lnTo>
                      <a:lnTo>
                        <a:pt x="144" y="44"/>
                      </a:lnTo>
                      <a:lnTo>
                        <a:pt x="8" y="258"/>
                      </a:lnTo>
                      <a:lnTo>
                        <a:pt x="8" y="258"/>
                      </a:lnTo>
                      <a:lnTo>
                        <a:pt x="0" y="272"/>
                      </a:lnTo>
                      <a:lnTo>
                        <a:pt x="0" y="272"/>
                      </a:lnTo>
                      <a:lnTo>
                        <a:pt x="0" y="274"/>
                      </a:lnTo>
                      <a:lnTo>
                        <a:pt x="0" y="274"/>
                      </a:lnTo>
                      <a:lnTo>
                        <a:pt x="2" y="274"/>
                      </a:lnTo>
                      <a:lnTo>
                        <a:pt x="2"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52"/>
                <p:cNvSpPr>
                  <a:spLocks noEditPoints="1"/>
                </p:cNvSpPr>
                <p:nvPr/>
              </p:nvSpPr>
              <p:spPr bwMode="auto">
                <a:xfrm>
                  <a:off x="5073650" y="2381609"/>
                  <a:ext cx="1257300" cy="1758950"/>
                </a:xfrm>
                <a:custGeom>
                  <a:avLst/>
                  <a:gdLst>
                    <a:gd name="T0" fmla="*/ 780 w 792"/>
                    <a:gd name="T1" fmla="*/ 16 h 1108"/>
                    <a:gd name="T2" fmla="*/ 752 w 792"/>
                    <a:gd name="T3" fmla="*/ 4 h 1108"/>
                    <a:gd name="T4" fmla="*/ 622 w 792"/>
                    <a:gd name="T5" fmla="*/ 26 h 1108"/>
                    <a:gd name="T6" fmla="*/ 230 w 792"/>
                    <a:gd name="T7" fmla="*/ 382 h 1108"/>
                    <a:gd name="T8" fmla="*/ 118 w 792"/>
                    <a:gd name="T9" fmla="*/ 576 h 1108"/>
                    <a:gd name="T10" fmla="*/ 106 w 792"/>
                    <a:gd name="T11" fmla="*/ 550 h 1108"/>
                    <a:gd name="T12" fmla="*/ 112 w 792"/>
                    <a:gd name="T13" fmla="*/ 538 h 1108"/>
                    <a:gd name="T14" fmla="*/ 94 w 792"/>
                    <a:gd name="T15" fmla="*/ 520 h 1108"/>
                    <a:gd name="T16" fmla="*/ 90 w 792"/>
                    <a:gd name="T17" fmla="*/ 516 h 1108"/>
                    <a:gd name="T18" fmla="*/ 80 w 792"/>
                    <a:gd name="T19" fmla="*/ 512 h 1108"/>
                    <a:gd name="T20" fmla="*/ 72 w 792"/>
                    <a:gd name="T21" fmla="*/ 516 h 1108"/>
                    <a:gd name="T22" fmla="*/ 68 w 792"/>
                    <a:gd name="T23" fmla="*/ 522 h 1108"/>
                    <a:gd name="T24" fmla="*/ 56 w 792"/>
                    <a:gd name="T25" fmla="*/ 522 h 1108"/>
                    <a:gd name="T26" fmla="*/ 44 w 792"/>
                    <a:gd name="T27" fmla="*/ 538 h 1108"/>
                    <a:gd name="T28" fmla="*/ 40 w 792"/>
                    <a:gd name="T29" fmla="*/ 560 h 1108"/>
                    <a:gd name="T30" fmla="*/ 0 w 792"/>
                    <a:gd name="T31" fmla="*/ 900 h 1108"/>
                    <a:gd name="T32" fmla="*/ 46 w 792"/>
                    <a:gd name="T33" fmla="*/ 738 h 1108"/>
                    <a:gd name="T34" fmla="*/ 32 w 792"/>
                    <a:gd name="T35" fmla="*/ 854 h 1108"/>
                    <a:gd name="T36" fmla="*/ 40 w 792"/>
                    <a:gd name="T37" fmla="*/ 950 h 1108"/>
                    <a:gd name="T38" fmla="*/ 32 w 792"/>
                    <a:gd name="T39" fmla="*/ 1026 h 1108"/>
                    <a:gd name="T40" fmla="*/ 80 w 792"/>
                    <a:gd name="T41" fmla="*/ 1078 h 1108"/>
                    <a:gd name="T42" fmla="*/ 120 w 792"/>
                    <a:gd name="T43" fmla="*/ 964 h 1108"/>
                    <a:gd name="T44" fmla="*/ 120 w 792"/>
                    <a:gd name="T45" fmla="*/ 896 h 1108"/>
                    <a:gd name="T46" fmla="*/ 114 w 792"/>
                    <a:gd name="T47" fmla="*/ 814 h 1108"/>
                    <a:gd name="T48" fmla="*/ 108 w 792"/>
                    <a:gd name="T49" fmla="*/ 732 h 1108"/>
                    <a:gd name="T50" fmla="*/ 156 w 792"/>
                    <a:gd name="T51" fmla="*/ 900 h 1108"/>
                    <a:gd name="T52" fmla="*/ 204 w 792"/>
                    <a:gd name="T53" fmla="*/ 1010 h 1108"/>
                    <a:gd name="T54" fmla="*/ 242 w 792"/>
                    <a:gd name="T55" fmla="*/ 1064 h 1108"/>
                    <a:gd name="T56" fmla="*/ 294 w 792"/>
                    <a:gd name="T57" fmla="*/ 1102 h 1108"/>
                    <a:gd name="T58" fmla="*/ 316 w 792"/>
                    <a:gd name="T59" fmla="*/ 1104 h 1108"/>
                    <a:gd name="T60" fmla="*/ 366 w 792"/>
                    <a:gd name="T61" fmla="*/ 1096 h 1108"/>
                    <a:gd name="T62" fmla="*/ 408 w 792"/>
                    <a:gd name="T63" fmla="*/ 1072 h 1108"/>
                    <a:gd name="T64" fmla="*/ 432 w 792"/>
                    <a:gd name="T65" fmla="*/ 1058 h 1108"/>
                    <a:gd name="T66" fmla="*/ 454 w 792"/>
                    <a:gd name="T67" fmla="*/ 1034 h 1108"/>
                    <a:gd name="T68" fmla="*/ 470 w 792"/>
                    <a:gd name="T69" fmla="*/ 1030 h 1108"/>
                    <a:gd name="T70" fmla="*/ 502 w 792"/>
                    <a:gd name="T71" fmla="*/ 1002 h 1108"/>
                    <a:gd name="T72" fmla="*/ 508 w 792"/>
                    <a:gd name="T73" fmla="*/ 988 h 1108"/>
                    <a:gd name="T74" fmla="*/ 534 w 792"/>
                    <a:gd name="T75" fmla="*/ 974 h 1108"/>
                    <a:gd name="T76" fmla="*/ 550 w 792"/>
                    <a:gd name="T77" fmla="*/ 952 h 1108"/>
                    <a:gd name="T78" fmla="*/ 576 w 792"/>
                    <a:gd name="T79" fmla="*/ 860 h 1108"/>
                    <a:gd name="T80" fmla="*/ 580 w 792"/>
                    <a:gd name="T81" fmla="*/ 832 h 1108"/>
                    <a:gd name="T82" fmla="*/ 524 w 792"/>
                    <a:gd name="T83" fmla="*/ 726 h 1108"/>
                    <a:gd name="T84" fmla="*/ 460 w 792"/>
                    <a:gd name="T85" fmla="*/ 674 h 1108"/>
                    <a:gd name="T86" fmla="*/ 564 w 792"/>
                    <a:gd name="T87" fmla="*/ 630 h 1108"/>
                    <a:gd name="T88" fmla="*/ 694 w 792"/>
                    <a:gd name="T89" fmla="*/ 536 h 1108"/>
                    <a:gd name="T90" fmla="*/ 756 w 792"/>
                    <a:gd name="T91" fmla="*/ 300 h 1108"/>
                    <a:gd name="T92" fmla="*/ 74 w 792"/>
                    <a:gd name="T93" fmla="*/ 522 h 1108"/>
                    <a:gd name="T94" fmla="*/ 74 w 792"/>
                    <a:gd name="T95" fmla="*/ 522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2" h="1108">
                      <a:moveTo>
                        <a:pt x="792" y="30"/>
                      </a:moveTo>
                      <a:lnTo>
                        <a:pt x="792" y="30"/>
                      </a:lnTo>
                      <a:lnTo>
                        <a:pt x="786" y="20"/>
                      </a:lnTo>
                      <a:lnTo>
                        <a:pt x="780" y="16"/>
                      </a:lnTo>
                      <a:lnTo>
                        <a:pt x="774" y="12"/>
                      </a:lnTo>
                      <a:lnTo>
                        <a:pt x="774" y="12"/>
                      </a:lnTo>
                      <a:lnTo>
                        <a:pt x="764" y="6"/>
                      </a:lnTo>
                      <a:lnTo>
                        <a:pt x="752" y="4"/>
                      </a:lnTo>
                      <a:lnTo>
                        <a:pt x="732" y="0"/>
                      </a:lnTo>
                      <a:lnTo>
                        <a:pt x="716" y="0"/>
                      </a:lnTo>
                      <a:lnTo>
                        <a:pt x="710" y="0"/>
                      </a:lnTo>
                      <a:lnTo>
                        <a:pt x="622" y="26"/>
                      </a:lnTo>
                      <a:lnTo>
                        <a:pt x="522" y="78"/>
                      </a:lnTo>
                      <a:lnTo>
                        <a:pt x="418" y="162"/>
                      </a:lnTo>
                      <a:lnTo>
                        <a:pt x="338" y="244"/>
                      </a:lnTo>
                      <a:lnTo>
                        <a:pt x="230" y="382"/>
                      </a:lnTo>
                      <a:lnTo>
                        <a:pt x="166" y="484"/>
                      </a:lnTo>
                      <a:lnTo>
                        <a:pt x="128" y="552"/>
                      </a:lnTo>
                      <a:lnTo>
                        <a:pt x="118" y="576"/>
                      </a:lnTo>
                      <a:lnTo>
                        <a:pt x="118" y="576"/>
                      </a:lnTo>
                      <a:lnTo>
                        <a:pt x="118" y="570"/>
                      </a:lnTo>
                      <a:lnTo>
                        <a:pt x="118" y="570"/>
                      </a:lnTo>
                      <a:lnTo>
                        <a:pt x="114" y="562"/>
                      </a:lnTo>
                      <a:lnTo>
                        <a:pt x="106" y="550"/>
                      </a:lnTo>
                      <a:lnTo>
                        <a:pt x="106" y="550"/>
                      </a:lnTo>
                      <a:lnTo>
                        <a:pt x="110" y="544"/>
                      </a:lnTo>
                      <a:lnTo>
                        <a:pt x="112" y="538"/>
                      </a:lnTo>
                      <a:lnTo>
                        <a:pt x="112" y="538"/>
                      </a:lnTo>
                      <a:lnTo>
                        <a:pt x="110" y="530"/>
                      </a:lnTo>
                      <a:lnTo>
                        <a:pt x="106" y="526"/>
                      </a:lnTo>
                      <a:lnTo>
                        <a:pt x="102" y="522"/>
                      </a:lnTo>
                      <a:lnTo>
                        <a:pt x="94" y="520"/>
                      </a:lnTo>
                      <a:lnTo>
                        <a:pt x="94" y="520"/>
                      </a:lnTo>
                      <a:lnTo>
                        <a:pt x="92" y="520"/>
                      </a:lnTo>
                      <a:lnTo>
                        <a:pt x="94" y="516"/>
                      </a:lnTo>
                      <a:lnTo>
                        <a:pt x="90" y="516"/>
                      </a:lnTo>
                      <a:lnTo>
                        <a:pt x="86" y="516"/>
                      </a:lnTo>
                      <a:lnTo>
                        <a:pt x="86" y="516"/>
                      </a:lnTo>
                      <a:lnTo>
                        <a:pt x="80" y="512"/>
                      </a:lnTo>
                      <a:lnTo>
                        <a:pt x="80" y="512"/>
                      </a:lnTo>
                      <a:lnTo>
                        <a:pt x="80" y="512"/>
                      </a:lnTo>
                      <a:lnTo>
                        <a:pt x="76" y="514"/>
                      </a:lnTo>
                      <a:lnTo>
                        <a:pt x="72" y="512"/>
                      </a:lnTo>
                      <a:lnTo>
                        <a:pt x="72" y="516"/>
                      </a:lnTo>
                      <a:lnTo>
                        <a:pt x="68" y="516"/>
                      </a:lnTo>
                      <a:lnTo>
                        <a:pt x="66" y="516"/>
                      </a:lnTo>
                      <a:lnTo>
                        <a:pt x="68" y="520"/>
                      </a:lnTo>
                      <a:lnTo>
                        <a:pt x="68" y="522"/>
                      </a:lnTo>
                      <a:lnTo>
                        <a:pt x="68" y="522"/>
                      </a:lnTo>
                      <a:lnTo>
                        <a:pt x="62" y="520"/>
                      </a:lnTo>
                      <a:lnTo>
                        <a:pt x="62" y="520"/>
                      </a:lnTo>
                      <a:lnTo>
                        <a:pt x="56" y="522"/>
                      </a:lnTo>
                      <a:lnTo>
                        <a:pt x="50" y="526"/>
                      </a:lnTo>
                      <a:lnTo>
                        <a:pt x="46" y="530"/>
                      </a:lnTo>
                      <a:lnTo>
                        <a:pt x="44" y="538"/>
                      </a:lnTo>
                      <a:lnTo>
                        <a:pt x="44" y="538"/>
                      </a:lnTo>
                      <a:lnTo>
                        <a:pt x="46" y="542"/>
                      </a:lnTo>
                      <a:lnTo>
                        <a:pt x="48" y="548"/>
                      </a:lnTo>
                      <a:lnTo>
                        <a:pt x="48" y="548"/>
                      </a:lnTo>
                      <a:lnTo>
                        <a:pt x="40" y="560"/>
                      </a:lnTo>
                      <a:lnTo>
                        <a:pt x="36" y="568"/>
                      </a:lnTo>
                      <a:lnTo>
                        <a:pt x="28" y="552"/>
                      </a:lnTo>
                      <a:lnTo>
                        <a:pt x="0" y="502"/>
                      </a:lnTo>
                      <a:lnTo>
                        <a:pt x="0" y="900"/>
                      </a:lnTo>
                      <a:lnTo>
                        <a:pt x="0" y="900"/>
                      </a:lnTo>
                      <a:lnTo>
                        <a:pt x="18" y="834"/>
                      </a:lnTo>
                      <a:lnTo>
                        <a:pt x="32" y="782"/>
                      </a:lnTo>
                      <a:lnTo>
                        <a:pt x="46" y="738"/>
                      </a:lnTo>
                      <a:lnTo>
                        <a:pt x="44" y="766"/>
                      </a:lnTo>
                      <a:lnTo>
                        <a:pt x="38" y="814"/>
                      </a:lnTo>
                      <a:lnTo>
                        <a:pt x="40" y="832"/>
                      </a:lnTo>
                      <a:lnTo>
                        <a:pt x="32" y="854"/>
                      </a:lnTo>
                      <a:lnTo>
                        <a:pt x="32" y="888"/>
                      </a:lnTo>
                      <a:lnTo>
                        <a:pt x="32" y="896"/>
                      </a:lnTo>
                      <a:lnTo>
                        <a:pt x="32" y="946"/>
                      </a:lnTo>
                      <a:lnTo>
                        <a:pt x="40" y="950"/>
                      </a:lnTo>
                      <a:lnTo>
                        <a:pt x="40" y="958"/>
                      </a:lnTo>
                      <a:lnTo>
                        <a:pt x="32" y="964"/>
                      </a:lnTo>
                      <a:lnTo>
                        <a:pt x="32" y="988"/>
                      </a:lnTo>
                      <a:lnTo>
                        <a:pt x="32" y="1026"/>
                      </a:lnTo>
                      <a:lnTo>
                        <a:pt x="48" y="1058"/>
                      </a:lnTo>
                      <a:lnTo>
                        <a:pt x="72" y="1078"/>
                      </a:lnTo>
                      <a:lnTo>
                        <a:pt x="76" y="1056"/>
                      </a:lnTo>
                      <a:lnTo>
                        <a:pt x="80" y="1078"/>
                      </a:lnTo>
                      <a:lnTo>
                        <a:pt x="104" y="1058"/>
                      </a:lnTo>
                      <a:lnTo>
                        <a:pt x="120" y="1026"/>
                      </a:lnTo>
                      <a:lnTo>
                        <a:pt x="120" y="988"/>
                      </a:lnTo>
                      <a:lnTo>
                        <a:pt x="120" y="964"/>
                      </a:lnTo>
                      <a:lnTo>
                        <a:pt x="112" y="958"/>
                      </a:lnTo>
                      <a:lnTo>
                        <a:pt x="112" y="950"/>
                      </a:lnTo>
                      <a:lnTo>
                        <a:pt x="120" y="946"/>
                      </a:lnTo>
                      <a:lnTo>
                        <a:pt x="120" y="896"/>
                      </a:lnTo>
                      <a:lnTo>
                        <a:pt x="120" y="888"/>
                      </a:lnTo>
                      <a:lnTo>
                        <a:pt x="120" y="854"/>
                      </a:lnTo>
                      <a:lnTo>
                        <a:pt x="112" y="832"/>
                      </a:lnTo>
                      <a:lnTo>
                        <a:pt x="114" y="814"/>
                      </a:lnTo>
                      <a:lnTo>
                        <a:pt x="108" y="766"/>
                      </a:lnTo>
                      <a:lnTo>
                        <a:pt x="106" y="738"/>
                      </a:lnTo>
                      <a:lnTo>
                        <a:pt x="106" y="738"/>
                      </a:lnTo>
                      <a:lnTo>
                        <a:pt x="108" y="732"/>
                      </a:lnTo>
                      <a:lnTo>
                        <a:pt x="108" y="732"/>
                      </a:lnTo>
                      <a:lnTo>
                        <a:pt x="122" y="778"/>
                      </a:lnTo>
                      <a:lnTo>
                        <a:pt x="138" y="834"/>
                      </a:lnTo>
                      <a:lnTo>
                        <a:pt x="156" y="900"/>
                      </a:lnTo>
                      <a:lnTo>
                        <a:pt x="156" y="900"/>
                      </a:lnTo>
                      <a:lnTo>
                        <a:pt x="174" y="942"/>
                      </a:lnTo>
                      <a:lnTo>
                        <a:pt x="190" y="978"/>
                      </a:lnTo>
                      <a:lnTo>
                        <a:pt x="204" y="1010"/>
                      </a:lnTo>
                      <a:lnTo>
                        <a:pt x="204" y="1010"/>
                      </a:lnTo>
                      <a:lnTo>
                        <a:pt x="218" y="1034"/>
                      </a:lnTo>
                      <a:lnTo>
                        <a:pt x="230" y="1050"/>
                      </a:lnTo>
                      <a:lnTo>
                        <a:pt x="242" y="1064"/>
                      </a:lnTo>
                      <a:lnTo>
                        <a:pt x="268" y="1090"/>
                      </a:lnTo>
                      <a:lnTo>
                        <a:pt x="284" y="1100"/>
                      </a:lnTo>
                      <a:lnTo>
                        <a:pt x="294" y="1102"/>
                      </a:lnTo>
                      <a:lnTo>
                        <a:pt x="294" y="1102"/>
                      </a:lnTo>
                      <a:lnTo>
                        <a:pt x="296" y="1100"/>
                      </a:lnTo>
                      <a:lnTo>
                        <a:pt x="300" y="1098"/>
                      </a:lnTo>
                      <a:lnTo>
                        <a:pt x="308" y="1100"/>
                      </a:lnTo>
                      <a:lnTo>
                        <a:pt x="316" y="1104"/>
                      </a:lnTo>
                      <a:lnTo>
                        <a:pt x="316" y="1104"/>
                      </a:lnTo>
                      <a:lnTo>
                        <a:pt x="322" y="1108"/>
                      </a:lnTo>
                      <a:lnTo>
                        <a:pt x="350" y="1108"/>
                      </a:lnTo>
                      <a:lnTo>
                        <a:pt x="366" y="1096"/>
                      </a:lnTo>
                      <a:lnTo>
                        <a:pt x="384" y="1082"/>
                      </a:lnTo>
                      <a:lnTo>
                        <a:pt x="384" y="1082"/>
                      </a:lnTo>
                      <a:lnTo>
                        <a:pt x="396" y="1076"/>
                      </a:lnTo>
                      <a:lnTo>
                        <a:pt x="408" y="1072"/>
                      </a:lnTo>
                      <a:lnTo>
                        <a:pt x="418" y="1068"/>
                      </a:lnTo>
                      <a:lnTo>
                        <a:pt x="418" y="1068"/>
                      </a:lnTo>
                      <a:lnTo>
                        <a:pt x="426" y="1064"/>
                      </a:lnTo>
                      <a:lnTo>
                        <a:pt x="432" y="1058"/>
                      </a:lnTo>
                      <a:lnTo>
                        <a:pt x="438" y="1050"/>
                      </a:lnTo>
                      <a:lnTo>
                        <a:pt x="438" y="1050"/>
                      </a:lnTo>
                      <a:lnTo>
                        <a:pt x="446" y="1040"/>
                      </a:lnTo>
                      <a:lnTo>
                        <a:pt x="454" y="1034"/>
                      </a:lnTo>
                      <a:lnTo>
                        <a:pt x="458" y="1032"/>
                      </a:lnTo>
                      <a:lnTo>
                        <a:pt x="462" y="1030"/>
                      </a:lnTo>
                      <a:lnTo>
                        <a:pt x="462" y="1030"/>
                      </a:lnTo>
                      <a:lnTo>
                        <a:pt x="470" y="1030"/>
                      </a:lnTo>
                      <a:lnTo>
                        <a:pt x="480" y="1026"/>
                      </a:lnTo>
                      <a:lnTo>
                        <a:pt x="492" y="1014"/>
                      </a:lnTo>
                      <a:lnTo>
                        <a:pt x="492" y="1014"/>
                      </a:lnTo>
                      <a:lnTo>
                        <a:pt x="502" y="1002"/>
                      </a:lnTo>
                      <a:lnTo>
                        <a:pt x="506" y="992"/>
                      </a:lnTo>
                      <a:lnTo>
                        <a:pt x="506" y="992"/>
                      </a:lnTo>
                      <a:lnTo>
                        <a:pt x="506" y="992"/>
                      </a:lnTo>
                      <a:lnTo>
                        <a:pt x="508" y="988"/>
                      </a:lnTo>
                      <a:lnTo>
                        <a:pt x="514" y="982"/>
                      </a:lnTo>
                      <a:lnTo>
                        <a:pt x="526" y="976"/>
                      </a:lnTo>
                      <a:lnTo>
                        <a:pt x="526" y="976"/>
                      </a:lnTo>
                      <a:lnTo>
                        <a:pt x="534" y="974"/>
                      </a:lnTo>
                      <a:lnTo>
                        <a:pt x="538" y="970"/>
                      </a:lnTo>
                      <a:lnTo>
                        <a:pt x="546" y="962"/>
                      </a:lnTo>
                      <a:lnTo>
                        <a:pt x="548" y="954"/>
                      </a:lnTo>
                      <a:lnTo>
                        <a:pt x="550" y="952"/>
                      </a:lnTo>
                      <a:lnTo>
                        <a:pt x="560" y="916"/>
                      </a:lnTo>
                      <a:lnTo>
                        <a:pt x="576" y="890"/>
                      </a:lnTo>
                      <a:lnTo>
                        <a:pt x="576" y="860"/>
                      </a:lnTo>
                      <a:lnTo>
                        <a:pt x="576" y="860"/>
                      </a:lnTo>
                      <a:lnTo>
                        <a:pt x="578" y="850"/>
                      </a:lnTo>
                      <a:lnTo>
                        <a:pt x="580" y="840"/>
                      </a:lnTo>
                      <a:lnTo>
                        <a:pt x="580" y="832"/>
                      </a:lnTo>
                      <a:lnTo>
                        <a:pt x="580" y="832"/>
                      </a:lnTo>
                      <a:lnTo>
                        <a:pt x="576" y="820"/>
                      </a:lnTo>
                      <a:lnTo>
                        <a:pt x="572" y="808"/>
                      </a:lnTo>
                      <a:lnTo>
                        <a:pt x="566" y="792"/>
                      </a:lnTo>
                      <a:lnTo>
                        <a:pt x="524" y="726"/>
                      </a:lnTo>
                      <a:lnTo>
                        <a:pt x="524" y="726"/>
                      </a:lnTo>
                      <a:lnTo>
                        <a:pt x="474" y="680"/>
                      </a:lnTo>
                      <a:lnTo>
                        <a:pt x="474" y="680"/>
                      </a:lnTo>
                      <a:lnTo>
                        <a:pt x="460" y="674"/>
                      </a:lnTo>
                      <a:lnTo>
                        <a:pt x="438" y="666"/>
                      </a:lnTo>
                      <a:lnTo>
                        <a:pt x="384" y="646"/>
                      </a:lnTo>
                      <a:lnTo>
                        <a:pt x="524" y="634"/>
                      </a:lnTo>
                      <a:lnTo>
                        <a:pt x="564" y="630"/>
                      </a:lnTo>
                      <a:lnTo>
                        <a:pt x="606" y="624"/>
                      </a:lnTo>
                      <a:lnTo>
                        <a:pt x="636" y="608"/>
                      </a:lnTo>
                      <a:lnTo>
                        <a:pt x="666" y="580"/>
                      </a:lnTo>
                      <a:lnTo>
                        <a:pt x="694" y="536"/>
                      </a:lnTo>
                      <a:lnTo>
                        <a:pt x="714" y="486"/>
                      </a:lnTo>
                      <a:lnTo>
                        <a:pt x="724" y="454"/>
                      </a:lnTo>
                      <a:lnTo>
                        <a:pt x="742" y="360"/>
                      </a:lnTo>
                      <a:lnTo>
                        <a:pt x="756" y="300"/>
                      </a:lnTo>
                      <a:lnTo>
                        <a:pt x="788" y="150"/>
                      </a:lnTo>
                      <a:lnTo>
                        <a:pt x="792" y="100"/>
                      </a:lnTo>
                      <a:lnTo>
                        <a:pt x="792" y="30"/>
                      </a:lnTo>
                      <a:close/>
                      <a:moveTo>
                        <a:pt x="74" y="522"/>
                      </a:moveTo>
                      <a:lnTo>
                        <a:pt x="74" y="524"/>
                      </a:lnTo>
                      <a:lnTo>
                        <a:pt x="72" y="522"/>
                      </a:lnTo>
                      <a:lnTo>
                        <a:pt x="74" y="522"/>
                      </a:lnTo>
                      <a:lnTo>
                        <a:pt x="74" y="522"/>
                      </a:lnTo>
                      <a:close/>
                    </a:path>
                  </a:pathLst>
                </a:custGeom>
                <a:solidFill>
                  <a:schemeClr val="bg2">
                    <a:lumMod val="60000"/>
                    <a:lumOff val="40000"/>
                    <a:alpha val="14000"/>
                  </a:schemeClr>
                </a:solidFill>
                <a:ln w="9525">
                  <a:solidFill>
                    <a:schemeClr val="tx2">
                      <a:lumMod val="60000"/>
                      <a:lumOff val="40000"/>
                      <a:alpha val="16000"/>
                    </a:schemeClr>
                  </a:solidFill>
                  <a:round/>
                  <a:headEnd/>
                  <a:tailEnd/>
                </a:ln>
                <a:effectLst>
                  <a:glow rad="63500">
                    <a:schemeClr val="bg2">
                      <a:lumMod val="60000"/>
                      <a:lumOff val="40000"/>
                      <a:alpha val="16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5" name="Group 97"/>
              <p:cNvGrpSpPr>
                <a:grpSpLocks noChangeAspect="1"/>
              </p:cNvGrpSpPr>
              <p:nvPr/>
            </p:nvGrpSpPr>
            <p:grpSpPr>
              <a:xfrm>
                <a:off x="4876750" y="5704502"/>
                <a:ext cx="1752575" cy="1153497"/>
                <a:chOff x="4978400" y="152400"/>
                <a:chExt cx="2489200" cy="1638300"/>
              </a:xfrm>
              <a:solidFill>
                <a:schemeClr val="bg2">
                  <a:lumMod val="50000"/>
                  <a:lumOff val="50000"/>
                  <a:alpha val="8000"/>
                </a:schemeClr>
              </a:solidFill>
            </p:grpSpPr>
            <p:sp>
              <p:nvSpPr>
                <p:cNvPr id="196" name="Freeform 28"/>
                <p:cNvSpPr>
                  <a:spLocks/>
                </p:cNvSpPr>
                <p:nvPr/>
              </p:nvSpPr>
              <p:spPr bwMode="auto">
                <a:xfrm>
                  <a:off x="6003925" y="923925"/>
                  <a:ext cx="22225" cy="546100"/>
                </a:xfrm>
                <a:custGeom>
                  <a:avLst/>
                  <a:gdLst>
                    <a:gd name="T0" fmla="*/ 12 w 14"/>
                    <a:gd name="T1" fmla="*/ 344 h 344"/>
                    <a:gd name="T2" fmla="*/ 12 w 14"/>
                    <a:gd name="T3" fmla="*/ 344 h 344"/>
                    <a:gd name="T4" fmla="*/ 14 w 14"/>
                    <a:gd name="T5" fmla="*/ 344 h 344"/>
                    <a:gd name="T6" fmla="*/ 14 w 14"/>
                    <a:gd name="T7" fmla="*/ 344 h 344"/>
                    <a:gd name="T8" fmla="*/ 14 w 14"/>
                    <a:gd name="T9" fmla="*/ 326 h 344"/>
                    <a:gd name="T10" fmla="*/ 14 w 14"/>
                    <a:gd name="T11" fmla="*/ 58 h 344"/>
                    <a:gd name="T12" fmla="*/ 14 w 14"/>
                    <a:gd name="T13" fmla="*/ 58 h 344"/>
                    <a:gd name="T14" fmla="*/ 14 w 14"/>
                    <a:gd name="T15" fmla="*/ 30 h 344"/>
                    <a:gd name="T16" fmla="*/ 14 w 14"/>
                    <a:gd name="T17" fmla="*/ 30 h 344"/>
                    <a:gd name="T18" fmla="*/ 12 w 14"/>
                    <a:gd name="T19" fmla="*/ 16 h 344"/>
                    <a:gd name="T20" fmla="*/ 8 w 14"/>
                    <a:gd name="T21" fmla="*/ 4 h 344"/>
                    <a:gd name="T22" fmla="*/ 8 w 14"/>
                    <a:gd name="T23" fmla="*/ 4 h 344"/>
                    <a:gd name="T24" fmla="*/ 6 w 14"/>
                    <a:gd name="T25" fmla="*/ 2 h 344"/>
                    <a:gd name="T26" fmla="*/ 4 w 14"/>
                    <a:gd name="T27" fmla="*/ 0 h 344"/>
                    <a:gd name="T28" fmla="*/ 2 w 14"/>
                    <a:gd name="T29" fmla="*/ 0 h 344"/>
                    <a:gd name="T30" fmla="*/ 0 w 14"/>
                    <a:gd name="T31" fmla="*/ 2 h 344"/>
                    <a:gd name="T32" fmla="*/ 0 w 14"/>
                    <a:gd name="T33" fmla="*/ 2 h 344"/>
                    <a:gd name="T34" fmla="*/ 0 w 14"/>
                    <a:gd name="T35" fmla="*/ 10 h 344"/>
                    <a:gd name="T36" fmla="*/ 0 w 14"/>
                    <a:gd name="T37" fmla="*/ 18 h 344"/>
                    <a:gd name="T38" fmla="*/ 0 w 14"/>
                    <a:gd name="T39" fmla="*/ 18 h 344"/>
                    <a:gd name="T40" fmla="*/ 2 w 14"/>
                    <a:gd name="T41" fmla="*/ 30 h 344"/>
                    <a:gd name="T42" fmla="*/ 4 w 14"/>
                    <a:gd name="T43" fmla="*/ 44 h 344"/>
                    <a:gd name="T44" fmla="*/ 10 w 14"/>
                    <a:gd name="T45" fmla="*/ 326 h 344"/>
                    <a:gd name="T46" fmla="*/ 10 w 14"/>
                    <a:gd name="T47" fmla="*/ 326 h 344"/>
                    <a:gd name="T48" fmla="*/ 10 w 14"/>
                    <a:gd name="T49" fmla="*/ 338 h 344"/>
                    <a:gd name="T50" fmla="*/ 12 w 14"/>
                    <a:gd name="T51" fmla="*/ 344 h 344"/>
                    <a:gd name="T52" fmla="*/ 12 w 14"/>
                    <a:gd name="T5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344">
                      <a:moveTo>
                        <a:pt x="12" y="344"/>
                      </a:moveTo>
                      <a:lnTo>
                        <a:pt x="12" y="344"/>
                      </a:lnTo>
                      <a:lnTo>
                        <a:pt x="14" y="344"/>
                      </a:lnTo>
                      <a:lnTo>
                        <a:pt x="14" y="344"/>
                      </a:lnTo>
                      <a:lnTo>
                        <a:pt x="14" y="326"/>
                      </a:lnTo>
                      <a:lnTo>
                        <a:pt x="14" y="58"/>
                      </a:lnTo>
                      <a:lnTo>
                        <a:pt x="14" y="58"/>
                      </a:lnTo>
                      <a:lnTo>
                        <a:pt x="14" y="30"/>
                      </a:lnTo>
                      <a:lnTo>
                        <a:pt x="14" y="30"/>
                      </a:lnTo>
                      <a:lnTo>
                        <a:pt x="12" y="16"/>
                      </a:lnTo>
                      <a:lnTo>
                        <a:pt x="8" y="4"/>
                      </a:lnTo>
                      <a:lnTo>
                        <a:pt x="8" y="4"/>
                      </a:lnTo>
                      <a:lnTo>
                        <a:pt x="6" y="2"/>
                      </a:lnTo>
                      <a:lnTo>
                        <a:pt x="4" y="0"/>
                      </a:lnTo>
                      <a:lnTo>
                        <a:pt x="2" y="0"/>
                      </a:lnTo>
                      <a:lnTo>
                        <a:pt x="0" y="2"/>
                      </a:lnTo>
                      <a:lnTo>
                        <a:pt x="0" y="2"/>
                      </a:lnTo>
                      <a:lnTo>
                        <a:pt x="0" y="10"/>
                      </a:lnTo>
                      <a:lnTo>
                        <a:pt x="0" y="18"/>
                      </a:lnTo>
                      <a:lnTo>
                        <a:pt x="0" y="18"/>
                      </a:lnTo>
                      <a:lnTo>
                        <a:pt x="2" y="30"/>
                      </a:lnTo>
                      <a:lnTo>
                        <a:pt x="4" y="44"/>
                      </a:lnTo>
                      <a:lnTo>
                        <a:pt x="10" y="326"/>
                      </a:lnTo>
                      <a:lnTo>
                        <a:pt x="10" y="326"/>
                      </a:lnTo>
                      <a:lnTo>
                        <a:pt x="10" y="338"/>
                      </a:lnTo>
                      <a:lnTo>
                        <a:pt x="12" y="344"/>
                      </a:lnTo>
                      <a:lnTo>
                        <a:pt x="12"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9"/>
                <p:cNvSpPr>
                  <a:spLocks/>
                </p:cNvSpPr>
                <p:nvPr/>
              </p:nvSpPr>
              <p:spPr bwMode="auto">
                <a:xfrm>
                  <a:off x="6019800" y="148272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0"/>
                <p:cNvSpPr>
                  <a:spLocks/>
                </p:cNvSpPr>
                <p:nvPr/>
              </p:nvSpPr>
              <p:spPr bwMode="auto">
                <a:xfrm>
                  <a:off x="6045200" y="1257300"/>
                  <a:ext cx="501650" cy="228600"/>
                </a:xfrm>
                <a:custGeom>
                  <a:avLst/>
                  <a:gdLst>
                    <a:gd name="T0" fmla="*/ 2 w 316"/>
                    <a:gd name="T1" fmla="*/ 144 h 144"/>
                    <a:gd name="T2" fmla="*/ 2 w 316"/>
                    <a:gd name="T3" fmla="*/ 144 h 144"/>
                    <a:gd name="T4" fmla="*/ 18 w 316"/>
                    <a:gd name="T5" fmla="*/ 138 h 144"/>
                    <a:gd name="T6" fmla="*/ 276 w 316"/>
                    <a:gd name="T7" fmla="*/ 20 h 144"/>
                    <a:gd name="T8" fmla="*/ 276 w 316"/>
                    <a:gd name="T9" fmla="*/ 20 h 144"/>
                    <a:gd name="T10" fmla="*/ 288 w 316"/>
                    <a:gd name="T11" fmla="*/ 16 h 144"/>
                    <a:gd name="T12" fmla="*/ 298 w 316"/>
                    <a:gd name="T13" fmla="*/ 12 h 144"/>
                    <a:gd name="T14" fmla="*/ 298 w 316"/>
                    <a:gd name="T15" fmla="*/ 12 h 144"/>
                    <a:gd name="T16" fmla="*/ 306 w 316"/>
                    <a:gd name="T17" fmla="*/ 10 h 144"/>
                    <a:gd name="T18" fmla="*/ 314 w 316"/>
                    <a:gd name="T19" fmla="*/ 6 h 144"/>
                    <a:gd name="T20" fmla="*/ 314 w 316"/>
                    <a:gd name="T21" fmla="*/ 6 h 144"/>
                    <a:gd name="T22" fmla="*/ 316 w 316"/>
                    <a:gd name="T23" fmla="*/ 2 h 144"/>
                    <a:gd name="T24" fmla="*/ 314 w 316"/>
                    <a:gd name="T25" fmla="*/ 0 h 144"/>
                    <a:gd name="T26" fmla="*/ 312 w 316"/>
                    <a:gd name="T27" fmla="*/ 0 h 144"/>
                    <a:gd name="T28" fmla="*/ 308 w 316"/>
                    <a:gd name="T29" fmla="*/ 0 h 144"/>
                    <a:gd name="T30" fmla="*/ 308 w 316"/>
                    <a:gd name="T31" fmla="*/ 0 h 144"/>
                    <a:gd name="T32" fmla="*/ 296 w 316"/>
                    <a:gd name="T33" fmla="*/ 2 h 144"/>
                    <a:gd name="T34" fmla="*/ 284 w 316"/>
                    <a:gd name="T35" fmla="*/ 6 h 144"/>
                    <a:gd name="T36" fmla="*/ 284 w 316"/>
                    <a:gd name="T37" fmla="*/ 6 h 144"/>
                    <a:gd name="T38" fmla="*/ 258 w 316"/>
                    <a:gd name="T39" fmla="*/ 18 h 144"/>
                    <a:gd name="T40" fmla="*/ 16 w 316"/>
                    <a:gd name="T41" fmla="*/ 132 h 144"/>
                    <a:gd name="T42" fmla="*/ 16 w 316"/>
                    <a:gd name="T43" fmla="*/ 132 h 144"/>
                    <a:gd name="T44" fmla="*/ 0 w 316"/>
                    <a:gd name="T45" fmla="*/ 140 h 144"/>
                    <a:gd name="T46" fmla="*/ 0 w 316"/>
                    <a:gd name="T47" fmla="*/ 140 h 144"/>
                    <a:gd name="T48" fmla="*/ 0 w 316"/>
                    <a:gd name="T49" fmla="*/ 142 h 144"/>
                    <a:gd name="T50" fmla="*/ 0 w 316"/>
                    <a:gd name="T51" fmla="*/ 142 h 144"/>
                    <a:gd name="T52" fmla="*/ 2 w 316"/>
                    <a:gd name="T53" fmla="*/ 144 h 144"/>
                    <a:gd name="T54" fmla="*/ 2 w 316"/>
                    <a:gd name="T5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6" h="144">
                      <a:moveTo>
                        <a:pt x="2" y="144"/>
                      </a:moveTo>
                      <a:lnTo>
                        <a:pt x="2" y="144"/>
                      </a:lnTo>
                      <a:lnTo>
                        <a:pt x="18" y="138"/>
                      </a:lnTo>
                      <a:lnTo>
                        <a:pt x="276" y="20"/>
                      </a:lnTo>
                      <a:lnTo>
                        <a:pt x="276" y="20"/>
                      </a:lnTo>
                      <a:lnTo>
                        <a:pt x="288" y="16"/>
                      </a:lnTo>
                      <a:lnTo>
                        <a:pt x="298" y="12"/>
                      </a:lnTo>
                      <a:lnTo>
                        <a:pt x="298" y="12"/>
                      </a:lnTo>
                      <a:lnTo>
                        <a:pt x="306" y="10"/>
                      </a:lnTo>
                      <a:lnTo>
                        <a:pt x="314" y="6"/>
                      </a:lnTo>
                      <a:lnTo>
                        <a:pt x="314" y="6"/>
                      </a:lnTo>
                      <a:lnTo>
                        <a:pt x="316" y="2"/>
                      </a:lnTo>
                      <a:lnTo>
                        <a:pt x="314" y="0"/>
                      </a:lnTo>
                      <a:lnTo>
                        <a:pt x="312" y="0"/>
                      </a:lnTo>
                      <a:lnTo>
                        <a:pt x="308" y="0"/>
                      </a:lnTo>
                      <a:lnTo>
                        <a:pt x="308" y="0"/>
                      </a:lnTo>
                      <a:lnTo>
                        <a:pt x="296" y="2"/>
                      </a:lnTo>
                      <a:lnTo>
                        <a:pt x="284" y="6"/>
                      </a:lnTo>
                      <a:lnTo>
                        <a:pt x="284" y="6"/>
                      </a:lnTo>
                      <a:lnTo>
                        <a:pt x="258" y="18"/>
                      </a:lnTo>
                      <a:lnTo>
                        <a:pt x="16" y="132"/>
                      </a:lnTo>
                      <a:lnTo>
                        <a:pt x="16" y="132"/>
                      </a:lnTo>
                      <a:lnTo>
                        <a:pt x="0" y="140"/>
                      </a:lnTo>
                      <a:lnTo>
                        <a:pt x="0" y="140"/>
                      </a:lnTo>
                      <a:lnTo>
                        <a:pt x="0" y="142"/>
                      </a:lnTo>
                      <a:lnTo>
                        <a:pt x="0" y="142"/>
                      </a:lnTo>
                      <a:lnTo>
                        <a:pt x="2" y="144"/>
                      </a:lnTo>
                      <a:lnTo>
                        <a:pt x="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
                <p:cNvSpPr>
                  <a:spLocks noEditPoints="1"/>
                </p:cNvSpPr>
                <p:nvPr/>
              </p:nvSpPr>
              <p:spPr bwMode="auto">
                <a:xfrm>
                  <a:off x="4978400" y="152400"/>
                  <a:ext cx="2489200" cy="1638300"/>
                </a:xfrm>
                <a:custGeom>
                  <a:avLst/>
                  <a:gdLst>
                    <a:gd name="T0" fmla="*/ 1564 w 1568"/>
                    <a:gd name="T1" fmla="*/ 774 h 1032"/>
                    <a:gd name="T2" fmla="*/ 1550 w 1568"/>
                    <a:gd name="T3" fmla="*/ 756 h 1032"/>
                    <a:gd name="T4" fmla="*/ 1514 w 1568"/>
                    <a:gd name="T5" fmla="*/ 728 h 1032"/>
                    <a:gd name="T6" fmla="*/ 1166 w 1568"/>
                    <a:gd name="T7" fmla="*/ 710 h 1032"/>
                    <a:gd name="T8" fmla="*/ 762 w 1568"/>
                    <a:gd name="T9" fmla="*/ 854 h 1032"/>
                    <a:gd name="T10" fmla="*/ 666 w 1568"/>
                    <a:gd name="T11" fmla="*/ 908 h 1032"/>
                    <a:gd name="T12" fmla="*/ 672 w 1568"/>
                    <a:gd name="T13" fmla="*/ 894 h 1032"/>
                    <a:gd name="T14" fmla="*/ 678 w 1568"/>
                    <a:gd name="T15" fmla="*/ 876 h 1032"/>
                    <a:gd name="T16" fmla="*/ 686 w 1568"/>
                    <a:gd name="T17" fmla="*/ 864 h 1032"/>
                    <a:gd name="T18" fmla="*/ 676 w 1568"/>
                    <a:gd name="T19" fmla="*/ 846 h 1032"/>
                    <a:gd name="T20" fmla="*/ 680 w 1568"/>
                    <a:gd name="T21" fmla="*/ 842 h 1032"/>
                    <a:gd name="T22" fmla="*/ 672 w 1568"/>
                    <a:gd name="T23" fmla="*/ 838 h 1032"/>
                    <a:gd name="T24" fmla="*/ 668 w 1568"/>
                    <a:gd name="T25" fmla="*/ 830 h 1032"/>
                    <a:gd name="T26" fmla="*/ 660 w 1568"/>
                    <a:gd name="T27" fmla="*/ 830 h 1032"/>
                    <a:gd name="T28" fmla="*/ 654 w 1568"/>
                    <a:gd name="T29" fmla="*/ 832 h 1032"/>
                    <a:gd name="T30" fmla="*/ 648 w 1568"/>
                    <a:gd name="T31" fmla="*/ 828 h 1032"/>
                    <a:gd name="T32" fmla="*/ 634 w 1568"/>
                    <a:gd name="T33" fmla="*/ 826 h 1032"/>
                    <a:gd name="T34" fmla="*/ 622 w 1568"/>
                    <a:gd name="T35" fmla="*/ 834 h 1032"/>
                    <a:gd name="T36" fmla="*/ 620 w 1568"/>
                    <a:gd name="T37" fmla="*/ 844 h 1032"/>
                    <a:gd name="T38" fmla="*/ 600 w 1568"/>
                    <a:gd name="T39" fmla="*/ 838 h 1032"/>
                    <a:gd name="T40" fmla="*/ 584 w 1568"/>
                    <a:gd name="T41" fmla="*/ 448 h 1032"/>
                    <a:gd name="T42" fmla="*/ 456 w 1568"/>
                    <a:gd name="T43" fmla="*/ 96 h 1032"/>
                    <a:gd name="T44" fmla="*/ 376 w 1568"/>
                    <a:gd name="T45" fmla="*/ 14 h 1032"/>
                    <a:gd name="T46" fmla="*/ 310 w 1568"/>
                    <a:gd name="T47" fmla="*/ 0 h 1032"/>
                    <a:gd name="T48" fmla="*/ 296 w 1568"/>
                    <a:gd name="T49" fmla="*/ 10 h 1032"/>
                    <a:gd name="T50" fmla="*/ 240 w 1568"/>
                    <a:gd name="T51" fmla="*/ 112 h 1032"/>
                    <a:gd name="T52" fmla="*/ 126 w 1568"/>
                    <a:gd name="T53" fmla="*/ 418 h 1032"/>
                    <a:gd name="T54" fmla="*/ 108 w 1568"/>
                    <a:gd name="T55" fmla="*/ 562 h 1032"/>
                    <a:gd name="T56" fmla="*/ 170 w 1568"/>
                    <a:gd name="T57" fmla="*/ 662 h 1032"/>
                    <a:gd name="T58" fmla="*/ 320 w 1568"/>
                    <a:gd name="T59" fmla="*/ 780 h 1032"/>
                    <a:gd name="T60" fmla="*/ 222 w 1568"/>
                    <a:gd name="T61" fmla="*/ 760 h 1032"/>
                    <a:gd name="T62" fmla="*/ 78 w 1568"/>
                    <a:gd name="T63" fmla="*/ 806 h 1032"/>
                    <a:gd name="T64" fmla="*/ 52 w 1568"/>
                    <a:gd name="T65" fmla="*/ 826 h 1032"/>
                    <a:gd name="T66" fmla="*/ 40 w 1568"/>
                    <a:gd name="T67" fmla="*/ 842 h 1032"/>
                    <a:gd name="T68" fmla="*/ 16 w 1568"/>
                    <a:gd name="T69" fmla="*/ 888 h 1032"/>
                    <a:gd name="T70" fmla="*/ 2 w 1568"/>
                    <a:gd name="T71" fmla="*/ 958 h 1032"/>
                    <a:gd name="T72" fmla="*/ 2 w 1568"/>
                    <a:gd name="T73" fmla="*/ 980 h 1032"/>
                    <a:gd name="T74" fmla="*/ 10 w 1568"/>
                    <a:gd name="T75" fmla="*/ 992 h 1032"/>
                    <a:gd name="T76" fmla="*/ 18 w 1568"/>
                    <a:gd name="T77" fmla="*/ 1016 h 1032"/>
                    <a:gd name="T78" fmla="*/ 18 w 1568"/>
                    <a:gd name="T79" fmla="*/ 1032 h 1032"/>
                    <a:gd name="T80" fmla="*/ 512 w 1568"/>
                    <a:gd name="T81" fmla="*/ 1014 h 1032"/>
                    <a:gd name="T82" fmla="*/ 1388 w 1568"/>
                    <a:gd name="T83" fmla="*/ 1020 h 1032"/>
                    <a:gd name="T84" fmla="*/ 1562 w 1568"/>
                    <a:gd name="T85" fmla="*/ 816 h 1032"/>
                    <a:gd name="T86" fmla="*/ 1568 w 1568"/>
                    <a:gd name="T87" fmla="*/ 806 h 1032"/>
                    <a:gd name="T88" fmla="*/ 656 w 1568"/>
                    <a:gd name="T89" fmla="*/ 838 h 1032"/>
                    <a:gd name="T90" fmla="*/ 656 w 1568"/>
                    <a:gd name="T91" fmla="*/ 838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8" h="1032">
                      <a:moveTo>
                        <a:pt x="1568" y="784"/>
                      </a:moveTo>
                      <a:lnTo>
                        <a:pt x="1568" y="784"/>
                      </a:lnTo>
                      <a:lnTo>
                        <a:pt x="1564" y="774"/>
                      </a:lnTo>
                      <a:lnTo>
                        <a:pt x="1564" y="774"/>
                      </a:lnTo>
                      <a:lnTo>
                        <a:pt x="1558" y="764"/>
                      </a:lnTo>
                      <a:lnTo>
                        <a:pt x="1550" y="756"/>
                      </a:lnTo>
                      <a:lnTo>
                        <a:pt x="1534" y="742"/>
                      </a:lnTo>
                      <a:lnTo>
                        <a:pt x="1520" y="732"/>
                      </a:lnTo>
                      <a:lnTo>
                        <a:pt x="1514" y="728"/>
                      </a:lnTo>
                      <a:lnTo>
                        <a:pt x="1420" y="702"/>
                      </a:lnTo>
                      <a:lnTo>
                        <a:pt x="1302" y="692"/>
                      </a:lnTo>
                      <a:lnTo>
                        <a:pt x="1166" y="710"/>
                      </a:lnTo>
                      <a:lnTo>
                        <a:pt x="1046" y="738"/>
                      </a:lnTo>
                      <a:lnTo>
                        <a:pt x="874" y="800"/>
                      </a:lnTo>
                      <a:lnTo>
                        <a:pt x="762" y="854"/>
                      </a:lnTo>
                      <a:lnTo>
                        <a:pt x="688" y="894"/>
                      </a:lnTo>
                      <a:lnTo>
                        <a:pt x="666" y="908"/>
                      </a:lnTo>
                      <a:lnTo>
                        <a:pt x="666" y="908"/>
                      </a:lnTo>
                      <a:lnTo>
                        <a:pt x="670" y="904"/>
                      </a:lnTo>
                      <a:lnTo>
                        <a:pt x="670" y="904"/>
                      </a:lnTo>
                      <a:lnTo>
                        <a:pt x="672" y="894"/>
                      </a:lnTo>
                      <a:lnTo>
                        <a:pt x="672" y="880"/>
                      </a:lnTo>
                      <a:lnTo>
                        <a:pt x="672" y="880"/>
                      </a:lnTo>
                      <a:lnTo>
                        <a:pt x="678" y="876"/>
                      </a:lnTo>
                      <a:lnTo>
                        <a:pt x="682" y="872"/>
                      </a:lnTo>
                      <a:lnTo>
                        <a:pt x="682" y="872"/>
                      </a:lnTo>
                      <a:lnTo>
                        <a:pt x="686" y="864"/>
                      </a:lnTo>
                      <a:lnTo>
                        <a:pt x="684" y="858"/>
                      </a:lnTo>
                      <a:lnTo>
                        <a:pt x="682" y="852"/>
                      </a:lnTo>
                      <a:lnTo>
                        <a:pt x="676" y="846"/>
                      </a:lnTo>
                      <a:lnTo>
                        <a:pt x="676" y="846"/>
                      </a:lnTo>
                      <a:lnTo>
                        <a:pt x="674" y="846"/>
                      </a:lnTo>
                      <a:lnTo>
                        <a:pt x="680" y="842"/>
                      </a:lnTo>
                      <a:lnTo>
                        <a:pt x="674" y="840"/>
                      </a:lnTo>
                      <a:lnTo>
                        <a:pt x="672" y="838"/>
                      </a:lnTo>
                      <a:lnTo>
                        <a:pt x="672" y="838"/>
                      </a:lnTo>
                      <a:lnTo>
                        <a:pt x="670" y="832"/>
                      </a:lnTo>
                      <a:lnTo>
                        <a:pt x="668" y="832"/>
                      </a:lnTo>
                      <a:lnTo>
                        <a:pt x="668" y="830"/>
                      </a:lnTo>
                      <a:lnTo>
                        <a:pt x="664" y="830"/>
                      </a:lnTo>
                      <a:lnTo>
                        <a:pt x="660" y="828"/>
                      </a:lnTo>
                      <a:lnTo>
                        <a:pt x="660" y="830"/>
                      </a:lnTo>
                      <a:lnTo>
                        <a:pt x="656" y="828"/>
                      </a:lnTo>
                      <a:lnTo>
                        <a:pt x="654" y="826"/>
                      </a:lnTo>
                      <a:lnTo>
                        <a:pt x="654" y="832"/>
                      </a:lnTo>
                      <a:lnTo>
                        <a:pt x="652" y="832"/>
                      </a:lnTo>
                      <a:lnTo>
                        <a:pt x="652" y="832"/>
                      </a:lnTo>
                      <a:lnTo>
                        <a:pt x="648" y="828"/>
                      </a:lnTo>
                      <a:lnTo>
                        <a:pt x="648" y="828"/>
                      </a:lnTo>
                      <a:lnTo>
                        <a:pt x="642" y="826"/>
                      </a:lnTo>
                      <a:lnTo>
                        <a:pt x="634" y="826"/>
                      </a:lnTo>
                      <a:lnTo>
                        <a:pt x="628" y="828"/>
                      </a:lnTo>
                      <a:lnTo>
                        <a:pt x="622" y="834"/>
                      </a:lnTo>
                      <a:lnTo>
                        <a:pt x="622" y="834"/>
                      </a:lnTo>
                      <a:lnTo>
                        <a:pt x="620" y="840"/>
                      </a:lnTo>
                      <a:lnTo>
                        <a:pt x="620" y="844"/>
                      </a:lnTo>
                      <a:lnTo>
                        <a:pt x="620" y="844"/>
                      </a:lnTo>
                      <a:lnTo>
                        <a:pt x="606" y="850"/>
                      </a:lnTo>
                      <a:lnTo>
                        <a:pt x="598" y="856"/>
                      </a:lnTo>
                      <a:lnTo>
                        <a:pt x="600" y="838"/>
                      </a:lnTo>
                      <a:lnTo>
                        <a:pt x="604" y="756"/>
                      </a:lnTo>
                      <a:lnTo>
                        <a:pt x="604" y="630"/>
                      </a:lnTo>
                      <a:lnTo>
                        <a:pt x="584" y="448"/>
                      </a:lnTo>
                      <a:lnTo>
                        <a:pt x="560" y="328"/>
                      </a:lnTo>
                      <a:lnTo>
                        <a:pt x="516" y="198"/>
                      </a:lnTo>
                      <a:lnTo>
                        <a:pt x="456" y="96"/>
                      </a:lnTo>
                      <a:lnTo>
                        <a:pt x="390" y="22"/>
                      </a:lnTo>
                      <a:lnTo>
                        <a:pt x="390" y="22"/>
                      </a:lnTo>
                      <a:lnTo>
                        <a:pt x="376" y="14"/>
                      </a:lnTo>
                      <a:lnTo>
                        <a:pt x="362" y="6"/>
                      </a:lnTo>
                      <a:lnTo>
                        <a:pt x="342" y="0"/>
                      </a:lnTo>
                      <a:lnTo>
                        <a:pt x="310" y="0"/>
                      </a:lnTo>
                      <a:lnTo>
                        <a:pt x="310" y="0"/>
                      </a:lnTo>
                      <a:lnTo>
                        <a:pt x="302" y="4"/>
                      </a:lnTo>
                      <a:lnTo>
                        <a:pt x="296" y="10"/>
                      </a:lnTo>
                      <a:lnTo>
                        <a:pt x="292" y="18"/>
                      </a:lnTo>
                      <a:lnTo>
                        <a:pt x="276" y="42"/>
                      </a:lnTo>
                      <a:lnTo>
                        <a:pt x="240" y="112"/>
                      </a:lnTo>
                      <a:lnTo>
                        <a:pt x="184" y="262"/>
                      </a:lnTo>
                      <a:lnTo>
                        <a:pt x="164" y="324"/>
                      </a:lnTo>
                      <a:lnTo>
                        <a:pt x="126" y="418"/>
                      </a:lnTo>
                      <a:lnTo>
                        <a:pt x="118" y="452"/>
                      </a:lnTo>
                      <a:lnTo>
                        <a:pt x="108" y="508"/>
                      </a:lnTo>
                      <a:lnTo>
                        <a:pt x="108" y="562"/>
                      </a:lnTo>
                      <a:lnTo>
                        <a:pt x="118" y="604"/>
                      </a:lnTo>
                      <a:lnTo>
                        <a:pt x="136" y="634"/>
                      </a:lnTo>
                      <a:lnTo>
                        <a:pt x="170" y="662"/>
                      </a:lnTo>
                      <a:lnTo>
                        <a:pt x="204" y="692"/>
                      </a:lnTo>
                      <a:lnTo>
                        <a:pt x="320" y="780"/>
                      </a:lnTo>
                      <a:lnTo>
                        <a:pt x="320" y="780"/>
                      </a:lnTo>
                      <a:lnTo>
                        <a:pt x="262" y="766"/>
                      </a:lnTo>
                      <a:lnTo>
                        <a:pt x="236" y="760"/>
                      </a:lnTo>
                      <a:lnTo>
                        <a:pt x="222" y="760"/>
                      </a:lnTo>
                      <a:lnTo>
                        <a:pt x="222" y="760"/>
                      </a:lnTo>
                      <a:lnTo>
                        <a:pt x="152" y="772"/>
                      </a:lnTo>
                      <a:lnTo>
                        <a:pt x="78" y="806"/>
                      </a:lnTo>
                      <a:lnTo>
                        <a:pt x="78" y="806"/>
                      </a:lnTo>
                      <a:lnTo>
                        <a:pt x="64" y="818"/>
                      </a:lnTo>
                      <a:lnTo>
                        <a:pt x="52" y="826"/>
                      </a:lnTo>
                      <a:lnTo>
                        <a:pt x="44" y="834"/>
                      </a:lnTo>
                      <a:lnTo>
                        <a:pt x="44" y="834"/>
                      </a:lnTo>
                      <a:lnTo>
                        <a:pt x="40" y="842"/>
                      </a:lnTo>
                      <a:lnTo>
                        <a:pt x="36" y="852"/>
                      </a:lnTo>
                      <a:lnTo>
                        <a:pt x="32" y="862"/>
                      </a:lnTo>
                      <a:lnTo>
                        <a:pt x="16" y="888"/>
                      </a:lnTo>
                      <a:lnTo>
                        <a:pt x="14" y="922"/>
                      </a:lnTo>
                      <a:lnTo>
                        <a:pt x="2" y="958"/>
                      </a:lnTo>
                      <a:lnTo>
                        <a:pt x="2" y="958"/>
                      </a:lnTo>
                      <a:lnTo>
                        <a:pt x="2" y="960"/>
                      </a:lnTo>
                      <a:lnTo>
                        <a:pt x="0" y="968"/>
                      </a:lnTo>
                      <a:lnTo>
                        <a:pt x="2" y="980"/>
                      </a:lnTo>
                      <a:lnTo>
                        <a:pt x="6" y="986"/>
                      </a:lnTo>
                      <a:lnTo>
                        <a:pt x="10" y="992"/>
                      </a:lnTo>
                      <a:lnTo>
                        <a:pt x="10" y="992"/>
                      </a:lnTo>
                      <a:lnTo>
                        <a:pt x="18" y="1004"/>
                      </a:lnTo>
                      <a:lnTo>
                        <a:pt x="20" y="1012"/>
                      </a:lnTo>
                      <a:lnTo>
                        <a:pt x="18" y="1016"/>
                      </a:lnTo>
                      <a:lnTo>
                        <a:pt x="18" y="1018"/>
                      </a:lnTo>
                      <a:lnTo>
                        <a:pt x="18" y="1018"/>
                      </a:lnTo>
                      <a:lnTo>
                        <a:pt x="18" y="1032"/>
                      </a:lnTo>
                      <a:lnTo>
                        <a:pt x="490" y="1032"/>
                      </a:lnTo>
                      <a:lnTo>
                        <a:pt x="490" y="1032"/>
                      </a:lnTo>
                      <a:lnTo>
                        <a:pt x="512" y="1014"/>
                      </a:lnTo>
                      <a:lnTo>
                        <a:pt x="498" y="1032"/>
                      </a:lnTo>
                      <a:lnTo>
                        <a:pt x="1376" y="1032"/>
                      </a:lnTo>
                      <a:lnTo>
                        <a:pt x="1388" y="1020"/>
                      </a:lnTo>
                      <a:lnTo>
                        <a:pt x="1498" y="904"/>
                      </a:lnTo>
                      <a:lnTo>
                        <a:pt x="1546" y="842"/>
                      </a:lnTo>
                      <a:lnTo>
                        <a:pt x="1562" y="816"/>
                      </a:lnTo>
                      <a:lnTo>
                        <a:pt x="1562" y="816"/>
                      </a:lnTo>
                      <a:lnTo>
                        <a:pt x="1564" y="812"/>
                      </a:lnTo>
                      <a:lnTo>
                        <a:pt x="1568" y="806"/>
                      </a:lnTo>
                      <a:lnTo>
                        <a:pt x="1568" y="784"/>
                      </a:lnTo>
                      <a:close/>
                      <a:moveTo>
                        <a:pt x="656" y="838"/>
                      </a:moveTo>
                      <a:lnTo>
                        <a:pt x="656" y="838"/>
                      </a:lnTo>
                      <a:lnTo>
                        <a:pt x="656" y="836"/>
                      </a:lnTo>
                      <a:lnTo>
                        <a:pt x="656" y="838"/>
                      </a:lnTo>
                      <a:lnTo>
                        <a:pt x="656" y="838"/>
                      </a:lnTo>
                      <a:close/>
                    </a:path>
                  </a:pathLst>
                </a:custGeom>
                <a:solidFill>
                  <a:schemeClr val="bg2">
                    <a:lumMod val="60000"/>
                    <a:lumOff val="40000"/>
                    <a:alpha val="9000"/>
                  </a:schemeClr>
                </a:solidFill>
                <a:ln w="9525">
                  <a:solidFill>
                    <a:srgbClr val="FEFFFF">
                      <a:alpha val="12000"/>
                    </a:srgbClr>
                  </a:solidFill>
                  <a:round/>
                  <a:headEnd/>
                  <a:tailEnd/>
                </a:ln>
                <a:effectLst>
                  <a:glow rad="63500">
                    <a:schemeClr val="bg2">
                      <a:lumMod val="60000"/>
                      <a:lumOff val="40000"/>
                      <a:alpha val="11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6" name="Group 102"/>
              <p:cNvGrpSpPr>
                <a:grpSpLocks noChangeAspect="1"/>
              </p:cNvGrpSpPr>
              <p:nvPr/>
            </p:nvGrpSpPr>
            <p:grpSpPr>
              <a:xfrm>
                <a:off x="7848593" y="1524004"/>
                <a:ext cx="1295399" cy="1685580"/>
                <a:chOff x="7315200" y="5334000"/>
                <a:chExt cx="1054100" cy="1371600"/>
              </a:xfrm>
              <a:solidFill>
                <a:schemeClr val="bg2">
                  <a:lumMod val="50000"/>
                  <a:lumOff val="50000"/>
                  <a:alpha val="8000"/>
                </a:schemeClr>
              </a:solidFill>
            </p:grpSpPr>
            <p:sp>
              <p:nvSpPr>
                <p:cNvPr id="192" name="Freeform 70"/>
                <p:cNvSpPr>
                  <a:spLocks/>
                </p:cNvSpPr>
                <p:nvPr/>
              </p:nvSpPr>
              <p:spPr bwMode="auto">
                <a:xfrm>
                  <a:off x="7810500" y="5715000"/>
                  <a:ext cx="241300" cy="158750"/>
                </a:xfrm>
                <a:custGeom>
                  <a:avLst/>
                  <a:gdLst>
                    <a:gd name="T0" fmla="*/ 152 w 152"/>
                    <a:gd name="T1" fmla="*/ 100 h 100"/>
                    <a:gd name="T2" fmla="*/ 152 w 152"/>
                    <a:gd name="T3" fmla="*/ 100 h 100"/>
                    <a:gd name="T4" fmla="*/ 152 w 152"/>
                    <a:gd name="T5" fmla="*/ 100 h 100"/>
                    <a:gd name="T6" fmla="*/ 152 w 152"/>
                    <a:gd name="T7" fmla="*/ 100 h 100"/>
                    <a:gd name="T8" fmla="*/ 138 w 152"/>
                    <a:gd name="T9" fmla="*/ 90 h 100"/>
                    <a:gd name="T10" fmla="*/ 34 w 152"/>
                    <a:gd name="T11" fmla="*/ 18 h 100"/>
                    <a:gd name="T12" fmla="*/ 34 w 152"/>
                    <a:gd name="T13" fmla="*/ 18 h 100"/>
                    <a:gd name="T14" fmla="*/ 16 w 152"/>
                    <a:gd name="T15" fmla="*/ 6 h 100"/>
                    <a:gd name="T16" fmla="*/ 16 w 152"/>
                    <a:gd name="T17" fmla="*/ 6 h 100"/>
                    <a:gd name="T18" fmla="*/ 10 w 152"/>
                    <a:gd name="T19" fmla="*/ 2 h 100"/>
                    <a:gd name="T20" fmla="*/ 4 w 152"/>
                    <a:gd name="T21" fmla="*/ 0 h 100"/>
                    <a:gd name="T22" fmla="*/ 4 w 152"/>
                    <a:gd name="T23" fmla="*/ 0 h 100"/>
                    <a:gd name="T24" fmla="*/ 0 w 152"/>
                    <a:gd name="T25" fmla="*/ 0 h 100"/>
                    <a:gd name="T26" fmla="*/ 0 w 152"/>
                    <a:gd name="T27" fmla="*/ 2 h 100"/>
                    <a:gd name="T28" fmla="*/ 0 w 152"/>
                    <a:gd name="T29" fmla="*/ 2 h 100"/>
                    <a:gd name="T30" fmla="*/ 4 w 152"/>
                    <a:gd name="T31" fmla="*/ 6 h 100"/>
                    <a:gd name="T32" fmla="*/ 8 w 152"/>
                    <a:gd name="T33" fmla="*/ 8 h 100"/>
                    <a:gd name="T34" fmla="*/ 8 w 152"/>
                    <a:gd name="T35" fmla="*/ 8 h 100"/>
                    <a:gd name="T36" fmla="*/ 24 w 152"/>
                    <a:gd name="T37" fmla="*/ 18 h 100"/>
                    <a:gd name="T38" fmla="*/ 138 w 152"/>
                    <a:gd name="T39" fmla="*/ 92 h 100"/>
                    <a:gd name="T40" fmla="*/ 138 w 152"/>
                    <a:gd name="T41" fmla="*/ 92 h 100"/>
                    <a:gd name="T42" fmla="*/ 152 w 152"/>
                    <a:gd name="T43" fmla="*/ 100 h 100"/>
                    <a:gd name="T44" fmla="*/ 152 w 152"/>
                    <a:gd name="T4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00">
                      <a:moveTo>
                        <a:pt x="152" y="100"/>
                      </a:moveTo>
                      <a:lnTo>
                        <a:pt x="152" y="100"/>
                      </a:lnTo>
                      <a:lnTo>
                        <a:pt x="152" y="100"/>
                      </a:lnTo>
                      <a:lnTo>
                        <a:pt x="152" y="100"/>
                      </a:lnTo>
                      <a:lnTo>
                        <a:pt x="138" y="90"/>
                      </a:lnTo>
                      <a:lnTo>
                        <a:pt x="34" y="18"/>
                      </a:lnTo>
                      <a:lnTo>
                        <a:pt x="34" y="18"/>
                      </a:lnTo>
                      <a:lnTo>
                        <a:pt x="16" y="6"/>
                      </a:lnTo>
                      <a:lnTo>
                        <a:pt x="16" y="6"/>
                      </a:lnTo>
                      <a:lnTo>
                        <a:pt x="10" y="2"/>
                      </a:lnTo>
                      <a:lnTo>
                        <a:pt x="4" y="0"/>
                      </a:lnTo>
                      <a:lnTo>
                        <a:pt x="4" y="0"/>
                      </a:lnTo>
                      <a:lnTo>
                        <a:pt x="0" y="0"/>
                      </a:lnTo>
                      <a:lnTo>
                        <a:pt x="0" y="2"/>
                      </a:lnTo>
                      <a:lnTo>
                        <a:pt x="0" y="2"/>
                      </a:lnTo>
                      <a:lnTo>
                        <a:pt x="4" y="6"/>
                      </a:lnTo>
                      <a:lnTo>
                        <a:pt x="8" y="8"/>
                      </a:lnTo>
                      <a:lnTo>
                        <a:pt x="8" y="8"/>
                      </a:lnTo>
                      <a:lnTo>
                        <a:pt x="24" y="18"/>
                      </a:lnTo>
                      <a:lnTo>
                        <a:pt x="138" y="92"/>
                      </a:lnTo>
                      <a:lnTo>
                        <a:pt x="138" y="92"/>
                      </a:lnTo>
                      <a:lnTo>
                        <a:pt x="152" y="100"/>
                      </a:ln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1"/>
                <p:cNvSpPr>
                  <a:spLocks/>
                </p:cNvSpPr>
                <p:nvPr/>
              </p:nvSpPr>
              <p:spPr bwMode="auto">
                <a:xfrm>
                  <a:off x="8054975" y="58801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2"/>
                <p:cNvSpPr>
                  <a:spLocks/>
                </p:cNvSpPr>
                <p:nvPr/>
              </p:nvSpPr>
              <p:spPr bwMode="auto">
                <a:xfrm>
                  <a:off x="8064500" y="5584825"/>
                  <a:ext cx="53975" cy="285750"/>
                </a:xfrm>
                <a:custGeom>
                  <a:avLst/>
                  <a:gdLst>
                    <a:gd name="T0" fmla="*/ 0 w 34"/>
                    <a:gd name="T1" fmla="*/ 178 h 180"/>
                    <a:gd name="T2" fmla="*/ 0 w 34"/>
                    <a:gd name="T3" fmla="*/ 178 h 180"/>
                    <a:gd name="T4" fmla="*/ 4 w 34"/>
                    <a:gd name="T5" fmla="*/ 162 h 180"/>
                    <a:gd name="T6" fmla="*/ 28 w 34"/>
                    <a:gd name="T7" fmla="*/ 30 h 180"/>
                    <a:gd name="T8" fmla="*/ 28 w 34"/>
                    <a:gd name="T9" fmla="*/ 30 h 180"/>
                    <a:gd name="T10" fmla="*/ 34 w 34"/>
                    <a:gd name="T11" fmla="*/ 10 h 180"/>
                    <a:gd name="T12" fmla="*/ 34 w 34"/>
                    <a:gd name="T13" fmla="*/ 10 h 180"/>
                    <a:gd name="T14" fmla="*/ 34 w 34"/>
                    <a:gd name="T15" fmla="*/ 6 h 180"/>
                    <a:gd name="T16" fmla="*/ 34 w 34"/>
                    <a:gd name="T17" fmla="*/ 2 h 180"/>
                    <a:gd name="T18" fmla="*/ 34 w 34"/>
                    <a:gd name="T19" fmla="*/ 2 h 180"/>
                    <a:gd name="T20" fmla="*/ 32 w 34"/>
                    <a:gd name="T21" fmla="*/ 0 h 180"/>
                    <a:gd name="T22" fmla="*/ 30 w 34"/>
                    <a:gd name="T23" fmla="*/ 2 h 180"/>
                    <a:gd name="T24" fmla="*/ 30 w 34"/>
                    <a:gd name="T25" fmla="*/ 2 h 180"/>
                    <a:gd name="T26" fmla="*/ 28 w 34"/>
                    <a:gd name="T27" fmla="*/ 8 h 180"/>
                    <a:gd name="T28" fmla="*/ 26 w 34"/>
                    <a:gd name="T29" fmla="*/ 14 h 180"/>
                    <a:gd name="T30" fmla="*/ 26 w 34"/>
                    <a:gd name="T31" fmla="*/ 14 h 180"/>
                    <a:gd name="T32" fmla="*/ 22 w 34"/>
                    <a:gd name="T33" fmla="*/ 38 h 180"/>
                    <a:gd name="T34" fmla="*/ 2 w 34"/>
                    <a:gd name="T35" fmla="*/ 162 h 180"/>
                    <a:gd name="T36" fmla="*/ 2 w 34"/>
                    <a:gd name="T37" fmla="*/ 162 h 180"/>
                    <a:gd name="T38" fmla="*/ 0 w 34"/>
                    <a:gd name="T39" fmla="*/ 178 h 180"/>
                    <a:gd name="T40" fmla="*/ 0 w 34"/>
                    <a:gd name="T41" fmla="*/ 178 h 180"/>
                    <a:gd name="T42" fmla="*/ 0 w 34"/>
                    <a:gd name="T43" fmla="*/ 180 h 180"/>
                    <a:gd name="T44" fmla="*/ 0 w 34"/>
                    <a:gd name="T45" fmla="*/ 180 h 180"/>
                    <a:gd name="T46" fmla="*/ 0 w 34"/>
                    <a:gd name="T47" fmla="*/ 178 h 180"/>
                    <a:gd name="T48" fmla="*/ 0 w 34"/>
                    <a:gd name="T49" fmla="*/ 1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180">
                      <a:moveTo>
                        <a:pt x="0" y="178"/>
                      </a:moveTo>
                      <a:lnTo>
                        <a:pt x="0" y="178"/>
                      </a:lnTo>
                      <a:lnTo>
                        <a:pt x="4" y="162"/>
                      </a:lnTo>
                      <a:lnTo>
                        <a:pt x="28" y="30"/>
                      </a:lnTo>
                      <a:lnTo>
                        <a:pt x="28" y="30"/>
                      </a:lnTo>
                      <a:lnTo>
                        <a:pt x="34" y="10"/>
                      </a:lnTo>
                      <a:lnTo>
                        <a:pt x="34" y="10"/>
                      </a:lnTo>
                      <a:lnTo>
                        <a:pt x="34" y="6"/>
                      </a:lnTo>
                      <a:lnTo>
                        <a:pt x="34" y="2"/>
                      </a:lnTo>
                      <a:lnTo>
                        <a:pt x="34" y="2"/>
                      </a:lnTo>
                      <a:lnTo>
                        <a:pt x="32" y="0"/>
                      </a:lnTo>
                      <a:lnTo>
                        <a:pt x="30" y="2"/>
                      </a:lnTo>
                      <a:lnTo>
                        <a:pt x="30" y="2"/>
                      </a:lnTo>
                      <a:lnTo>
                        <a:pt x="28" y="8"/>
                      </a:lnTo>
                      <a:lnTo>
                        <a:pt x="26" y="14"/>
                      </a:lnTo>
                      <a:lnTo>
                        <a:pt x="26" y="14"/>
                      </a:lnTo>
                      <a:lnTo>
                        <a:pt x="22" y="38"/>
                      </a:lnTo>
                      <a:lnTo>
                        <a:pt x="2" y="162"/>
                      </a:lnTo>
                      <a:lnTo>
                        <a:pt x="2" y="162"/>
                      </a:lnTo>
                      <a:lnTo>
                        <a:pt x="0" y="178"/>
                      </a:lnTo>
                      <a:lnTo>
                        <a:pt x="0" y="178"/>
                      </a:lnTo>
                      <a:lnTo>
                        <a:pt x="0" y="180"/>
                      </a:lnTo>
                      <a:lnTo>
                        <a:pt x="0" y="180"/>
                      </a:lnTo>
                      <a:lnTo>
                        <a:pt x="0" y="178"/>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73"/>
                <p:cNvSpPr>
                  <a:spLocks noEditPoints="1"/>
                </p:cNvSpPr>
                <p:nvPr/>
              </p:nvSpPr>
              <p:spPr bwMode="auto">
                <a:xfrm>
                  <a:off x="7315200" y="5334000"/>
                  <a:ext cx="1054100" cy="1371600"/>
                </a:xfrm>
                <a:custGeom>
                  <a:avLst/>
                  <a:gdLst>
                    <a:gd name="T0" fmla="*/ 582 w 664"/>
                    <a:gd name="T1" fmla="*/ 488 h 864"/>
                    <a:gd name="T2" fmla="*/ 664 w 664"/>
                    <a:gd name="T3" fmla="*/ 356 h 864"/>
                    <a:gd name="T4" fmla="*/ 664 w 664"/>
                    <a:gd name="T5" fmla="*/ 0 h 864"/>
                    <a:gd name="T6" fmla="*/ 608 w 664"/>
                    <a:gd name="T7" fmla="*/ 50 h 864"/>
                    <a:gd name="T8" fmla="*/ 548 w 664"/>
                    <a:gd name="T9" fmla="*/ 146 h 864"/>
                    <a:gd name="T10" fmla="*/ 508 w 664"/>
                    <a:gd name="T11" fmla="*/ 294 h 864"/>
                    <a:gd name="T12" fmla="*/ 498 w 664"/>
                    <a:gd name="T13" fmla="*/ 358 h 864"/>
                    <a:gd name="T14" fmla="*/ 490 w 664"/>
                    <a:gd name="T15" fmla="*/ 342 h 864"/>
                    <a:gd name="T16" fmla="*/ 476 w 664"/>
                    <a:gd name="T17" fmla="*/ 338 h 864"/>
                    <a:gd name="T18" fmla="*/ 472 w 664"/>
                    <a:gd name="T19" fmla="*/ 338 h 864"/>
                    <a:gd name="T20" fmla="*/ 464 w 664"/>
                    <a:gd name="T21" fmla="*/ 338 h 864"/>
                    <a:gd name="T22" fmla="*/ 464 w 664"/>
                    <a:gd name="T23" fmla="*/ 344 h 864"/>
                    <a:gd name="T24" fmla="*/ 454 w 664"/>
                    <a:gd name="T25" fmla="*/ 350 h 864"/>
                    <a:gd name="T26" fmla="*/ 458 w 664"/>
                    <a:gd name="T27" fmla="*/ 362 h 864"/>
                    <a:gd name="T28" fmla="*/ 456 w 664"/>
                    <a:gd name="T29" fmla="*/ 376 h 864"/>
                    <a:gd name="T30" fmla="*/ 336 w 664"/>
                    <a:gd name="T31" fmla="*/ 294 h 864"/>
                    <a:gd name="T32" fmla="*/ 204 w 664"/>
                    <a:gd name="T33" fmla="*/ 246 h 864"/>
                    <a:gd name="T34" fmla="*/ 116 w 664"/>
                    <a:gd name="T35" fmla="*/ 242 h 864"/>
                    <a:gd name="T36" fmla="*/ 8 w 664"/>
                    <a:gd name="T37" fmla="*/ 282 h 864"/>
                    <a:gd name="T38" fmla="*/ 28 w 664"/>
                    <a:gd name="T39" fmla="*/ 358 h 864"/>
                    <a:gd name="T40" fmla="*/ 46 w 664"/>
                    <a:gd name="T41" fmla="*/ 368 h 864"/>
                    <a:gd name="T42" fmla="*/ 64 w 664"/>
                    <a:gd name="T43" fmla="*/ 380 h 864"/>
                    <a:gd name="T44" fmla="*/ 92 w 664"/>
                    <a:gd name="T45" fmla="*/ 390 h 864"/>
                    <a:gd name="T46" fmla="*/ 112 w 664"/>
                    <a:gd name="T47" fmla="*/ 406 h 864"/>
                    <a:gd name="T48" fmla="*/ 130 w 664"/>
                    <a:gd name="T49" fmla="*/ 430 h 864"/>
                    <a:gd name="T50" fmla="*/ 142 w 664"/>
                    <a:gd name="T51" fmla="*/ 438 h 864"/>
                    <a:gd name="T52" fmla="*/ 152 w 664"/>
                    <a:gd name="T53" fmla="*/ 456 h 864"/>
                    <a:gd name="T54" fmla="*/ 170 w 664"/>
                    <a:gd name="T55" fmla="*/ 474 h 864"/>
                    <a:gd name="T56" fmla="*/ 186 w 664"/>
                    <a:gd name="T57" fmla="*/ 490 h 864"/>
                    <a:gd name="T58" fmla="*/ 224 w 664"/>
                    <a:gd name="T59" fmla="*/ 516 h 864"/>
                    <a:gd name="T60" fmla="*/ 268 w 664"/>
                    <a:gd name="T61" fmla="*/ 512 h 864"/>
                    <a:gd name="T62" fmla="*/ 350 w 664"/>
                    <a:gd name="T63" fmla="*/ 482 h 864"/>
                    <a:gd name="T64" fmla="*/ 302 w 664"/>
                    <a:gd name="T65" fmla="*/ 566 h 864"/>
                    <a:gd name="T66" fmla="*/ 302 w 664"/>
                    <a:gd name="T67" fmla="*/ 586 h 864"/>
                    <a:gd name="T68" fmla="*/ 344 w 664"/>
                    <a:gd name="T69" fmla="*/ 630 h 864"/>
                    <a:gd name="T70" fmla="*/ 384 w 664"/>
                    <a:gd name="T71" fmla="*/ 646 h 864"/>
                    <a:gd name="T72" fmla="*/ 404 w 664"/>
                    <a:gd name="T73" fmla="*/ 662 h 864"/>
                    <a:gd name="T74" fmla="*/ 434 w 664"/>
                    <a:gd name="T75" fmla="*/ 676 h 864"/>
                    <a:gd name="T76" fmla="*/ 460 w 664"/>
                    <a:gd name="T77" fmla="*/ 704 h 864"/>
                    <a:gd name="T78" fmla="*/ 472 w 664"/>
                    <a:gd name="T79" fmla="*/ 740 h 864"/>
                    <a:gd name="T80" fmla="*/ 460 w 664"/>
                    <a:gd name="T81" fmla="*/ 788 h 864"/>
                    <a:gd name="T82" fmla="*/ 452 w 664"/>
                    <a:gd name="T83" fmla="*/ 824 h 864"/>
                    <a:gd name="T84" fmla="*/ 466 w 664"/>
                    <a:gd name="T85" fmla="*/ 864 h 864"/>
                    <a:gd name="T86" fmla="*/ 476 w 664"/>
                    <a:gd name="T87" fmla="*/ 860 h 864"/>
                    <a:gd name="T88" fmla="*/ 492 w 664"/>
                    <a:gd name="T89" fmla="*/ 792 h 864"/>
                    <a:gd name="T90" fmla="*/ 506 w 664"/>
                    <a:gd name="T91" fmla="*/ 770 h 864"/>
                    <a:gd name="T92" fmla="*/ 520 w 664"/>
                    <a:gd name="T93" fmla="*/ 726 h 864"/>
                    <a:gd name="T94" fmla="*/ 504 w 664"/>
                    <a:gd name="T95" fmla="*/ 578 h 864"/>
                    <a:gd name="T96" fmla="*/ 494 w 664"/>
                    <a:gd name="T97" fmla="*/ 502 h 864"/>
                    <a:gd name="T98" fmla="*/ 518 w 664"/>
                    <a:gd name="T99" fmla="*/ 508 h 864"/>
                    <a:gd name="T100" fmla="*/ 542 w 664"/>
                    <a:gd name="T101" fmla="*/ 568 h 864"/>
                    <a:gd name="T102" fmla="*/ 570 w 664"/>
                    <a:gd name="T103" fmla="*/ 620 h 864"/>
                    <a:gd name="T104" fmla="*/ 598 w 664"/>
                    <a:gd name="T105" fmla="*/ 590 h 864"/>
                    <a:gd name="T106" fmla="*/ 582 w 664"/>
                    <a:gd name="T107" fmla="*/ 548 h 864"/>
                    <a:gd name="T108" fmla="*/ 550 w 664"/>
                    <a:gd name="T109" fmla="*/ 484 h 864"/>
                    <a:gd name="T110" fmla="*/ 566 w 664"/>
                    <a:gd name="T111" fmla="*/ 472 h 864"/>
                    <a:gd name="T112" fmla="*/ 466 w 664"/>
                    <a:gd name="T113" fmla="*/ 34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4" h="864">
                      <a:moveTo>
                        <a:pt x="566" y="472"/>
                      </a:moveTo>
                      <a:lnTo>
                        <a:pt x="566" y="472"/>
                      </a:lnTo>
                      <a:lnTo>
                        <a:pt x="568" y="472"/>
                      </a:lnTo>
                      <a:lnTo>
                        <a:pt x="572" y="476"/>
                      </a:lnTo>
                      <a:lnTo>
                        <a:pt x="582" y="488"/>
                      </a:lnTo>
                      <a:lnTo>
                        <a:pt x="612" y="532"/>
                      </a:lnTo>
                      <a:lnTo>
                        <a:pt x="660" y="604"/>
                      </a:lnTo>
                      <a:lnTo>
                        <a:pt x="660" y="604"/>
                      </a:lnTo>
                      <a:lnTo>
                        <a:pt x="664" y="608"/>
                      </a:lnTo>
                      <a:lnTo>
                        <a:pt x="664" y="356"/>
                      </a:lnTo>
                      <a:lnTo>
                        <a:pt x="664" y="356"/>
                      </a:lnTo>
                      <a:lnTo>
                        <a:pt x="650" y="354"/>
                      </a:lnTo>
                      <a:lnTo>
                        <a:pt x="650" y="354"/>
                      </a:lnTo>
                      <a:lnTo>
                        <a:pt x="664" y="346"/>
                      </a:lnTo>
                      <a:lnTo>
                        <a:pt x="664" y="0"/>
                      </a:lnTo>
                      <a:lnTo>
                        <a:pt x="664" y="0"/>
                      </a:lnTo>
                      <a:lnTo>
                        <a:pt x="638" y="20"/>
                      </a:lnTo>
                      <a:lnTo>
                        <a:pt x="624" y="34"/>
                      </a:lnTo>
                      <a:lnTo>
                        <a:pt x="608" y="50"/>
                      </a:lnTo>
                      <a:lnTo>
                        <a:pt x="608" y="50"/>
                      </a:lnTo>
                      <a:lnTo>
                        <a:pt x="594" y="68"/>
                      </a:lnTo>
                      <a:lnTo>
                        <a:pt x="580" y="86"/>
                      </a:lnTo>
                      <a:lnTo>
                        <a:pt x="568" y="104"/>
                      </a:lnTo>
                      <a:lnTo>
                        <a:pt x="558" y="124"/>
                      </a:lnTo>
                      <a:lnTo>
                        <a:pt x="548" y="146"/>
                      </a:lnTo>
                      <a:lnTo>
                        <a:pt x="540" y="166"/>
                      </a:lnTo>
                      <a:lnTo>
                        <a:pt x="524" y="214"/>
                      </a:lnTo>
                      <a:lnTo>
                        <a:pt x="524" y="214"/>
                      </a:lnTo>
                      <a:lnTo>
                        <a:pt x="514" y="254"/>
                      </a:lnTo>
                      <a:lnTo>
                        <a:pt x="508" y="294"/>
                      </a:lnTo>
                      <a:lnTo>
                        <a:pt x="504" y="330"/>
                      </a:lnTo>
                      <a:lnTo>
                        <a:pt x="502" y="356"/>
                      </a:lnTo>
                      <a:lnTo>
                        <a:pt x="502" y="356"/>
                      </a:lnTo>
                      <a:lnTo>
                        <a:pt x="498" y="358"/>
                      </a:lnTo>
                      <a:lnTo>
                        <a:pt x="498" y="358"/>
                      </a:lnTo>
                      <a:lnTo>
                        <a:pt x="490" y="350"/>
                      </a:lnTo>
                      <a:lnTo>
                        <a:pt x="490" y="350"/>
                      </a:lnTo>
                      <a:lnTo>
                        <a:pt x="490" y="346"/>
                      </a:lnTo>
                      <a:lnTo>
                        <a:pt x="490" y="342"/>
                      </a:lnTo>
                      <a:lnTo>
                        <a:pt x="490" y="342"/>
                      </a:lnTo>
                      <a:lnTo>
                        <a:pt x="488" y="340"/>
                      </a:lnTo>
                      <a:lnTo>
                        <a:pt x="484" y="338"/>
                      </a:lnTo>
                      <a:lnTo>
                        <a:pt x="480" y="336"/>
                      </a:lnTo>
                      <a:lnTo>
                        <a:pt x="476" y="338"/>
                      </a:lnTo>
                      <a:lnTo>
                        <a:pt x="476" y="338"/>
                      </a:lnTo>
                      <a:lnTo>
                        <a:pt x="476" y="338"/>
                      </a:lnTo>
                      <a:lnTo>
                        <a:pt x="476" y="336"/>
                      </a:lnTo>
                      <a:lnTo>
                        <a:pt x="474" y="336"/>
                      </a:lnTo>
                      <a:lnTo>
                        <a:pt x="472" y="338"/>
                      </a:lnTo>
                      <a:lnTo>
                        <a:pt x="472" y="338"/>
                      </a:lnTo>
                      <a:lnTo>
                        <a:pt x="468" y="336"/>
                      </a:lnTo>
                      <a:lnTo>
                        <a:pt x="468" y="336"/>
                      </a:lnTo>
                      <a:lnTo>
                        <a:pt x="468" y="336"/>
                      </a:lnTo>
                      <a:lnTo>
                        <a:pt x="466" y="338"/>
                      </a:lnTo>
                      <a:lnTo>
                        <a:pt x="464" y="338"/>
                      </a:lnTo>
                      <a:lnTo>
                        <a:pt x="464" y="340"/>
                      </a:lnTo>
                      <a:lnTo>
                        <a:pt x="462" y="340"/>
                      </a:lnTo>
                      <a:lnTo>
                        <a:pt x="462" y="342"/>
                      </a:lnTo>
                      <a:lnTo>
                        <a:pt x="464" y="344"/>
                      </a:lnTo>
                      <a:lnTo>
                        <a:pt x="464" y="344"/>
                      </a:lnTo>
                      <a:lnTo>
                        <a:pt x="464" y="344"/>
                      </a:lnTo>
                      <a:lnTo>
                        <a:pt x="460" y="344"/>
                      </a:lnTo>
                      <a:lnTo>
                        <a:pt x="460" y="344"/>
                      </a:lnTo>
                      <a:lnTo>
                        <a:pt x="456" y="346"/>
                      </a:lnTo>
                      <a:lnTo>
                        <a:pt x="454" y="350"/>
                      </a:lnTo>
                      <a:lnTo>
                        <a:pt x="454" y="354"/>
                      </a:lnTo>
                      <a:lnTo>
                        <a:pt x="456" y="358"/>
                      </a:lnTo>
                      <a:lnTo>
                        <a:pt x="456" y="358"/>
                      </a:lnTo>
                      <a:lnTo>
                        <a:pt x="458" y="362"/>
                      </a:lnTo>
                      <a:lnTo>
                        <a:pt x="458" y="362"/>
                      </a:lnTo>
                      <a:lnTo>
                        <a:pt x="458" y="370"/>
                      </a:lnTo>
                      <a:lnTo>
                        <a:pt x="458" y="374"/>
                      </a:lnTo>
                      <a:lnTo>
                        <a:pt x="458" y="374"/>
                      </a:lnTo>
                      <a:lnTo>
                        <a:pt x="456" y="376"/>
                      </a:lnTo>
                      <a:lnTo>
                        <a:pt x="456" y="376"/>
                      </a:lnTo>
                      <a:lnTo>
                        <a:pt x="434" y="360"/>
                      </a:lnTo>
                      <a:lnTo>
                        <a:pt x="406" y="338"/>
                      </a:lnTo>
                      <a:lnTo>
                        <a:pt x="372" y="314"/>
                      </a:lnTo>
                      <a:lnTo>
                        <a:pt x="336" y="294"/>
                      </a:lnTo>
                      <a:lnTo>
                        <a:pt x="336" y="294"/>
                      </a:lnTo>
                      <a:lnTo>
                        <a:pt x="292" y="272"/>
                      </a:lnTo>
                      <a:lnTo>
                        <a:pt x="270" y="264"/>
                      </a:lnTo>
                      <a:lnTo>
                        <a:pt x="248" y="256"/>
                      </a:lnTo>
                      <a:lnTo>
                        <a:pt x="226" y="250"/>
                      </a:lnTo>
                      <a:lnTo>
                        <a:pt x="204" y="246"/>
                      </a:lnTo>
                      <a:lnTo>
                        <a:pt x="182" y="244"/>
                      </a:lnTo>
                      <a:lnTo>
                        <a:pt x="160" y="242"/>
                      </a:lnTo>
                      <a:lnTo>
                        <a:pt x="160" y="242"/>
                      </a:lnTo>
                      <a:lnTo>
                        <a:pt x="138" y="242"/>
                      </a:lnTo>
                      <a:lnTo>
                        <a:pt x="116" y="242"/>
                      </a:lnTo>
                      <a:lnTo>
                        <a:pt x="84" y="248"/>
                      </a:lnTo>
                      <a:lnTo>
                        <a:pt x="62" y="252"/>
                      </a:lnTo>
                      <a:lnTo>
                        <a:pt x="56" y="256"/>
                      </a:lnTo>
                      <a:lnTo>
                        <a:pt x="30" y="266"/>
                      </a:lnTo>
                      <a:lnTo>
                        <a:pt x="8" y="282"/>
                      </a:lnTo>
                      <a:lnTo>
                        <a:pt x="0" y="296"/>
                      </a:lnTo>
                      <a:lnTo>
                        <a:pt x="0" y="324"/>
                      </a:lnTo>
                      <a:lnTo>
                        <a:pt x="2" y="330"/>
                      </a:lnTo>
                      <a:lnTo>
                        <a:pt x="14" y="344"/>
                      </a:lnTo>
                      <a:lnTo>
                        <a:pt x="28" y="358"/>
                      </a:lnTo>
                      <a:lnTo>
                        <a:pt x="28" y="358"/>
                      </a:lnTo>
                      <a:lnTo>
                        <a:pt x="36" y="364"/>
                      </a:lnTo>
                      <a:lnTo>
                        <a:pt x="42" y="366"/>
                      </a:lnTo>
                      <a:lnTo>
                        <a:pt x="46" y="368"/>
                      </a:lnTo>
                      <a:lnTo>
                        <a:pt x="46" y="368"/>
                      </a:lnTo>
                      <a:lnTo>
                        <a:pt x="52" y="368"/>
                      </a:lnTo>
                      <a:lnTo>
                        <a:pt x="56" y="372"/>
                      </a:lnTo>
                      <a:lnTo>
                        <a:pt x="60" y="376"/>
                      </a:lnTo>
                      <a:lnTo>
                        <a:pt x="60" y="376"/>
                      </a:lnTo>
                      <a:lnTo>
                        <a:pt x="64" y="380"/>
                      </a:lnTo>
                      <a:lnTo>
                        <a:pt x="70" y="384"/>
                      </a:lnTo>
                      <a:lnTo>
                        <a:pt x="78" y="386"/>
                      </a:lnTo>
                      <a:lnTo>
                        <a:pt x="78" y="386"/>
                      </a:lnTo>
                      <a:lnTo>
                        <a:pt x="84" y="386"/>
                      </a:lnTo>
                      <a:lnTo>
                        <a:pt x="92" y="390"/>
                      </a:lnTo>
                      <a:lnTo>
                        <a:pt x="98" y="394"/>
                      </a:lnTo>
                      <a:lnTo>
                        <a:pt x="100" y="398"/>
                      </a:lnTo>
                      <a:lnTo>
                        <a:pt x="100" y="398"/>
                      </a:lnTo>
                      <a:lnTo>
                        <a:pt x="104" y="402"/>
                      </a:lnTo>
                      <a:lnTo>
                        <a:pt x="112" y="406"/>
                      </a:lnTo>
                      <a:lnTo>
                        <a:pt x="120" y="410"/>
                      </a:lnTo>
                      <a:lnTo>
                        <a:pt x="120" y="410"/>
                      </a:lnTo>
                      <a:lnTo>
                        <a:pt x="126" y="418"/>
                      </a:lnTo>
                      <a:lnTo>
                        <a:pt x="130" y="426"/>
                      </a:lnTo>
                      <a:lnTo>
                        <a:pt x="130" y="430"/>
                      </a:lnTo>
                      <a:lnTo>
                        <a:pt x="130" y="430"/>
                      </a:lnTo>
                      <a:lnTo>
                        <a:pt x="132" y="434"/>
                      </a:lnTo>
                      <a:lnTo>
                        <a:pt x="136" y="436"/>
                      </a:lnTo>
                      <a:lnTo>
                        <a:pt x="142" y="438"/>
                      </a:lnTo>
                      <a:lnTo>
                        <a:pt x="142" y="438"/>
                      </a:lnTo>
                      <a:lnTo>
                        <a:pt x="146" y="442"/>
                      </a:lnTo>
                      <a:lnTo>
                        <a:pt x="150" y="446"/>
                      </a:lnTo>
                      <a:lnTo>
                        <a:pt x="152" y="452"/>
                      </a:lnTo>
                      <a:lnTo>
                        <a:pt x="152" y="452"/>
                      </a:lnTo>
                      <a:lnTo>
                        <a:pt x="152" y="456"/>
                      </a:lnTo>
                      <a:lnTo>
                        <a:pt x="154" y="458"/>
                      </a:lnTo>
                      <a:lnTo>
                        <a:pt x="158" y="466"/>
                      </a:lnTo>
                      <a:lnTo>
                        <a:pt x="166" y="472"/>
                      </a:lnTo>
                      <a:lnTo>
                        <a:pt x="170" y="474"/>
                      </a:lnTo>
                      <a:lnTo>
                        <a:pt x="170" y="474"/>
                      </a:lnTo>
                      <a:lnTo>
                        <a:pt x="174" y="476"/>
                      </a:lnTo>
                      <a:lnTo>
                        <a:pt x="178" y="480"/>
                      </a:lnTo>
                      <a:lnTo>
                        <a:pt x="182" y="486"/>
                      </a:lnTo>
                      <a:lnTo>
                        <a:pt x="182" y="486"/>
                      </a:lnTo>
                      <a:lnTo>
                        <a:pt x="186" y="490"/>
                      </a:lnTo>
                      <a:lnTo>
                        <a:pt x="192" y="494"/>
                      </a:lnTo>
                      <a:lnTo>
                        <a:pt x="200" y="500"/>
                      </a:lnTo>
                      <a:lnTo>
                        <a:pt x="200" y="500"/>
                      </a:lnTo>
                      <a:lnTo>
                        <a:pt x="216" y="510"/>
                      </a:lnTo>
                      <a:lnTo>
                        <a:pt x="224" y="516"/>
                      </a:lnTo>
                      <a:lnTo>
                        <a:pt x="224" y="516"/>
                      </a:lnTo>
                      <a:lnTo>
                        <a:pt x="230" y="518"/>
                      </a:lnTo>
                      <a:lnTo>
                        <a:pt x="238" y="518"/>
                      </a:lnTo>
                      <a:lnTo>
                        <a:pt x="246" y="518"/>
                      </a:lnTo>
                      <a:lnTo>
                        <a:pt x="268" y="512"/>
                      </a:lnTo>
                      <a:lnTo>
                        <a:pt x="288" y="504"/>
                      </a:lnTo>
                      <a:lnTo>
                        <a:pt x="306" y="496"/>
                      </a:lnTo>
                      <a:lnTo>
                        <a:pt x="332" y="486"/>
                      </a:lnTo>
                      <a:lnTo>
                        <a:pt x="350" y="482"/>
                      </a:lnTo>
                      <a:lnTo>
                        <a:pt x="350" y="482"/>
                      </a:lnTo>
                      <a:lnTo>
                        <a:pt x="350" y="482"/>
                      </a:lnTo>
                      <a:lnTo>
                        <a:pt x="334" y="504"/>
                      </a:lnTo>
                      <a:lnTo>
                        <a:pt x="320" y="526"/>
                      </a:lnTo>
                      <a:lnTo>
                        <a:pt x="320" y="526"/>
                      </a:lnTo>
                      <a:lnTo>
                        <a:pt x="302" y="566"/>
                      </a:lnTo>
                      <a:lnTo>
                        <a:pt x="298" y="576"/>
                      </a:lnTo>
                      <a:lnTo>
                        <a:pt x="298" y="582"/>
                      </a:lnTo>
                      <a:lnTo>
                        <a:pt x="298" y="586"/>
                      </a:lnTo>
                      <a:lnTo>
                        <a:pt x="300" y="586"/>
                      </a:lnTo>
                      <a:lnTo>
                        <a:pt x="302" y="586"/>
                      </a:lnTo>
                      <a:lnTo>
                        <a:pt x="310" y="598"/>
                      </a:lnTo>
                      <a:lnTo>
                        <a:pt x="310" y="598"/>
                      </a:lnTo>
                      <a:lnTo>
                        <a:pt x="318" y="604"/>
                      </a:lnTo>
                      <a:lnTo>
                        <a:pt x="334" y="622"/>
                      </a:lnTo>
                      <a:lnTo>
                        <a:pt x="344" y="630"/>
                      </a:lnTo>
                      <a:lnTo>
                        <a:pt x="356" y="638"/>
                      </a:lnTo>
                      <a:lnTo>
                        <a:pt x="366" y="644"/>
                      </a:lnTo>
                      <a:lnTo>
                        <a:pt x="376" y="646"/>
                      </a:lnTo>
                      <a:lnTo>
                        <a:pt x="376" y="646"/>
                      </a:lnTo>
                      <a:lnTo>
                        <a:pt x="384" y="646"/>
                      </a:lnTo>
                      <a:lnTo>
                        <a:pt x="390" y="648"/>
                      </a:lnTo>
                      <a:lnTo>
                        <a:pt x="396" y="650"/>
                      </a:lnTo>
                      <a:lnTo>
                        <a:pt x="398" y="654"/>
                      </a:lnTo>
                      <a:lnTo>
                        <a:pt x="402" y="660"/>
                      </a:lnTo>
                      <a:lnTo>
                        <a:pt x="404" y="662"/>
                      </a:lnTo>
                      <a:lnTo>
                        <a:pt x="404" y="662"/>
                      </a:lnTo>
                      <a:lnTo>
                        <a:pt x="414" y="670"/>
                      </a:lnTo>
                      <a:lnTo>
                        <a:pt x="424" y="676"/>
                      </a:lnTo>
                      <a:lnTo>
                        <a:pt x="428" y="678"/>
                      </a:lnTo>
                      <a:lnTo>
                        <a:pt x="434" y="676"/>
                      </a:lnTo>
                      <a:lnTo>
                        <a:pt x="434" y="676"/>
                      </a:lnTo>
                      <a:lnTo>
                        <a:pt x="438" y="678"/>
                      </a:lnTo>
                      <a:lnTo>
                        <a:pt x="444" y="680"/>
                      </a:lnTo>
                      <a:lnTo>
                        <a:pt x="454" y="692"/>
                      </a:lnTo>
                      <a:lnTo>
                        <a:pt x="460" y="704"/>
                      </a:lnTo>
                      <a:lnTo>
                        <a:pt x="464" y="710"/>
                      </a:lnTo>
                      <a:lnTo>
                        <a:pt x="464" y="710"/>
                      </a:lnTo>
                      <a:lnTo>
                        <a:pt x="466" y="716"/>
                      </a:lnTo>
                      <a:lnTo>
                        <a:pt x="470" y="730"/>
                      </a:lnTo>
                      <a:lnTo>
                        <a:pt x="472" y="740"/>
                      </a:lnTo>
                      <a:lnTo>
                        <a:pt x="472" y="750"/>
                      </a:lnTo>
                      <a:lnTo>
                        <a:pt x="470" y="760"/>
                      </a:lnTo>
                      <a:lnTo>
                        <a:pt x="468" y="770"/>
                      </a:lnTo>
                      <a:lnTo>
                        <a:pt x="468" y="770"/>
                      </a:lnTo>
                      <a:lnTo>
                        <a:pt x="460" y="788"/>
                      </a:lnTo>
                      <a:lnTo>
                        <a:pt x="456" y="800"/>
                      </a:lnTo>
                      <a:lnTo>
                        <a:pt x="454" y="810"/>
                      </a:lnTo>
                      <a:lnTo>
                        <a:pt x="454" y="810"/>
                      </a:lnTo>
                      <a:lnTo>
                        <a:pt x="452" y="816"/>
                      </a:lnTo>
                      <a:lnTo>
                        <a:pt x="452" y="824"/>
                      </a:lnTo>
                      <a:lnTo>
                        <a:pt x="454" y="832"/>
                      </a:lnTo>
                      <a:lnTo>
                        <a:pt x="454" y="832"/>
                      </a:lnTo>
                      <a:lnTo>
                        <a:pt x="458" y="852"/>
                      </a:lnTo>
                      <a:lnTo>
                        <a:pt x="462" y="858"/>
                      </a:lnTo>
                      <a:lnTo>
                        <a:pt x="466" y="864"/>
                      </a:lnTo>
                      <a:lnTo>
                        <a:pt x="466" y="864"/>
                      </a:lnTo>
                      <a:lnTo>
                        <a:pt x="468" y="864"/>
                      </a:lnTo>
                      <a:lnTo>
                        <a:pt x="472" y="864"/>
                      </a:lnTo>
                      <a:lnTo>
                        <a:pt x="472" y="864"/>
                      </a:lnTo>
                      <a:lnTo>
                        <a:pt x="476" y="860"/>
                      </a:lnTo>
                      <a:lnTo>
                        <a:pt x="480" y="858"/>
                      </a:lnTo>
                      <a:lnTo>
                        <a:pt x="496" y="810"/>
                      </a:lnTo>
                      <a:lnTo>
                        <a:pt x="490" y="798"/>
                      </a:lnTo>
                      <a:lnTo>
                        <a:pt x="490" y="798"/>
                      </a:lnTo>
                      <a:lnTo>
                        <a:pt x="492" y="792"/>
                      </a:lnTo>
                      <a:lnTo>
                        <a:pt x="494" y="786"/>
                      </a:lnTo>
                      <a:lnTo>
                        <a:pt x="498" y="784"/>
                      </a:lnTo>
                      <a:lnTo>
                        <a:pt x="498" y="784"/>
                      </a:lnTo>
                      <a:lnTo>
                        <a:pt x="502" y="778"/>
                      </a:lnTo>
                      <a:lnTo>
                        <a:pt x="506" y="770"/>
                      </a:lnTo>
                      <a:lnTo>
                        <a:pt x="508" y="758"/>
                      </a:lnTo>
                      <a:lnTo>
                        <a:pt x="508" y="758"/>
                      </a:lnTo>
                      <a:lnTo>
                        <a:pt x="512" y="748"/>
                      </a:lnTo>
                      <a:lnTo>
                        <a:pt x="520" y="726"/>
                      </a:lnTo>
                      <a:lnTo>
                        <a:pt x="520" y="726"/>
                      </a:lnTo>
                      <a:lnTo>
                        <a:pt x="524" y="694"/>
                      </a:lnTo>
                      <a:lnTo>
                        <a:pt x="526" y="676"/>
                      </a:lnTo>
                      <a:lnTo>
                        <a:pt x="524" y="662"/>
                      </a:lnTo>
                      <a:lnTo>
                        <a:pt x="524" y="662"/>
                      </a:lnTo>
                      <a:lnTo>
                        <a:pt x="504" y="578"/>
                      </a:lnTo>
                      <a:lnTo>
                        <a:pt x="494" y="526"/>
                      </a:lnTo>
                      <a:lnTo>
                        <a:pt x="492" y="510"/>
                      </a:lnTo>
                      <a:lnTo>
                        <a:pt x="492" y="504"/>
                      </a:lnTo>
                      <a:lnTo>
                        <a:pt x="494" y="502"/>
                      </a:lnTo>
                      <a:lnTo>
                        <a:pt x="494" y="502"/>
                      </a:lnTo>
                      <a:lnTo>
                        <a:pt x="498" y="498"/>
                      </a:lnTo>
                      <a:lnTo>
                        <a:pt x="500" y="492"/>
                      </a:lnTo>
                      <a:lnTo>
                        <a:pt x="504" y="474"/>
                      </a:lnTo>
                      <a:lnTo>
                        <a:pt x="512" y="500"/>
                      </a:lnTo>
                      <a:lnTo>
                        <a:pt x="518" y="508"/>
                      </a:lnTo>
                      <a:lnTo>
                        <a:pt x="518" y="520"/>
                      </a:lnTo>
                      <a:lnTo>
                        <a:pt x="526" y="538"/>
                      </a:lnTo>
                      <a:lnTo>
                        <a:pt x="528" y="542"/>
                      </a:lnTo>
                      <a:lnTo>
                        <a:pt x="538" y="568"/>
                      </a:lnTo>
                      <a:lnTo>
                        <a:pt x="542" y="568"/>
                      </a:lnTo>
                      <a:lnTo>
                        <a:pt x="544" y="572"/>
                      </a:lnTo>
                      <a:lnTo>
                        <a:pt x="542" y="576"/>
                      </a:lnTo>
                      <a:lnTo>
                        <a:pt x="548" y="588"/>
                      </a:lnTo>
                      <a:lnTo>
                        <a:pt x="556" y="608"/>
                      </a:lnTo>
                      <a:lnTo>
                        <a:pt x="570" y="620"/>
                      </a:lnTo>
                      <a:lnTo>
                        <a:pt x="588" y="626"/>
                      </a:lnTo>
                      <a:lnTo>
                        <a:pt x="584" y="614"/>
                      </a:lnTo>
                      <a:lnTo>
                        <a:pt x="590" y="624"/>
                      </a:lnTo>
                      <a:lnTo>
                        <a:pt x="598" y="608"/>
                      </a:lnTo>
                      <a:lnTo>
                        <a:pt x="598" y="590"/>
                      </a:lnTo>
                      <a:lnTo>
                        <a:pt x="590" y="570"/>
                      </a:lnTo>
                      <a:lnTo>
                        <a:pt x="586" y="558"/>
                      </a:lnTo>
                      <a:lnTo>
                        <a:pt x="580" y="556"/>
                      </a:lnTo>
                      <a:lnTo>
                        <a:pt x="580" y="552"/>
                      </a:lnTo>
                      <a:lnTo>
                        <a:pt x="582" y="548"/>
                      </a:lnTo>
                      <a:lnTo>
                        <a:pt x="572" y="524"/>
                      </a:lnTo>
                      <a:lnTo>
                        <a:pt x="570" y="520"/>
                      </a:lnTo>
                      <a:lnTo>
                        <a:pt x="562" y="502"/>
                      </a:lnTo>
                      <a:lnTo>
                        <a:pt x="554" y="492"/>
                      </a:lnTo>
                      <a:lnTo>
                        <a:pt x="550" y="484"/>
                      </a:lnTo>
                      <a:lnTo>
                        <a:pt x="538" y="460"/>
                      </a:lnTo>
                      <a:lnTo>
                        <a:pt x="538" y="460"/>
                      </a:lnTo>
                      <a:lnTo>
                        <a:pt x="554" y="470"/>
                      </a:lnTo>
                      <a:lnTo>
                        <a:pt x="560" y="472"/>
                      </a:lnTo>
                      <a:lnTo>
                        <a:pt x="566" y="472"/>
                      </a:lnTo>
                      <a:lnTo>
                        <a:pt x="566" y="472"/>
                      </a:lnTo>
                      <a:close/>
                      <a:moveTo>
                        <a:pt x="466" y="344"/>
                      </a:moveTo>
                      <a:lnTo>
                        <a:pt x="466" y="344"/>
                      </a:lnTo>
                      <a:lnTo>
                        <a:pt x="466" y="344"/>
                      </a:lnTo>
                      <a:lnTo>
                        <a:pt x="466" y="344"/>
                      </a:lnTo>
                      <a:lnTo>
                        <a:pt x="466" y="344"/>
                      </a:lnTo>
                      <a:close/>
                    </a:path>
                  </a:pathLst>
                </a:custGeom>
                <a:solidFill>
                  <a:schemeClr val="bg2">
                    <a:lumMod val="60000"/>
                    <a:lumOff val="40000"/>
                    <a:alpha val="6000"/>
                  </a:schemeClr>
                </a:solidFill>
                <a:ln>
                  <a:noFill/>
                </a:ln>
                <a:effectLst>
                  <a:glow rad="38100">
                    <a:schemeClr val="bg2">
                      <a:lumMod val="50000"/>
                      <a:lumOff val="50000"/>
                      <a:alpha val="15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7" name="Group 112"/>
              <p:cNvGrpSpPr>
                <a:grpSpLocks noChangeAspect="1"/>
              </p:cNvGrpSpPr>
              <p:nvPr/>
            </p:nvGrpSpPr>
            <p:grpSpPr>
              <a:xfrm>
                <a:off x="7679515" y="5943604"/>
                <a:ext cx="1331670" cy="914403"/>
                <a:chOff x="7953375" y="152400"/>
                <a:chExt cx="1775564" cy="1219200"/>
              </a:xfrm>
              <a:solidFill>
                <a:schemeClr val="bg2">
                  <a:lumMod val="50000"/>
                  <a:lumOff val="50000"/>
                  <a:alpha val="8000"/>
                </a:schemeClr>
              </a:solidFill>
            </p:grpSpPr>
            <p:sp>
              <p:nvSpPr>
                <p:cNvPr id="188" name="Freeform 35"/>
                <p:cNvSpPr>
                  <a:spLocks/>
                </p:cNvSpPr>
                <p:nvPr/>
              </p:nvSpPr>
              <p:spPr bwMode="auto">
                <a:xfrm>
                  <a:off x="7953375" y="688975"/>
                  <a:ext cx="269875" cy="127000"/>
                </a:xfrm>
                <a:custGeom>
                  <a:avLst/>
                  <a:gdLst>
                    <a:gd name="T0" fmla="*/ 170 w 170"/>
                    <a:gd name="T1" fmla="*/ 80 h 80"/>
                    <a:gd name="T2" fmla="*/ 170 w 170"/>
                    <a:gd name="T3" fmla="*/ 80 h 80"/>
                    <a:gd name="T4" fmla="*/ 170 w 170"/>
                    <a:gd name="T5" fmla="*/ 80 h 80"/>
                    <a:gd name="T6" fmla="*/ 170 w 170"/>
                    <a:gd name="T7" fmla="*/ 80 h 80"/>
                    <a:gd name="T8" fmla="*/ 154 w 170"/>
                    <a:gd name="T9" fmla="*/ 72 h 80"/>
                    <a:gd name="T10" fmla="*/ 38 w 170"/>
                    <a:gd name="T11" fmla="*/ 14 h 80"/>
                    <a:gd name="T12" fmla="*/ 38 w 170"/>
                    <a:gd name="T13" fmla="*/ 14 h 80"/>
                    <a:gd name="T14" fmla="*/ 18 w 170"/>
                    <a:gd name="T15" fmla="*/ 4 h 80"/>
                    <a:gd name="T16" fmla="*/ 18 w 170"/>
                    <a:gd name="T17" fmla="*/ 4 h 80"/>
                    <a:gd name="T18" fmla="*/ 12 w 170"/>
                    <a:gd name="T19" fmla="*/ 2 h 80"/>
                    <a:gd name="T20" fmla="*/ 4 w 170"/>
                    <a:gd name="T21" fmla="*/ 0 h 80"/>
                    <a:gd name="T22" fmla="*/ 4 w 170"/>
                    <a:gd name="T23" fmla="*/ 0 h 80"/>
                    <a:gd name="T24" fmla="*/ 0 w 170"/>
                    <a:gd name="T25" fmla="*/ 0 h 80"/>
                    <a:gd name="T26" fmla="*/ 2 w 170"/>
                    <a:gd name="T27" fmla="*/ 4 h 80"/>
                    <a:gd name="T28" fmla="*/ 2 w 170"/>
                    <a:gd name="T29" fmla="*/ 4 h 80"/>
                    <a:gd name="T30" fmla="*/ 4 w 170"/>
                    <a:gd name="T31" fmla="*/ 6 h 80"/>
                    <a:gd name="T32" fmla="*/ 10 w 170"/>
                    <a:gd name="T33" fmla="*/ 8 h 80"/>
                    <a:gd name="T34" fmla="*/ 10 w 170"/>
                    <a:gd name="T35" fmla="*/ 8 h 80"/>
                    <a:gd name="T36" fmla="*/ 28 w 170"/>
                    <a:gd name="T37" fmla="*/ 16 h 80"/>
                    <a:gd name="T38" fmla="*/ 154 w 170"/>
                    <a:gd name="T39" fmla="*/ 74 h 80"/>
                    <a:gd name="T40" fmla="*/ 154 w 170"/>
                    <a:gd name="T41" fmla="*/ 74 h 80"/>
                    <a:gd name="T42" fmla="*/ 170 w 170"/>
                    <a:gd name="T43" fmla="*/ 80 h 80"/>
                    <a:gd name="T44" fmla="*/ 170 w 170"/>
                    <a:gd name="T4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80">
                      <a:moveTo>
                        <a:pt x="170" y="80"/>
                      </a:moveTo>
                      <a:lnTo>
                        <a:pt x="170" y="80"/>
                      </a:lnTo>
                      <a:lnTo>
                        <a:pt x="170" y="80"/>
                      </a:lnTo>
                      <a:lnTo>
                        <a:pt x="170" y="80"/>
                      </a:lnTo>
                      <a:lnTo>
                        <a:pt x="154" y="72"/>
                      </a:lnTo>
                      <a:lnTo>
                        <a:pt x="38" y="14"/>
                      </a:lnTo>
                      <a:lnTo>
                        <a:pt x="38" y="14"/>
                      </a:lnTo>
                      <a:lnTo>
                        <a:pt x="18" y="4"/>
                      </a:lnTo>
                      <a:lnTo>
                        <a:pt x="18" y="4"/>
                      </a:lnTo>
                      <a:lnTo>
                        <a:pt x="12" y="2"/>
                      </a:lnTo>
                      <a:lnTo>
                        <a:pt x="4" y="0"/>
                      </a:lnTo>
                      <a:lnTo>
                        <a:pt x="4" y="0"/>
                      </a:lnTo>
                      <a:lnTo>
                        <a:pt x="0" y="0"/>
                      </a:lnTo>
                      <a:lnTo>
                        <a:pt x="2" y="4"/>
                      </a:lnTo>
                      <a:lnTo>
                        <a:pt x="2" y="4"/>
                      </a:lnTo>
                      <a:lnTo>
                        <a:pt x="4" y="6"/>
                      </a:lnTo>
                      <a:lnTo>
                        <a:pt x="10" y="8"/>
                      </a:lnTo>
                      <a:lnTo>
                        <a:pt x="10" y="8"/>
                      </a:lnTo>
                      <a:lnTo>
                        <a:pt x="28" y="16"/>
                      </a:lnTo>
                      <a:lnTo>
                        <a:pt x="154" y="74"/>
                      </a:lnTo>
                      <a:lnTo>
                        <a:pt x="154" y="74"/>
                      </a:lnTo>
                      <a:lnTo>
                        <a:pt x="170" y="80"/>
                      </a:lnTo>
                      <a:lnTo>
                        <a:pt x="17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36"/>
                <p:cNvSpPr>
                  <a:spLocks/>
                </p:cNvSpPr>
                <p:nvPr/>
              </p:nvSpPr>
              <p:spPr bwMode="auto">
                <a:xfrm>
                  <a:off x="8226425" y="82232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37"/>
                <p:cNvSpPr>
                  <a:spLocks/>
                </p:cNvSpPr>
                <p:nvPr/>
              </p:nvSpPr>
              <p:spPr bwMode="auto">
                <a:xfrm>
                  <a:off x="8232775" y="514350"/>
                  <a:ext cx="19050" cy="295275"/>
                </a:xfrm>
                <a:custGeom>
                  <a:avLst/>
                  <a:gdLst>
                    <a:gd name="T0" fmla="*/ 2 w 12"/>
                    <a:gd name="T1" fmla="*/ 186 h 186"/>
                    <a:gd name="T2" fmla="*/ 2 w 12"/>
                    <a:gd name="T3" fmla="*/ 186 h 186"/>
                    <a:gd name="T4" fmla="*/ 4 w 12"/>
                    <a:gd name="T5" fmla="*/ 168 h 186"/>
                    <a:gd name="T6" fmla="*/ 8 w 12"/>
                    <a:gd name="T7" fmla="*/ 30 h 186"/>
                    <a:gd name="T8" fmla="*/ 8 w 12"/>
                    <a:gd name="T9" fmla="*/ 30 h 186"/>
                    <a:gd name="T10" fmla="*/ 10 w 12"/>
                    <a:gd name="T11" fmla="*/ 10 h 186"/>
                    <a:gd name="T12" fmla="*/ 10 w 12"/>
                    <a:gd name="T13" fmla="*/ 10 h 186"/>
                    <a:gd name="T14" fmla="*/ 12 w 12"/>
                    <a:gd name="T15" fmla="*/ 6 h 186"/>
                    <a:gd name="T16" fmla="*/ 10 w 12"/>
                    <a:gd name="T17" fmla="*/ 0 h 186"/>
                    <a:gd name="T18" fmla="*/ 10 w 12"/>
                    <a:gd name="T19" fmla="*/ 0 h 186"/>
                    <a:gd name="T20" fmla="*/ 8 w 12"/>
                    <a:gd name="T21" fmla="*/ 0 h 186"/>
                    <a:gd name="T22" fmla="*/ 6 w 12"/>
                    <a:gd name="T23" fmla="*/ 2 h 186"/>
                    <a:gd name="T24" fmla="*/ 6 w 12"/>
                    <a:gd name="T25" fmla="*/ 2 h 186"/>
                    <a:gd name="T26" fmla="*/ 4 w 12"/>
                    <a:gd name="T27" fmla="*/ 8 h 186"/>
                    <a:gd name="T28" fmla="*/ 4 w 12"/>
                    <a:gd name="T29" fmla="*/ 16 h 186"/>
                    <a:gd name="T30" fmla="*/ 4 w 12"/>
                    <a:gd name="T31" fmla="*/ 16 h 186"/>
                    <a:gd name="T32" fmla="*/ 4 w 12"/>
                    <a:gd name="T33" fmla="*/ 38 h 186"/>
                    <a:gd name="T34" fmla="*/ 0 w 12"/>
                    <a:gd name="T35" fmla="*/ 168 h 186"/>
                    <a:gd name="T36" fmla="*/ 0 w 12"/>
                    <a:gd name="T37" fmla="*/ 168 h 186"/>
                    <a:gd name="T38" fmla="*/ 0 w 12"/>
                    <a:gd name="T39" fmla="*/ 186 h 186"/>
                    <a:gd name="T40" fmla="*/ 0 w 12"/>
                    <a:gd name="T41" fmla="*/ 186 h 186"/>
                    <a:gd name="T42" fmla="*/ 0 w 12"/>
                    <a:gd name="T43" fmla="*/ 186 h 186"/>
                    <a:gd name="T44" fmla="*/ 0 w 12"/>
                    <a:gd name="T45" fmla="*/ 186 h 186"/>
                    <a:gd name="T46" fmla="*/ 2 w 12"/>
                    <a:gd name="T47" fmla="*/ 186 h 186"/>
                    <a:gd name="T48" fmla="*/ 2 w 12"/>
                    <a:gd name="T4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86">
                      <a:moveTo>
                        <a:pt x="2" y="186"/>
                      </a:moveTo>
                      <a:lnTo>
                        <a:pt x="2" y="186"/>
                      </a:lnTo>
                      <a:lnTo>
                        <a:pt x="4" y="168"/>
                      </a:lnTo>
                      <a:lnTo>
                        <a:pt x="8" y="30"/>
                      </a:lnTo>
                      <a:lnTo>
                        <a:pt x="8" y="30"/>
                      </a:lnTo>
                      <a:lnTo>
                        <a:pt x="10" y="10"/>
                      </a:lnTo>
                      <a:lnTo>
                        <a:pt x="10" y="10"/>
                      </a:lnTo>
                      <a:lnTo>
                        <a:pt x="12" y="6"/>
                      </a:lnTo>
                      <a:lnTo>
                        <a:pt x="10" y="0"/>
                      </a:lnTo>
                      <a:lnTo>
                        <a:pt x="10" y="0"/>
                      </a:lnTo>
                      <a:lnTo>
                        <a:pt x="8" y="0"/>
                      </a:lnTo>
                      <a:lnTo>
                        <a:pt x="6" y="2"/>
                      </a:lnTo>
                      <a:lnTo>
                        <a:pt x="6" y="2"/>
                      </a:lnTo>
                      <a:lnTo>
                        <a:pt x="4" y="8"/>
                      </a:lnTo>
                      <a:lnTo>
                        <a:pt x="4" y="16"/>
                      </a:lnTo>
                      <a:lnTo>
                        <a:pt x="4" y="16"/>
                      </a:lnTo>
                      <a:lnTo>
                        <a:pt x="4" y="38"/>
                      </a:lnTo>
                      <a:lnTo>
                        <a:pt x="0" y="168"/>
                      </a:lnTo>
                      <a:lnTo>
                        <a:pt x="0" y="168"/>
                      </a:lnTo>
                      <a:lnTo>
                        <a:pt x="0" y="186"/>
                      </a:lnTo>
                      <a:lnTo>
                        <a:pt x="0" y="186"/>
                      </a:lnTo>
                      <a:lnTo>
                        <a:pt x="0" y="186"/>
                      </a:lnTo>
                      <a:lnTo>
                        <a:pt x="0" y="186"/>
                      </a:lnTo>
                      <a:lnTo>
                        <a:pt x="2" y="186"/>
                      </a:lnTo>
                      <a:lnTo>
                        <a:pt x="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38"/>
                <p:cNvSpPr>
                  <a:spLocks noEditPoints="1"/>
                </p:cNvSpPr>
                <p:nvPr/>
              </p:nvSpPr>
              <p:spPr bwMode="auto">
                <a:xfrm>
                  <a:off x="8274789" y="152400"/>
                  <a:ext cx="1454150" cy="1219200"/>
                </a:xfrm>
                <a:custGeom>
                  <a:avLst/>
                  <a:gdLst>
                    <a:gd name="T0" fmla="*/ 838 w 916"/>
                    <a:gd name="T1" fmla="*/ 674 h 768"/>
                    <a:gd name="T2" fmla="*/ 790 w 916"/>
                    <a:gd name="T3" fmla="*/ 634 h 768"/>
                    <a:gd name="T4" fmla="*/ 780 w 916"/>
                    <a:gd name="T5" fmla="*/ 590 h 768"/>
                    <a:gd name="T6" fmla="*/ 786 w 916"/>
                    <a:gd name="T7" fmla="*/ 556 h 768"/>
                    <a:gd name="T8" fmla="*/ 788 w 916"/>
                    <a:gd name="T9" fmla="*/ 524 h 768"/>
                    <a:gd name="T10" fmla="*/ 790 w 916"/>
                    <a:gd name="T11" fmla="*/ 450 h 768"/>
                    <a:gd name="T12" fmla="*/ 782 w 916"/>
                    <a:gd name="T13" fmla="*/ 420 h 768"/>
                    <a:gd name="T14" fmla="*/ 666 w 916"/>
                    <a:gd name="T15" fmla="*/ 406 h 768"/>
                    <a:gd name="T16" fmla="*/ 758 w 916"/>
                    <a:gd name="T17" fmla="*/ 340 h 768"/>
                    <a:gd name="T18" fmla="*/ 770 w 916"/>
                    <a:gd name="T19" fmla="*/ 308 h 768"/>
                    <a:gd name="T20" fmla="*/ 770 w 916"/>
                    <a:gd name="T21" fmla="*/ 266 h 768"/>
                    <a:gd name="T22" fmla="*/ 768 w 916"/>
                    <a:gd name="T23" fmla="*/ 236 h 768"/>
                    <a:gd name="T24" fmla="*/ 756 w 916"/>
                    <a:gd name="T25" fmla="*/ 212 h 768"/>
                    <a:gd name="T26" fmla="*/ 756 w 916"/>
                    <a:gd name="T27" fmla="*/ 190 h 768"/>
                    <a:gd name="T28" fmla="*/ 746 w 916"/>
                    <a:gd name="T29" fmla="*/ 152 h 768"/>
                    <a:gd name="T30" fmla="*/ 750 w 916"/>
                    <a:gd name="T31" fmla="*/ 118 h 768"/>
                    <a:gd name="T32" fmla="*/ 752 w 916"/>
                    <a:gd name="T33" fmla="*/ 92 h 768"/>
                    <a:gd name="T34" fmla="*/ 756 w 916"/>
                    <a:gd name="T35" fmla="*/ 62 h 768"/>
                    <a:gd name="T36" fmla="*/ 678 w 916"/>
                    <a:gd name="T37" fmla="*/ 10 h 768"/>
                    <a:gd name="T38" fmla="*/ 594 w 916"/>
                    <a:gd name="T39" fmla="*/ 82 h 768"/>
                    <a:gd name="T40" fmla="*/ 540 w 916"/>
                    <a:gd name="T41" fmla="*/ 186 h 768"/>
                    <a:gd name="T42" fmla="*/ 514 w 916"/>
                    <a:gd name="T43" fmla="*/ 366 h 768"/>
                    <a:gd name="T44" fmla="*/ 502 w 916"/>
                    <a:gd name="T45" fmla="*/ 424 h 768"/>
                    <a:gd name="T46" fmla="*/ 496 w 916"/>
                    <a:gd name="T47" fmla="*/ 412 h 768"/>
                    <a:gd name="T48" fmla="*/ 486 w 916"/>
                    <a:gd name="T49" fmla="*/ 412 h 768"/>
                    <a:gd name="T50" fmla="*/ 478 w 916"/>
                    <a:gd name="T51" fmla="*/ 416 h 768"/>
                    <a:gd name="T52" fmla="*/ 476 w 916"/>
                    <a:gd name="T53" fmla="*/ 422 h 768"/>
                    <a:gd name="T54" fmla="*/ 468 w 916"/>
                    <a:gd name="T55" fmla="*/ 432 h 768"/>
                    <a:gd name="T56" fmla="*/ 474 w 916"/>
                    <a:gd name="T57" fmla="*/ 454 h 768"/>
                    <a:gd name="T58" fmla="*/ 380 w 916"/>
                    <a:gd name="T59" fmla="*/ 406 h 768"/>
                    <a:gd name="T60" fmla="*/ 222 w 916"/>
                    <a:gd name="T61" fmla="*/ 362 h 768"/>
                    <a:gd name="T62" fmla="*/ 108 w 916"/>
                    <a:gd name="T63" fmla="*/ 370 h 768"/>
                    <a:gd name="T64" fmla="*/ 0 w 916"/>
                    <a:gd name="T65" fmla="*/ 436 h 768"/>
                    <a:gd name="T66" fmla="*/ 44 w 916"/>
                    <a:gd name="T67" fmla="*/ 504 h 768"/>
                    <a:gd name="T68" fmla="*/ 70 w 916"/>
                    <a:gd name="T69" fmla="*/ 514 h 768"/>
                    <a:gd name="T70" fmla="*/ 96 w 916"/>
                    <a:gd name="T71" fmla="*/ 522 h 768"/>
                    <a:gd name="T72" fmla="*/ 126 w 916"/>
                    <a:gd name="T73" fmla="*/ 536 h 768"/>
                    <a:gd name="T74" fmla="*/ 150 w 916"/>
                    <a:gd name="T75" fmla="*/ 558 h 768"/>
                    <a:gd name="T76" fmla="*/ 172 w 916"/>
                    <a:gd name="T77" fmla="*/ 572 h 768"/>
                    <a:gd name="T78" fmla="*/ 192 w 916"/>
                    <a:gd name="T79" fmla="*/ 594 h 768"/>
                    <a:gd name="T80" fmla="*/ 210 w 916"/>
                    <a:gd name="T81" fmla="*/ 608 h 768"/>
                    <a:gd name="T82" fmla="*/ 258 w 916"/>
                    <a:gd name="T83" fmla="*/ 632 h 768"/>
                    <a:gd name="T84" fmla="*/ 320 w 916"/>
                    <a:gd name="T85" fmla="*/ 610 h 768"/>
                    <a:gd name="T86" fmla="*/ 368 w 916"/>
                    <a:gd name="T87" fmla="*/ 604 h 768"/>
                    <a:gd name="T88" fmla="*/ 342 w 916"/>
                    <a:gd name="T89" fmla="*/ 692 h 768"/>
                    <a:gd name="T90" fmla="*/ 384 w 916"/>
                    <a:gd name="T91" fmla="*/ 724 h 768"/>
                    <a:gd name="T92" fmla="*/ 440 w 916"/>
                    <a:gd name="T93" fmla="*/ 740 h 768"/>
                    <a:gd name="T94" fmla="*/ 462 w 916"/>
                    <a:gd name="T95" fmla="*/ 754 h 768"/>
                    <a:gd name="T96" fmla="*/ 500 w 916"/>
                    <a:gd name="T97" fmla="*/ 764 h 768"/>
                    <a:gd name="T98" fmla="*/ 584 w 916"/>
                    <a:gd name="T99" fmla="*/ 736 h 768"/>
                    <a:gd name="T100" fmla="*/ 530 w 916"/>
                    <a:gd name="T101" fmla="*/ 578 h 768"/>
                    <a:gd name="T102" fmla="*/ 558 w 916"/>
                    <a:gd name="T103" fmla="*/ 594 h 768"/>
                    <a:gd name="T104" fmla="*/ 590 w 916"/>
                    <a:gd name="T105" fmla="*/ 648 h 768"/>
                    <a:gd name="T106" fmla="*/ 646 w 916"/>
                    <a:gd name="T107" fmla="*/ 688 h 768"/>
                    <a:gd name="T108" fmla="*/ 624 w 916"/>
                    <a:gd name="T109" fmla="*/ 616 h 768"/>
                    <a:gd name="T110" fmla="*/ 584 w 916"/>
                    <a:gd name="T111" fmla="*/ 550 h 768"/>
                    <a:gd name="T112" fmla="*/ 598 w 916"/>
                    <a:gd name="T113" fmla="*/ 536 h 768"/>
                    <a:gd name="T114" fmla="*/ 714 w 916"/>
                    <a:gd name="T115" fmla="*/ 658 h 768"/>
                    <a:gd name="T116" fmla="*/ 804 w 916"/>
                    <a:gd name="T117" fmla="*/ 702 h 768"/>
                    <a:gd name="T118" fmla="*/ 836 w 916"/>
                    <a:gd name="T119" fmla="*/ 708 h 768"/>
                    <a:gd name="T120" fmla="*/ 910 w 916"/>
                    <a:gd name="T121" fmla="*/ 736 h 768"/>
                    <a:gd name="T122" fmla="*/ 910 w 916"/>
                    <a:gd name="T123" fmla="*/ 716 h 768"/>
                    <a:gd name="T124" fmla="*/ 878 w 916"/>
                    <a:gd name="T125" fmla="*/ 68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6" h="768">
                      <a:moveTo>
                        <a:pt x="878" y="688"/>
                      </a:moveTo>
                      <a:lnTo>
                        <a:pt x="878" y="688"/>
                      </a:lnTo>
                      <a:lnTo>
                        <a:pt x="868" y="682"/>
                      </a:lnTo>
                      <a:lnTo>
                        <a:pt x="856" y="678"/>
                      </a:lnTo>
                      <a:lnTo>
                        <a:pt x="838" y="674"/>
                      </a:lnTo>
                      <a:lnTo>
                        <a:pt x="838" y="674"/>
                      </a:lnTo>
                      <a:lnTo>
                        <a:pt x="828" y="672"/>
                      </a:lnTo>
                      <a:lnTo>
                        <a:pt x="818" y="666"/>
                      </a:lnTo>
                      <a:lnTo>
                        <a:pt x="810" y="660"/>
                      </a:lnTo>
                      <a:lnTo>
                        <a:pt x="802" y="652"/>
                      </a:lnTo>
                      <a:lnTo>
                        <a:pt x="792" y="640"/>
                      </a:lnTo>
                      <a:lnTo>
                        <a:pt x="790" y="634"/>
                      </a:lnTo>
                      <a:lnTo>
                        <a:pt x="790" y="634"/>
                      </a:lnTo>
                      <a:lnTo>
                        <a:pt x="786" y="630"/>
                      </a:lnTo>
                      <a:lnTo>
                        <a:pt x="780" y="616"/>
                      </a:lnTo>
                      <a:lnTo>
                        <a:pt x="776" y="602"/>
                      </a:lnTo>
                      <a:lnTo>
                        <a:pt x="778" y="596"/>
                      </a:lnTo>
                      <a:lnTo>
                        <a:pt x="780" y="590"/>
                      </a:lnTo>
                      <a:lnTo>
                        <a:pt x="780" y="590"/>
                      </a:lnTo>
                      <a:lnTo>
                        <a:pt x="784" y="586"/>
                      </a:lnTo>
                      <a:lnTo>
                        <a:pt x="786" y="582"/>
                      </a:lnTo>
                      <a:lnTo>
                        <a:pt x="786" y="570"/>
                      </a:lnTo>
                      <a:lnTo>
                        <a:pt x="786" y="556"/>
                      </a:lnTo>
                      <a:lnTo>
                        <a:pt x="786" y="556"/>
                      </a:lnTo>
                      <a:lnTo>
                        <a:pt x="784" y="554"/>
                      </a:lnTo>
                      <a:lnTo>
                        <a:pt x="782" y="548"/>
                      </a:lnTo>
                      <a:lnTo>
                        <a:pt x="780" y="544"/>
                      </a:lnTo>
                      <a:lnTo>
                        <a:pt x="782" y="538"/>
                      </a:lnTo>
                      <a:lnTo>
                        <a:pt x="784" y="532"/>
                      </a:lnTo>
                      <a:lnTo>
                        <a:pt x="788" y="524"/>
                      </a:lnTo>
                      <a:lnTo>
                        <a:pt x="788" y="524"/>
                      </a:lnTo>
                      <a:lnTo>
                        <a:pt x="792" y="514"/>
                      </a:lnTo>
                      <a:lnTo>
                        <a:pt x="794" y="502"/>
                      </a:lnTo>
                      <a:lnTo>
                        <a:pt x="794" y="488"/>
                      </a:lnTo>
                      <a:lnTo>
                        <a:pt x="794" y="474"/>
                      </a:lnTo>
                      <a:lnTo>
                        <a:pt x="790" y="450"/>
                      </a:lnTo>
                      <a:lnTo>
                        <a:pt x="786" y="440"/>
                      </a:lnTo>
                      <a:lnTo>
                        <a:pt x="782" y="426"/>
                      </a:lnTo>
                      <a:lnTo>
                        <a:pt x="782" y="426"/>
                      </a:lnTo>
                      <a:lnTo>
                        <a:pt x="784" y="424"/>
                      </a:lnTo>
                      <a:lnTo>
                        <a:pt x="784" y="422"/>
                      </a:lnTo>
                      <a:lnTo>
                        <a:pt x="782" y="420"/>
                      </a:lnTo>
                      <a:lnTo>
                        <a:pt x="776" y="418"/>
                      </a:lnTo>
                      <a:lnTo>
                        <a:pt x="766" y="414"/>
                      </a:lnTo>
                      <a:lnTo>
                        <a:pt x="722" y="406"/>
                      </a:lnTo>
                      <a:lnTo>
                        <a:pt x="722" y="406"/>
                      </a:lnTo>
                      <a:lnTo>
                        <a:pt x="696" y="404"/>
                      </a:lnTo>
                      <a:lnTo>
                        <a:pt x="666" y="406"/>
                      </a:lnTo>
                      <a:lnTo>
                        <a:pt x="668" y="404"/>
                      </a:lnTo>
                      <a:lnTo>
                        <a:pt x="682" y="392"/>
                      </a:lnTo>
                      <a:lnTo>
                        <a:pt x="704" y="376"/>
                      </a:lnTo>
                      <a:lnTo>
                        <a:pt x="722" y="366"/>
                      </a:lnTo>
                      <a:lnTo>
                        <a:pt x="742" y="354"/>
                      </a:lnTo>
                      <a:lnTo>
                        <a:pt x="758" y="340"/>
                      </a:lnTo>
                      <a:lnTo>
                        <a:pt x="758" y="340"/>
                      </a:lnTo>
                      <a:lnTo>
                        <a:pt x="764" y="332"/>
                      </a:lnTo>
                      <a:lnTo>
                        <a:pt x="768" y="326"/>
                      </a:lnTo>
                      <a:lnTo>
                        <a:pt x="770" y="320"/>
                      </a:lnTo>
                      <a:lnTo>
                        <a:pt x="770" y="320"/>
                      </a:lnTo>
                      <a:lnTo>
                        <a:pt x="770" y="308"/>
                      </a:lnTo>
                      <a:lnTo>
                        <a:pt x="772" y="290"/>
                      </a:lnTo>
                      <a:lnTo>
                        <a:pt x="772" y="290"/>
                      </a:lnTo>
                      <a:lnTo>
                        <a:pt x="772" y="280"/>
                      </a:lnTo>
                      <a:lnTo>
                        <a:pt x="772" y="272"/>
                      </a:lnTo>
                      <a:lnTo>
                        <a:pt x="770" y="266"/>
                      </a:lnTo>
                      <a:lnTo>
                        <a:pt x="770" y="266"/>
                      </a:lnTo>
                      <a:lnTo>
                        <a:pt x="768" y="260"/>
                      </a:lnTo>
                      <a:lnTo>
                        <a:pt x="768" y="254"/>
                      </a:lnTo>
                      <a:lnTo>
                        <a:pt x="768" y="250"/>
                      </a:lnTo>
                      <a:lnTo>
                        <a:pt x="768" y="250"/>
                      </a:lnTo>
                      <a:lnTo>
                        <a:pt x="768" y="244"/>
                      </a:lnTo>
                      <a:lnTo>
                        <a:pt x="768" y="236"/>
                      </a:lnTo>
                      <a:lnTo>
                        <a:pt x="766" y="226"/>
                      </a:lnTo>
                      <a:lnTo>
                        <a:pt x="764" y="222"/>
                      </a:lnTo>
                      <a:lnTo>
                        <a:pt x="760" y="220"/>
                      </a:lnTo>
                      <a:lnTo>
                        <a:pt x="760" y="220"/>
                      </a:lnTo>
                      <a:lnTo>
                        <a:pt x="756" y="216"/>
                      </a:lnTo>
                      <a:lnTo>
                        <a:pt x="756" y="212"/>
                      </a:lnTo>
                      <a:lnTo>
                        <a:pt x="754" y="204"/>
                      </a:lnTo>
                      <a:lnTo>
                        <a:pt x="754" y="204"/>
                      </a:lnTo>
                      <a:lnTo>
                        <a:pt x="756" y="198"/>
                      </a:lnTo>
                      <a:lnTo>
                        <a:pt x="758" y="194"/>
                      </a:lnTo>
                      <a:lnTo>
                        <a:pt x="756" y="190"/>
                      </a:lnTo>
                      <a:lnTo>
                        <a:pt x="756" y="190"/>
                      </a:lnTo>
                      <a:lnTo>
                        <a:pt x="752" y="186"/>
                      </a:lnTo>
                      <a:lnTo>
                        <a:pt x="748" y="180"/>
                      </a:lnTo>
                      <a:lnTo>
                        <a:pt x="744" y="170"/>
                      </a:lnTo>
                      <a:lnTo>
                        <a:pt x="744" y="170"/>
                      </a:lnTo>
                      <a:lnTo>
                        <a:pt x="746" y="160"/>
                      </a:lnTo>
                      <a:lnTo>
                        <a:pt x="746" y="152"/>
                      </a:lnTo>
                      <a:lnTo>
                        <a:pt x="746" y="146"/>
                      </a:lnTo>
                      <a:lnTo>
                        <a:pt x="746" y="146"/>
                      </a:lnTo>
                      <a:lnTo>
                        <a:pt x="746" y="142"/>
                      </a:lnTo>
                      <a:lnTo>
                        <a:pt x="746" y="134"/>
                      </a:lnTo>
                      <a:lnTo>
                        <a:pt x="746" y="126"/>
                      </a:lnTo>
                      <a:lnTo>
                        <a:pt x="750" y="118"/>
                      </a:lnTo>
                      <a:lnTo>
                        <a:pt x="750" y="118"/>
                      </a:lnTo>
                      <a:lnTo>
                        <a:pt x="752" y="112"/>
                      </a:lnTo>
                      <a:lnTo>
                        <a:pt x="752" y="106"/>
                      </a:lnTo>
                      <a:lnTo>
                        <a:pt x="752" y="98"/>
                      </a:lnTo>
                      <a:lnTo>
                        <a:pt x="752" y="98"/>
                      </a:lnTo>
                      <a:lnTo>
                        <a:pt x="752" y="92"/>
                      </a:lnTo>
                      <a:lnTo>
                        <a:pt x="752" y="88"/>
                      </a:lnTo>
                      <a:lnTo>
                        <a:pt x="752" y="84"/>
                      </a:lnTo>
                      <a:lnTo>
                        <a:pt x="752" y="84"/>
                      </a:lnTo>
                      <a:lnTo>
                        <a:pt x="754" y="78"/>
                      </a:lnTo>
                      <a:lnTo>
                        <a:pt x="756" y="72"/>
                      </a:lnTo>
                      <a:lnTo>
                        <a:pt x="756" y="62"/>
                      </a:lnTo>
                      <a:lnTo>
                        <a:pt x="754" y="42"/>
                      </a:lnTo>
                      <a:lnTo>
                        <a:pt x="748" y="24"/>
                      </a:lnTo>
                      <a:lnTo>
                        <a:pt x="740" y="10"/>
                      </a:lnTo>
                      <a:lnTo>
                        <a:pt x="726" y="2"/>
                      </a:lnTo>
                      <a:lnTo>
                        <a:pt x="704" y="0"/>
                      </a:lnTo>
                      <a:lnTo>
                        <a:pt x="678" y="10"/>
                      </a:lnTo>
                      <a:lnTo>
                        <a:pt x="654" y="24"/>
                      </a:lnTo>
                      <a:lnTo>
                        <a:pt x="654" y="24"/>
                      </a:lnTo>
                      <a:lnTo>
                        <a:pt x="648" y="28"/>
                      </a:lnTo>
                      <a:lnTo>
                        <a:pt x="630" y="42"/>
                      </a:lnTo>
                      <a:lnTo>
                        <a:pt x="606" y="66"/>
                      </a:lnTo>
                      <a:lnTo>
                        <a:pt x="594" y="82"/>
                      </a:lnTo>
                      <a:lnTo>
                        <a:pt x="580" y="102"/>
                      </a:lnTo>
                      <a:lnTo>
                        <a:pt x="580" y="102"/>
                      </a:lnTo>
                      <a:lnTo>
                        <a:pt x="568" y="122"/>
                      </a:lnTo>
                      <a:lnTo>
                        <a:pt x="558" y="142"/>
                      </a:lnTo>
                      <a:lnTo>
                        <a:pt x="548" y="164"/>
                      </a:lnTo>
                      <a:lnTo>
                        <a:pt x="540" y="186"/>
                      </a:lnTo>
                      <a:lnTo>
                        <a:pt x="532" y="208"/>
                      </a:lnTo>
                      <a:lnTo>
                        <a:pt x="526" y="232"/>
                      </a:lnTo>
                      <a:lnTo>
                        <a:pt x="518" y="282"/>
                      </a:lnTo>
                      <a:lnTo>
                        <a:pt x="518" y="282"/>
                      </a:lnTo>
                      <a:lnTo>
                        <a:pt x="514" y="324"/>
                      </a:lnTo>
                      <a:lnTo>
                        <a:pt x="514" y="366"/>
                      </a:lnTo>
                      <a:lnTo>
                        <a:pt x="514" y="402"/>
                      </a:lnTo>
                      <a:lnTo>
                        <a:pt x="516" y="430"/>
                      </a:lnTo>
                      <a:lnTo>
                        <a:pt x="516" y="430"/>
                      </a:lnTo>
                      <a:lnTo>
                        <a:pt x="514" y="430"/>
                      </a:lnTo>
                      <a:lnTo>
                        <a:pt x="514" y="430"/>
                      </a:lnTo>
                      <a:lnTo>
                        <a:pt x="502" y="424"/>
                      </a:lnTo>
                      <a:lnTo>
                        <a:pt x="502" y="424"/>
                      </a:lnTo>
                      <a:lnTo>
                        <a:pt x="504" y="420"/>
                      </a:lnTo>
                      <a:lnTo>
                        <a:pt x="502" y="416"/>
                      </a:lnTo>
                      <a:lnTo>
                        <a:pt x="502" y="416"/>
                      </a:lnTo>
                      <a:lnTo>
                        <a:pt x="500" y="414"/>
                      </a:lnTo>
                      <a:lnTo>
                        <a:pt x="496" y="412"/>
                      </a:lnTo>
                      <a:lnTo>
                        <a:pt x="492" y="412"/>
                      </a:lnTo>
                      <a:lnTo>
                        <a:pt x="488" y="414"/>
                      </a:lnTo>
                      <a:lnTo>
                        <a:pt x="488" y="414"/>
                      </a:lnTo>
                      <a:lnTo>
                        <a:pt x="488" y="414"/>
                      </a:lnTo>
                      <a:lnTo>
                        <a:pt x="488" y="412"/>
                      </a:lnTo>
                      <a:lnTo>
                        <a:pt x="486" y="412"/>
                      </a:lnTo>
                      <a:lnTo>
                        <a:pt x="484" y="414"/>
                      </a:lnTo>
                      <a:lnTo>
                        <a:pt x="484" y="414"/>
                      </a:lnTo>
                      <a:lnTo>
                        <a:pt x="480" y="414"/>
                      </a:lnTo>
                      <a:lnTo>
                        <a:pt x="480" y="414"/>
                      </a:lnTo>
                      <a:lnTo>
                        <a:pt x="478" y="414"/>
                      </a:lnTo>
                      <a:lnTo>
                        <a:pt x="478" y="416"/>
                      </a:lnTo>
                      <a:lnTo>
                        <a:pt x="476" y="416"/>
                      </a:lnTo>
                      <a:lnTo>
                        <a:pt x="476" y="418"/>
                      </a:lnTo>
                      <a:lnTo>
                        <a:pt x="474" y="420"/>
                      </a:lnTo>
                      <a:lnTo>
                        <a:pt x="472" y="420"/>
                      </a:lnTo>
                      <a:lnTo>
                        <a:pt x="476" y="422"/>
                      </a:lnTo>
                      <a:lnTo>
                        <a:pt x="476" y="422"/>
                      </a:lnTo>
                      <a:lnTo>
                        <a:pt x="476" y="422"/>
                      </a:lnTo>
                      <a:lnTo>
                        <a:pt x="472" y="424"/>
                      </a:lnTo>
                      <a:lnTo>
                        <a:pt x="472" y="424"/>
                      </a:lnTo>
                      <a:lnTo>
                        <a:pt x="470" y="426"/>
                      </a:lnTo>
                      <a:lnTo>
                        <a:pt x="468" y="430"/>
                      </a:lnTo>
                      <a:lnTo>
                        <a:pt x="468" y="432"/>
                      </a:lnTo>
                      <a:lnTo>
                        <a:pt x="470" y="436"/>
                      </a:lnTo>
                      <a:lnTo>
                        <a:pt x="470" y="436"/>
                      </a:lnTo>
                      <a:lnTo>
                        <a:pt x="474" y="440"/>
                      </a:lnTo>
                      <a:lnTo>
                        <a:pt x="474" y="440"/>
                      </a:lnTo>
                      <a:lnTo>
                        <a:pt x="474" y="448"/>
                      </a:lnTo>
                      <a:lnTo>
                        <a:pt x="474" y="454"/>
                      </a:lnTo>
                      <a:lnTo>
                        <a:pt x="474" y="454"/>
                      </a:lnTo>
                      <a:lnTo>
                        <a:pt x="472" y="456"/>
                      </a:lnTo>
                      <a:lnTo>
                        <a:pt x="472" y="456"/>
                      </a:lnTo>
                      <a:lnTo>
                        <a:pt x="448" y="442"/>
                      </a:lnTo>
                      <a:lnTo>
                        <a:pt x="416" y="424"/>
                      </a:lnTo>
                      <a:lnTo>
                        <a:pt x="380" y="406"/>
                      </a:lnTo>
                      <a:lnTo>
                        <a:pt x="340" y="390"/>
                      </a:lnTo>
                      <a:lnTo>
                        <a:pt x="340" y="390"/>
                      </a:lnTo>
                      <a:lnTo>
                        <a:pt x="292" y="374"/>
                      </a:lnTo>
                      <a:lnTo>
                        <a:pt x="268" y="368"/>
                      </a:lnTo>
                      <a:lnTo>
                        <a:pt x="244" y="364"/>
                      </a:lnTo>
                      <a:lnTo>
                        <a:pt x="222" y="362"/>
                      </a:lnTo>
                      <a:lnTo>
                        <a:pt x="198" y="360"/>
                      </a:lnTo>
                      <a:lnTo>
                        <a:pt x="176" y="360"/>
                      </a:lnTo>
                      <a:lnTo>
                        <a:pt x="152" y="362"/>
                      </a:lnTo>
                      <a:lnTo>
                        <a:pt x="152" y="362"/>
                      </a:lnTo>
                      <a:lnTo>
                        <a:pt x="130" y="366"/>
                      </a:lnTo>
                      <a:lnTo>
                        <a:pt x="108" y="370"/>
                      </a:lnTo>
                      <a:lnTo>
                        <a:pt x="76" y="380"/>
                      </a:lnTo>
                      <a:lnTo>
                        <a:pt x="56" y="388"/>
                      </a:lnTo>
                      <a:lnTo>
                        <a:pt x="48" y="392"/>
                      </a:lnTo>
                      <a:lnTo>
                        <a:pt x="24" y="408"/>
                      </a:lnTo>
                      <a:lnTo>
                        <a:pt x="4" y="426"/>
                      </a:lnTo>
                      <a:lnTo>
                        <a:pt x="0" y="436"/>
                      </a:lnTo>
                      <a:lnTo>
                        <a:pt x="0" y="466"/>
                      </a:lnTo>
                      <a:lnTo>
                        <a:pt x="4" y="476"/>
                      </a:lnTo>
                      <a:lnTo>
                        <a:pt x="18" y="488"/>
                      </a:lnTo>
                      <a:lnTo>
                        <a:pt x="36" y="500"/>
                      </a:lnTo>
                      <a:lnTo>
                        <a:pt x="36" y="500"/>
                      </a:lnTo>
                      <a:lnTo>
                        <a:pt x="44" y="504"/>
                      </a:lnTo>
                      <a:lnTo>
                        <a:pt x="50" y="506"/>
                      </a:lnTo>
                      <a:lnTo>
                        <a:pt x="56" y="506"/>
                      </a:lnTo>
                      <a:lnTo>
                        <a:pt x="56" y="506"/>
                      </a:lnTo>
                      <a:lnTo>
                        <a:pt x="60" y="508"/>
                      </a:lnTo>
                      <a:lnTo>
                        <a:pt x="64" y="510"/>
                      </a:lnTo>
                      <a:lnTo>
                        <a:pt x="70" y="514"/>
                      </a:lnTo>
                      <a:lnTo>
                        <a:pt x="70" y="514"/>
                      </a:lnTo>
                      <a:lnTo>
                        <a:pt x="76" y="518"/>
                      </a:lnTo>
                      <a:lnTo>
                        <a:pt x="82" y="520"/>
                      </a:lnTo>
                      <a:lnTo>
                        <a:pt x="90" y="520"/>
                      </a:lnTo>
                      <a:lnTo>
                        <a:pt x="90" y="520"/>
                      </a:lnTo>
                      <a:lnTo>
                        <a:pt x="96" y="522"/>
                      </a:lnTo>
                      <a:lnTo>
                        <a:pt x="104" y="524"/>
                      </a:lnTo>
                      <a:lnTo>
                        <a:pt x="112" y="528"/>
                      </a:lnTo>
                      <a:lnTo>
                        <a:pt x="116" y="530"/>
                      </a:lnTo>
                      <a:lnTo>
                        <a:pt x="116" y="530"/>
                      </a:lnTo>
                      <a:lnTo>
                        <a:pt x="120" y="534"/>
                      </a:lnTo>
                      <a:lnTo>
                        <a:pt x="126" y="536"/>
                      </a:lnTo>
                      <a:lnTo>
                        <a:pt x="136" y="540"/>
                      </a:lnTo>
                      <a:lnTo>
                        <a:pt x="136" y="540"/>
                      </a:lnTo>
                      <a:lnTo>
                        <a:pt x="144" y="548"/>
                      </a:lnTo>
                      <a:lnTo>
                        <a:pt x="148" y="554"/>
                      </a:lnTo>
                      <a:lnTo>
                        <a:pt x="150" y="558"/>
                      </a:lnTo>
                      <a:lnTo>
                        <a:pt x="150" y="558"/>
                      </a:lnTo>
                      <a:lnTo>
                        <a:pt x="152" y="562"/>
                      </a:lnTo>
                      <a:lnTo>
                        <a:pt x="156" y="564"/>
                      </a:lnTo>
                      <a:lnTo>
                        <a:pt x="162" y="564"/>
                      </a:lnTo>
                      <a:lnTo>
                        <a:pt x="162" y="564"/>
                      </a:lnTo>
                      <a:lnTo>
                        <a:pt x="168" y="568"/>
                      </a:lnTo>
                      <a:lnTo>
                        <a:pt x="172" y="572"/>
                      </a:lnTo>
                      <a:lnTo>
                        <a:pt x="174" y="578"/>
                      </a:lnTo>
                      <a:lnTo>
                        <a:pt x="174" y="578"/>
                      </a:lnTo>
                      <a:lnTo>
                        <a:pt x="176" y="580"/>
                      </a:lnTo>
                      <a:lnTo>
                        <a:pt x="178" y="584"/>
                      </a:lnTo>
                      <a:lnTo>
                        <a:pt x="184" y="590"/>
                      </a:lnTo>
                      <a:lnTo>
                        <a:pt x="192" y="594"/>
                      </a:lnTo>
                      <a:lnTo>
                        <a:pt x="196" y="596"/>
                      </a:lnTo>
                      <a:lnTo>
                        <a:pt x="196" y="596"/>
                      </a:lnTo>
                      <a:lnTo>
                        <a:pt x="200" y="598"/>
                      </a:lnTo>
                      <a:lnTo>
                        <a:pt x="204" y="602"/>
                      </a:lnTo>
                      <a:lnTo>
                        <a:pt x="210" y="608"/>
                      </a:lnTo>
                      <a:lnTo>
                        <a:pt x="210" y="608"/>
                      </a:lnTo>
                      <a:lnTo>
                        <a:pt x="214" y="610"/>
                      </a:lnTo>
                      <a:lnTo>
                        <a:pt x="222" y="614"/>
                      </a:lnTo>
                      <a:lnTo>
                        <a:pt x="232" y="620"/>
                      </a:lnTo>
                      <a:lnTo>
                        <a:pt x="232" y="620"/>
                      </a:lnTo>
                      <a:lnTo>
                        <a:pt x="248" y="626"/>
                      </a:lnTo>
                      <a:lnTo>
                        <a:pt x="258" y="632"/>
                      </a:lnTo>
                      <a:lnTo>
                        <a:pt x="258" y="632"/>
                      </a:lnTo>
                      <a:lnTo>
                        <a:pt x="264" y="632"/>
                      </a:lnTo>
                      <a:lnTo>
                        <a:pt x="272" y="632"/>
                      </a:lnTo>
                      <a:lnTo>
                        <a:pt x="282" y="630"/>
                      </a:lnTo>
                      <a:lnTo>
                        <a:pt x="302" y="622"/>
                      </a:lnTo>
                      <a:lnTo>
                        <a:pt x="320" y="610"/>
                      </a:lnTo>
                      <a:lnTo>
                        <a:pt x="338" y="600"/>
                      </a:lnTo>
                      <a:lnTo>
                        <a:pt x="364" y="586"/>
                      </a:lnTo>
                      <a:lnTo>
                        <a:pt x="380" y="580"/>
                      </a:lnTo>
                      <a:lnTo>
                        <a:pt x="382" y="578"/>
                      </a:lnTo>
                      <a:lnTo>
                        <a:pt x="382" y="578"/>
                      </a:lnTo>
                      <a:lnTo>
                        <a:pt x="368" y="604"/>
                      </a:lnTo>
                      <a:lnTo>
                        <a:pt x="358" y="628"/>
                      </a:lnTo>
                      <a:lnTo>
                        <a:pt x="358" y="628"/>
                      </a:lnTo>
                      <a:lnTo>
                        <a:pt x="344" y="670"/>
                      </a:lnTo>
                      <a:lnTo>
                        <a:pt x="342" y="682"/>
                      </a:lnTo>
                      <a:lnTo>
                        <a:pt x="342" y="688"/>
                      </a:lnTo>
                      <a:lnTo>
                        <a:pt x="342" y="692"/>
                      </a:lnTo>
                      <a:lnTo>
                        <a:pt x="344" y="692"/>
                      </a:lnTo>
                      <a:lnTo>
                        <a:pt x="346" y="692"/>
                      </a:lnTo>
                      <a:lnTo>
                        <a:pt x="358" y="702"/>
                      </a:lnTo>
                      <a:lnTo>
                        <a:pt x="358" y="702"/>
                      </a:lnTo>
                      <a:lnTo>
                        <a:pt x="366" y="708"/>
                      </a:lnTo>
                      <a:lnTo>
                        <a:pt x="384" y="724"/>
                      </a:lnTo>
                      <a:lnTo>
                        <a:pt x="396" y="730"/>
                      </a:lnTo>
                      <a:lnTo>
                        <a:pt x="410" y="738"/>
                      </a:lnTo>
                      <a:lnTo>
                        <a:pt x="420" y="740"/>
                      </a:lnTo>
                      <a:lnTo>
                        <a:pt x="432" y="742"/>
                      </a:lnTo>
                      <a:lnTo>
                        <a:pt x="432" y="742"/>
                      </a:lnTo>
                      <a:lnTo>
                        <a:pt x="440" y="740"/>
                      </a:lnTo>
                      <a:lnTo>
                        <a:pt x="446" y="742"/>
                      </a:lnTo>
                      <a:lnTo>
                        <a:pt x="452" y="744"/>
                      </a:lnTo>
                      <a:lnTo>
                        <a:pt x="456" y="746"/>
                      </a:lnTo>
                      <a:lnTo>
                        <a:pt x="460" y="752"/>
                      </a:lnTo>
                      <a:lnTo>
                        <a:pt x="462" y="754"/>
                      </a:lnTo>
                      <a:lnTo>
                        <a:pt x="462" y="754"/>
                      </a:lnTo>
                      <a:lnTo>
                        <a:pt x="472" y="762"/>
                      </a:lnTo>
                      <a:lnTo>
                        <a:pt x="484" y="766"/>
                      </a:lnTo>
                      <a:lnTo>
                        <a:pt x="488" y="766"/>
                      </a:lnTo>
                      <a:lnTo>
                        <a:pt x="494" y="764"/>
                      </a:lnTo>
                      <a:lnTo>
                        <a:pt x="494" y="764"/>
                      </a:lnTo>
                      <a:lnTo>
                        <a:pt x="500" y="764"/>
                      </a:lnTo>
                      <a:lnTo>
                        <a:pt x="506" y="768"/>
                      </a:lnTo>
                      <a:lnTo>
                        <a:pt x="588" y="768"/>
                      </a:lnTo>
                      <a:lnTo>
                        <a:pt x="588" y="768"/>
                      </a:lnTo>
                      <a:lnTo>
                        <a:pt x="586" y="750"/>
                      </a:lnTo>
                      <a:lnTo>
                        <a:pt x="584" y="736"/>
                      </a:lnTo>
                      <a:lnTo>
                        <a:pt x="584" y="736"/>
                      </a:lnTo>
                      <a:lnTo>
                        <a:pt x="552" y="654"/>
                      </a:lnTo>
                      <a:lnTo>
                        <a:pt x="534" y="602"/>
                      </a:lnTo>
                      <a:lnTo>
                        <a:pt x="530" y="586"/>
                      </a:lnTo>
                      <a:lnTo>
                        <a:pt x="530" y="580"/>
                      </a:lnTo>
                      <a:lnTo>
                        <a:pt x="530" y="578"/>
                      </a:lnTo>
                      <a:lnTo>
                        <a:pt x="530" y="578"/>
                      </a:lnTo>
                      <a:lnTo>
                        <a:pt x="534" y="574"/>
                      </a:lnTo>
                      <a:lnTo>
                        <a:pt x="536" y="566"/>
                      </a:lnTo>
                      <a:lnTo>
                        <a:pt x="538" y="548"/>
                      </a:lnTo>
                      <a:lnTo>
                        <a:pt x="548" y="572"/>
                      </a:lnTo>
                      <a:lnTo>
                        <a:pt x="554" y="580"/>
                      </a:lnTo>
                      <a:lnTo>
                        <a:pt x="558" y="594"/>
                      </a:lnTo>
                      <a:lnTo>
                        <a:pt x="568" y="610"/>
                      </a:lnTo>
                      <a:lnTo>
                        <a:pt x="570" y="614"/>
                      </a:lnTo>
                      <a:lnTo>
                        <a:pt x="584" y="638"/>
                      </a:lnTo>
                      <a:lnTo>
                        <a:pt x="590" y="638"/>
                      </a:lnTo>
                      <a:lnTo>
                        <a:pt x="592" y="642"/>
                      </a:lnTo>
                      <a:lnTo>
                        <a:pt x="590" y="648"/>
                      </a:lnTo>
                      <a:lnTo>
                        <a:pt x="598" y="658"/>
                      </a:lnTo>
                      <a:lnTo>
                        <a:pt x="608" y="676"/>
                      </a:lnTo>
                      <a:lnTo>
                        <a:pt x="626" y="688"/>
                      </a:lnTo>
                      <a:lnTo>
                        <a:pt x="642" y="690"/>
                      </a:lnTo>
                      <a:lnTo>
                        <a:pt x="638" y="678"/>
                      </a:lnTo>
                      <a:lnTo>
                        <a:pt x="646" y="688"/>
                      </a:lnTo>
                      <a:lnTo>
                        <a:pt x="650" y="672"/>
                      </a:lnTo>
                      <a:lnTo>
                        <a:pt x="648" y="652"/>
                      </a:lnTo>
                      <a:lnTo>
                        <a:pt x="638" y="634"/>
                      </a:lnTo>
                      <a:lnTo>
                        <a:pt x="632" y="622"/>
                      </a:lnTo>
                      <a:lnTo>
                        <a:pt x="626" y="620"/>
                      </a:lnTo>
                      <a:lnTo>
                        <a:pt x="624" y="616"/>
                      </a:lnTo>
                      <a:lnTo>
                        <a:pt x="626" y="612"/>
                      </a:lnTo>
                      <a:lnTo>
                        <a:pt x="612" y="590"/>
                      </a:lnTo>
                      <a:lnTo>
                        <a:pt x="608" y="584"/>
                      </a:lnTo>
                      <a:lnTo>
                        <a:pt x="598" y="568"/>
                      </a:lnTo>
                      <a:lnTo>
                        <a:pt x="588" y="560"/>
                      </a:lnTo>
                      <a:lnTo>
                        <a:pt x="584" y="550"/>
                      </a:lnTo>
                      <a:lnTo>
                        <a:pt x="568" y="530"/>
                      </a:lnTo>
                      <a:lnTo>
                        <a:pt x="568" y="530"/>
                      </a:lnTo>
                      <a:lnTo>
                        <a:pt x="586" y="536"/>
                      </a:lnTo>
                      <a:lnTo>
                        <a:pt x="592" y="538"/>
                      </a:lnTo>
                      <a:lnTo>
                        <a:pt x="598" y="536"/>
                      </a:lnTo>
                      <a:lnTo>
                        <a:pt x="598" y="536"/>
                      </a:lnTo>
                      <a:lnTo>
                        <a:pt x="600" y="538"/>
                      </a:lnTo>
                      <a:lnTo>
                        <a:pt x="604" y="540"/>
                      </a:lnTo>
                      <a:lnTo>
                        <a:pt x="618" y="552"/>
                      </a:lnTo>
                      <a:lnTo>
                        <a:pt x="654" y="590"/>
                      </a:lnTo>
                      <a:lnTo>
                        <a:pt x="714" y="658"/>
                      </a:lnTo>
                      <a:lnTo>
                        <a:pt x="714" y="658"/>
                      </a:lnTo>
                      <a:lnTo>
                        <a:pt x="724" y="666"/>
                      </a:lnTo>
                      <a:lnTo>
                        <a:pt x="740" y="676"/>
                      </a:lnTo>
                      <a:lnTo>
                        <a:pt x="770" y="692"/>
                      </a:lnTo>
                      <a:lnTo>
                        <a:pt x="770" y="692"/>
                      </a:lnTo>
                      <a:lnTo>
                        <a:pt x="792" y="698"/>
                      </a:lnTo>
                      <a:lnTo>
                        <a:pt x="804" y="702"/>
                      </a:lnTo>
                      <a:lnTo>
                        <a:pt x="804" y="702"/>
                      </a:lnTo>
                      <a:lnTo>
                        <a:pt x="814" y="706"/>
                      </a:lnTo>
                      <a:lnTo>
                        <a:pt x="822" y="708"/>
                      </a:lnTo>
                      <a:lnTo>
                        <a:pt x="830" y="708"/>
                      </a:lnTo>
                      <a:lnTo>
                        <a:pt x="830" y="708"/>
                      </a:lnTo>
                      <a:lnTo>
                        <a:pt x="836" y="708"/>
                      </a:lnTo>
                      <a:lnTo>
                        <a:pt x="842" y="708"/>
                      </a:lnTo>
                      <a:lnTo>
                        <a:pt x="848" y="710"/>
                      </a:lnTo>
                      <a:lnTo>
                        <a:pt x="852" y="722"/>
                      </a:lnTo>
                      <a:lnTo>
                        <a:pt x="904" y="736"/>
                      </a:lnTo>
                      <a:lnTo>
                        <a:pt x="904" y="736"/>
                      </a:lnTo>
                      <a:lnTo>
                        <a:pt x="910" y="736"/>
                      </a:lnTo>
                      <a:lnTo>
                        <a:pt x="914" y="734"/>
                      </a:lnTo>
                      <a:lnTo>
                        <a:pt x="916" y="732"/>
                      </a:lnTo>
                      <a:lnTo>
                        <a:pt x="916" y="730"/>
                      </a:lnTo>
                      <a:lnTo>
                        <a:pt x="916" y="730"/>
                      </a:lnTo>
                      <a:lnTo>
                        <a:pt x="914" y="722"/>
                      </a:lnTo>
                      <a:lnTo>
                        <a:pt x="910" y="716"/>
                      </a:lnTo>
                      <a:lnTo>
                        <a:pt x="898" y="700"/>
                      </a:lnTo>
                      <a:lnTo>
                        <a:pt x="898" y="700"/>
                      </a:lnTo>
                      <a:lnTo>
                        <a:pt x="892" y="694"/>
                      </a:lnTo>
                      <a:lnTo>
                        <a:pt x="884" y="690"/>
                      </a:lnTo>
                      <a:lnTo>
                        <a:pt x="878" y="688"/>
                      </a:lnTo>
                      <a:lnTo>
                        <a:pt x="878" y="688"/>
                      </a:lnTo>
                      <a:close/>
                      <a:moveTo>
                        <a:pt x="478" y="422"/>
                      </a:moveTo>
                      <a:lnTo>
                        <a:pt x="478" y="422"/>
                      </a:lnTo>
                      <a:lnTo>
                        <a:pt x="478" y="422"/>
                      </a:lnTo>
                      <a:lnTo>
                        <a:pt x="478" y="420"/>
                      </a:lnTo>
                      <a:lnTo>
                        <a:pt x="478" y="422"/>
                      </a:lnTo>
                      <a:close/>
                    </a:path>
                  </a:pathLst>
                </a:custGeom>
                <a:grpFill/>
                <a:ln w="9525">
                  <a:noFill/>
                  <a:round/>
                  <a:headEnd/>
                  <a:tailEnd/>
                </a:ln>
                <a:effectLst>
                  <a:glow rad="38100">
                    <a:schemeClr val="bg2">
                      <a:lumMod val="60000"/>
                      <a:lumOff val="40000"/>
                      <a:alpha val="19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grpSp>
          <p:nvGrpSpPr>
            <p:cNvPr id="138" name="Group 715"/>
            <p:cNvGrpSpPr/>
            <p:nvPr/>
          </p:nvGrpSpPr>
          <p:grpSpPr>
            <a:xfrm>
              <a:off x="2" y="-16"/>
              <a:ext cx="9252335" cy="6787414"/>
              <a:chOff x="2" y="-16"/>
              <a:chExt cx="9252335" cy="6787414"/>
            </a:xfrm>
          </p:grpSpPr>
          <p:grpSp>
            <p:nvGrpSpPr>
              <p:cNvPr id="139" name="Group 129"/>
              <p:cNvGrpSpPr>
                <a:grpSpLocks noChangeAspect="1"/>
              </p:cNvGrpSpPr>
              <p:nvPr/>
            </p:nvGrpSpPr>
            <p:grpSpPr>
              <a:xfrm rot="20119239">
                <a:off x="7445117" y="3056828"/>
                <a:ext cx="1807220" cy="3062371"/>
                <a:chOff x="2048564" y="457200"/>
                <a:chExt cx="6368361" cy="10791417"/>
              </a:xfrm>
              <a:solidFill>
                <a:schemeClr val="bg2">
                  <a:lumMod val="60000"/>
                  <a:lumOff val="40000"/>
                  <a:alpha val="18000"/>
                </a:schemeClr>
              </a:solidFill>
            </p:grpSpPr>
            <p:sp>
              <p:nvSpPr>
                <p:cNvPr id="175"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solidFill>
                  <a:schemeClr val="bg2">
                    <a:lumMod val="60000"/>
                    <a:lumOff val="40000"/>
                    <a:alpha val="21000"/>
                  </a:schemeClr>
                </a:solidFill>
                <a:ln w="9525">
                  <a:noFill/>
                  <a:round/>
                  <a:headEnd/>
                  <a:tailEnd/>
                </a:ln>
                <a:effectLst>
                  <a:glow rad="50800">
                    <a:schemeClr val="bg2">
                      <a:lumMod val="60000"/>
                      <a:lumOff val="40000"/>
                      <a:alpha val="3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126" name="Freeform 89"/>
                <p:cNvSpPr>
                  <a:spLocks noEditPoints="1"/>
                </p:cNvSpPr>
                <p:nvPr/>
              </p:nvSpPr>
              <p:spPr bwMode="auto">
                <a:xfrm rot="2303669">
                  <a:off x="2048564" y="7997672"/>
                  <a:ext cx="3812097" cy="325094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solidFill>
                  <a:schemeClr val="bg2">
                    <a:lumMod val="60000"/>
                    <a:lumOff val="40000"/>
                    <a:alpha val="72000"/>
                  </a:schemeClr>
                </a:solidFill>
                <a:ln>
                  <a:noFill/>
                </a:ln>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0" name="Group 134"/>
              <p:cNvGrpSpPr>
                <a:grpSpLocks noChangeAspect="1"/>
              </p:cNvGrpSpPr>
              <p:nvPr/>
            </p:nvGrpSpPr>
            <p:grpSpPr>
              <a:xfrm rot="1992353">
                <a:off x="7040279" y="5528388"/>
                <a:ext cx="986817" cy="1259010"/>
                <a:chOff x="1025626" y="1216025"/>
                <a:chExt cx="3317877" cy="4233024"/>
              </a:xfrm>
              <a:solidFill>
                <a:schemeClr val="bg2">
                  <a:lumMod val="60000"/>
                  <a:lumOff val="40000"/>
                  <a:alpha val="18000"/>
                </a:schemeClr>
              </a:solidFill>
            </p:grpSpPr>
            <p:sp>
              <p:nvSpPr>
                <p:cNvPr id="172"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82"/>
                <p:cNvSpPr>
                  <a:spLocks noEditPoints="1"/>
                </p:cNvSpPr>
                <p:nvPr/>
              </p:nvSpPr>
              <p:spPr bwMode="auto">
                <a:xfrm rot="20200629">
                  <a:off x="1025626" y="2728077"/>
                  <a:ext cx="3317877" cy="2720972"/>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solidFill>
                  <a:schemeClr val="tx2">
                    <a:lumMod val="60000"/>
                    <a:lumOff val="40000"/>
                    <a:alpha val="10000"/>
                  </a:schemeClr>
                </a:solidFill>
                <a:ln w="9525">
                  <a:solidFill>
                    <a:schemeClr val="tx2">
                      <a:lumMod val="60000"/>
                      <a:lumOff val="40000"/>
                      <a:alpha val="9000"/>
                    </a:schemeClr>
                  </a:solidFill>
                  <a:round/>
                  <a:headEnd/>
                  <a:tailEnd/>
                </a:ln>
                <a:effectLst>
                  <a:glow rad="63500">
                    <a:schemeClr val="tx2">
                      <a:lumMod val="60000"/>
                      <a:lumOff val="40000"/>
                      <a:alpha val="28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54"/>
              <p:cNvGrpSpPr>
                <a:grpSpLocks noChangeAspect="1"/>
              </p:cNvGrpSpPr>
              <p:nvPr/>
            </p:nvGrpSpPr>
            <p:grpSpPr>
              <a:xfrm rot="2047758">
                <a:off x="6509445" y="1366517"/>
                <a:ext cx="1457110" cy="1131216"/>
                <a:chOff x="381000" y="3581400"/>
                <a:chExt cx="3435350" cy="2667000"/>
              </a:xfrm>
              <a:solidFill>
                <a:schemeClr val="bg2">
                  <a:lumMod val="60000"/>
                  <a:lumOff val="40000"/>
                  <a:alpha val="18000"/>
                </a:schemeClr>
              </a:solidFill>
            </p:grpSpPr>
            <p:sp>
              <p:nvSpPr>
                <p:cNvPr id="167"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5"/>
                <p:cNvSpPr>
                  <a:spLocks noEditPoints="1"/>
                </p:cNvSpPr>
                <p:nvPr/>
              </p:nvSpPr>
              <p:spPr bwMode="auto">
                <a:xfrm>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solidFill>
                  <a:schemeClr val="bg2">
                    <a:lumMod val="60000"/>
                    <a:lumOff val="40000"/>
                    <a:alpha val="18000"/>
                  </a:schemeClr>
                </a:solidFill>
                <a:ln w="9525">
                  <a:solidFill>
                    <a:schemeClr val="bg2">
                      <a:lumMod val="60000"/>
                      <a:lumOff val="40000"/>
                      <a:alpha val="19000"/>
                    </a:schemeClr>
                  </a:solidFill>
                  <a:round/>
                  <a:headEnd/>
                  <a:tailEnd/>
                </a:ln>
                <a:effectLst>
                  <a:glow rad="63500">
                    <a:schemeClr val="bg2">
                      <a:lumMod val="60000"/>
                      <a:lumOff val="40000"/>
                      <a:alpha val="18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64"/>
              <p:cNvGrpSpPr>
                <a:grpSpLocks noChangeAspect="1"/>
              </p:cNvGrpSpPr>
              <p:nvPr/>
            </p:nvGrpSpPr>
            <p:grpSpPr>
              <a:xfrm rot="20120039">
                <a:off x="8188924" y="3823923"/>
                <a:ext cx="960037" cy="745321"/>
                <a:chOff x="381000" y="3581400"/>
                <a:chExt cx="3435350" cy="2667000"/>
              </a:xfrm>
              <a:solidFill>
                <a:schemeClr val="bg2">
                  <a:lumMod val="60000"/>
                  <a:lumOff val="40000"/>
                  <a:alpha val="18000"/>
                </a:schemeClr>
              </a:solidFill>
            </p:grpSpPr>
            <p:sp>
              <p:nvSpPr>
                <p:cNvPr id="163"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5"/>
                <p:cNvSpPr>
                  <a:spLocks noEditPoints="1"/>
                </p:cNvSpPr>
                <p:nvPr/>
              </p:nvSpPr>
              <p:spPr bwMode="auto">
                <a:xfrm rot="813286">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solidFill>
                  <a:schemeClr val="bg2">
                    <a:lumMod val="60000"/>
                    <a:lumOff val="40000"/>
                    <a:alpha val="72000"/>
                  </a:schemeClr>
                </a:solidFill>
                <a:ln>
                  <a:noFill/>
                </a:ln>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3" name="Group 48"/>
              <p:cNvGrpSpPr>
                <a:grpSpLocks noChangeAspect="1"/>
              </p:cNvGrpSpPr>
              <p:nvPr/>
            </p:nvGrpSpPr>
            <p:grpSpPr>
              <a:xfrm>
                <a:off x="2" y="685789"/>
                <a:ext cx="1312805" cy="1509325"/>
                <a:chOff x="1447800" y="3114675"/>
                <a:chExt cx="1836489" cy="2111412"/>
              </a:xfrm>
              <a:solidFill>
                <a:schemeClr val="bg2">
                  <a:lumMod val="50000"/>
                  <a:lumOff val="50000"/>
                  <a:alpha val="18000"/>
                </a:schemeClr>
              </a:solidFill>
            </p:grpSpPr>
            <p:sp>
              <p:nvSpPr>
                <p:cNvPr id="159" name="Freeform 42"/>
                <p:cNvSpPr>
                  <a:spLocks/>
                </p:cNvSpPr>
                <p:nvPr/>
              </p:nvSpPr>
              <p:spPr bwMode="auto">
                <a:xfrm>
                  <a:off x="1990725" y="4175125"/>
                  <a:ext cx="498475" cy="269875"/>
                </a:xfrm>
                <a:custGeom>
                  <a:avLst/>
                  <a:gdLst>
                    <a:gd name="T0" fmla="*/ 314 w 314"/>
                    <a:gd name="T1" fmla="*/ 170 h 170"/>
                    <a:gd name="T2" fmla="*/ 314 w 314"/>
                    <a:gd name="T3" fmla="*/ 170 h 170"/>
                    <a:gd name="T4" fmla="*/ 314 w 314"/>
                    <a:gd name="T5" fmla="*/ 168 h 170"/>
                    <a:gd name="T6" fmla="*/ 314 w 314"/>
                    <a:gd name="T7" fmla="*/ 166 h 170"/>
                    <a:gd name="T8" fmla="*/ 314 w 314"/>
                    <a:gd name="T9" fmla="*/ 166 h 170"/>
                    <a:gd name="T10" fmla="*/ 300 w 314"/>
                    <a:gd name="T11" fmla="*/ 158 h 170"/>
                    <a:gd name="T12" fmla="*/ 58 w 314"/>
                    <a:gd name="T13" fmla="*/ 22 h 170"/>
                    <a:gd name="T14" fmla="*/ 58 w 314"/>
                    <a:gd name="T15" fmla="*/ 22 h 170"/>
                    <a:gd name="T16" fmla="*/ 34 w 314"/>
                    <a:gd name="T17" fmla="*/ 8 h 170"/>
                    <a:gd name="T18" fmla="*/ 34 w 314"/>
                    <a:gd name="T19" fmla="*/ 8 h 170"/>
                    <a:gd name="T20" fmla="*/ 22 w 314"/>
                    <a:gd name="T21" fmla="*/ 2 h 170"/>
                    <a:gd name="T22" fmla="*/ 8 w 314"/>
                    <a:gd name="T23" fmla="*/ 0 h 170"/>
                    <a:gd name="T24" fmla="*/ 8 w 314"/>
                    <a:gd name="T25" fmla="*/ 0 h 170"/>
                    <a:gd name="T26" fmla="*/ 4 w 314"/>
                    <a:gd name="T27" fmla="*/ 0 h 170"/>
                    <a:gd name="T28" fmla="*/ 2 w 314"/>
                    <a:gd name="T29" fmla="*/ 2 h 170"/>
                    <a:gd name="T30" fmla="*/ 0 w 314"/>
                    <a:gd name="T31" fmla="*/ 4 h 170"/>
                    <a:gd name="T32" fmla="*/ 2 w 314"/>
                    <a:gd name="T33" fmla="*/ 6 h 170"/>
                    <a:gd name="T34" fmla="*/ 2 w 314"/>
                    <a:gd name="T35" fmla="*/ 6 h 170"/>
                    <a:gd name="T36" fmla="*/ 8 w 314"/>
                    <a:gd name="T37" fmla="*/ 12 h 170"/>
                    <a:gd name="T38" fmla="*/ 16 w 314"/>
                    <a:gd name="T39" fmla="*/ 14 h 170"/>
                    <a:gd name="T40" fmla="*/ 16 w 314"/>
                    <a:gd name="T41" fmla="*/ 14 h 170"/>
                    <a:gd name="T42" fmla="*/ 28 w 314"/>
                    <a:gd name="T43" fmla="*/ 18 h 170"/>
                    <a:gd name="T44" fmla="*/ 40 w 314"/>
                    <a:gd name="T45" fmla="*/ 24 h 170"/>
                    <a:gd name="T46" fmla="*/ 298 w 314"/>
                    <a:gd name="T47" fmla="*/ 162 h 170"/>
                    <a:gd name="T48" fmla="*/ 298 w 314"/>
                    <a:gd name="T49" fmla="*/ 162 h 170"/>
                    <a:gd name="T50" fmla="*/ 308 w 314"/>
                    <a:gd name="T51" fmla="*/ 168 h 170"/>
                    <a:gd name="T52" fmla="*/ 314 w 314"/>
                    <a:gd name="T53" fmla="*/ 170 h 170"/>
                    <a:gd name="T54" fmla="*/ 314 w 314"/>
                    <a:gd name="T5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4" h="170">
                      <a:moveTo>
                        <a:pt x="314" y="170"/>
                      </a:moveTo>
                      <a:lnTo>
                        <a:pt x="314" y="170"/>
                      </a:lnTo>
                      <a:lnTo>
                        <a:pt x="314" y="168"/>
                      </a:lnTo>
                      <a:lnTo>
                        <a:pt x="314" y="166"/>
                      </a:lnTo>
                      <a:lnTo>
                        <a:pt x="314" y="166"/>
                      </a:lnTo>
                      <a:lnTo>
                        <a:pt x="300" y="158"/>
                      </a:lnTo>
                      <a:lnTo>
                        <a:pt x="58" y="22"/>
                      </a:lnTo>
                      <a:lnTo>
                        <a:pt x="58" y="22"/>
                      </a:lnTo>
                      <a:lnTo>
                        <a:pt x="34" y="8"/>
                      </a:lnTo>
                      <a:lnTo>
                        <a:pt x="34" y="8"/>
                      </a:lnTo>
                      <a:lnTo>
                        <a:pt x="22" y="2"/>
                      </a:lnTo>
                      <a:lnTo>
                        <a:pt x="8" y="0"/>
                      </a:lnTo>
                      <a:lnTo>
                        <a:pt x="8" y="0"/>
                      </a:lnTo>
                      <a:lnTo>
                        <a:pt x="4" y="0"/>
                      </a:lnTo>
                      <a:lnTo>
                        <a:pt x="2" y="2"/>
                      </a:lnTo>
                      <a:lnTo>
                        <a:pt x="0" y="4"/>
                      </a:lnTo>
                      <a:lnTo>
                        <a:pt x="2" y="6"/>
                      </a:lnTo>
                      <a:lnTo>
                        <a:pt x="2" y="6"/>
                      </a:lnTo>
                      <a:lnTo>
                        <a:pt x="8" y="12"/>
                      </a:lnTo>
                      <a:lnTo>
                        <a:pt x="16" y="14"/>
                      </a:lnTo>
                      <a:lnTo>
                        <a:pt x="16" y="14"/>
                      </a:lnTo>
                      <a:lnTo>
                        <a:pt x="28" y="18"/>
                      </a:lnTo>
                      <a:lnTo>
                        <a:pt x="40" y="24"/>
                      </a:lnTo>
                      <a:lnTo>
                        <a:pt x="298" y="162"/>
                      </a:lnTo>
                      <a:lnTo>
                        <a:pt x="298" y="162"/>
                      </a:lnTo>
                      <a:lnTo>
                        <a:pt x="308" y="168"/>
                      </a:lnTo>
                      <a:lnTo>
                        <a:pt x="314" y="170"/>
                      </a:lnTo>
                      <a:lnTo>
                        <a:pt x="314"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3"/>
                <p:cNvSpPr>
                  <a:spLocks/>
                </p:cNvSpPr>
                <p:nvPr/>
              </p:nvSpPr>
              <p:spPr bwMode="auto">
                <a:xfrm>
                  <a:off x="2498725" y="445135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4"/>
                <p:cNvSpPr>
                  <a:spLocks/>
                </p:cNvSpPr>
                <p:nvPr/>
              </p:nvSpPr>
              <p:spPr bwMode="auto">
                <a:xfrm>
                  <a:off x="2511425" y="3870325"/>
                  <a:ext cx="60325" cy="561975"/>
                </a:xfrm>
                <a:custGeom>
                  <a:avLst/>
                  <a:gdLst>
                    <a:gd name="T0" fmla="*/ 2 w 38"/>
                    <a:gd name="T1" fmla="*/ 352 h 354"/>
                    <a:gd name="T2" fmla="*/ 2 w 38"/>
                    <a:gd name="T3" fmla="*/ 352 h 354"/>
                    <a:gd name="T4" fmla="*/ 4 w 38"/>
                    <a:gd name="T5" fmla="*/ 346 h 354"/>
                    <a:gd name="T6" fmla="*/ 6 w 38"/>
                    <a:gd name="T7" fmla="*/ 336 h 354"/>
                    <a:gd name="T8" fmla="*/ 32 w 38"/>
                    <a:gd name="T9" fmla="*/ 44 h 354"/>
                    <a:gd name="T10" fmla="*/ 32 w 38"/>
                    <a:gd name="T11" fmla="*/ 44 h 354"/>
                    <a:gd name="T12" fmla="*/ 34 w 38"/>
                    <a:gd name="T13" fmla="*/ 30 h 354"/>
                    <a:gd name="T14" fmla="*/ 36 w 38"/>
                    <a:gd name="T15" fmla="*/ 20 h 354"/>
                    <a:gd name="T16" fmla="*/ 36 w 38"/>
                    <a:gd name="T17" fmla="*/ 20 h 354"/>
                    <a:gd name="T18" fmla="*/ 38 w 38"/>
                    <a:gd name="T19" fmla="*/ 10 h 354"/>
                    <a:gd name="T20" fmla="*/ 38 w 38"/>
                    <a:gd name="T21" fmla="*/ 2 h 354"/>
                    <a:gd name="T22" fmla="*/ 38 w 38"/>
                    <a:gd name="T23" fmla="*/ 2 h 354"/>
                    <a:gd name="T24" fmla="*/ 36 w 38"/>
                    <a:gd name="T25" fmla="*/ 0 h 354"/>
                    <a:gd name="T26" fmla="*/ 34 w 38"/>
                    <a:gd name="T27" fmla="*/ 0 h 354"/>
                    <a:gd name="T28" fmla="*/ 32 w 38"/>
                    <a:gd name="T29" fmla="*/ 0 h 354"/>
                    <a:gd name="T30" fmla="*/ 28 w 38"/>
                    <a:gd name="T31" fmla="*/ 4 h 354"/>
                    <a:gd name="T32" fmla="*/ 28 w 38"/>
                    <a:gd name="T33" fmla="*/ 4 h 354"/>
                    <a:gd name="T34" fmla="*/ 24 w 38"/>
                    <a:gd name="T35" fmla="*/ 16 h 354"/>
                    <a:gd name="T36" fmla="*/ 22 w 38"/>
                    <a:gd name="T37" fmla="*/ 30 h 354"/>
                    <a:gd name="T38" fmla="*/ 22 w 38"/>
                    <a:gd name="T39" fmla="*/ 30 h 354"/>
                    <a:gd name="T40" fmla="*/ 20 w 38"/>
                    <a:gd name="T41" fmla="*/ 58 h 354"/>
                    <a:gd name="T42" fmla="*/ 0 w 38"/>
                    <a:gd name="T43" fmla="*/ 334 h 354"/>
                    <a:gd name="T44" fmla="*/ 0 w 38"/>
                    <a:gd name="T45" fmla="*/ 334 h 354"/>
                    <a:gd name="T46" fmla="*/ 0 w 38"/>
                    <a:gd name="T47" fmla="*/ 352 h 354"/>
                    <a:gd name="T48" fmla="*/ 0 w 38"/>
                    <a:gd name="T49" fmla="*/ 352 h 354"/>
                    <a:gd name="T50" fmla="*/ 0 w 38"/>
                    <a:gd name="T51" fmla="*/ 354 h 354"/>
                    <a:gd name="T52" fmla="*/ 0 w 38"/>
                    <a:gd name="T53" fmla="*/ 354 h 354"/>
                    <a:gd name="T54" fmla="*/ 2 w 38"/>
                    <a:gd name="T55" fmla="*/ 352 h 354"/>
                    <a:gd name="T56" fmla="*/ 2 w 38"/>
                    <a:gd name="T57" fmla="*/ 3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354">
                      <a:moveTo>
                        <a:pt x="2" y="352"/>
                      </a:moveTo>
                      <a:lnTo>
                        <a:pt x="2" y="352"/>
                      </a:lnTo>
                      <a:lnTo>
                        <a:pt x="4" y="346"/>
                      </a:lnTo>
                      <a:lnTo>
                        <a:pt x="6" y="336"/>
                      </a:lnTo>
                      <a:lnTo>
                        <a:pt x="32" y="44"/>
                      </a:lnTo>
                      <a:lnTo>
                        <a:pt x="32" y="44"/>
                      </a:lnTo>
                      <a:lnTo>
                        <a:pt x="34" y="30"/>
                      </a:lnTo>
                      <a:lnTo>
                        <a:pt x="36" y="20"/>
                      </a:lnTo>
                      <a:lnTo>
                        <a:pt x="36" y="20"/>
                      </a:lnTo>
                      <a:lnTo>
                        <a:pt x="38" y="10"/>
                      </a:lnTo>
                      <a:lnTo>
                        <a:pt x="38" y="2"/>
                      </a:lnTo>
                      <a:lnTo>
                        <a:pt x="38" y="2"/>
                      </a:lnTo>
                      <a:lnTo>
                        <a:pt x="36" y="0"/>
                      </a:lnTo>
                      <a:lnTo>
                        <a:pt x="34" y="0"/>
                      </a:lnTo>
                      <a:lnTo>
                        <a:pt x="32" y="0"/>
                      </a:lnTo>
                      <a:lnTo>
                        <a:pt x="28" y="4"/>
                      </a:lnTo>
                      <a:lnTo>
                        <a:pt x="28" y="4"/>
                      </a:lnTo>
                      <a:lnTo>
                        <a:pt x="24" y="16"/>
                      </a:lnTo>
                      <a:lnTo>
                        <a:pt x="22" y="30"/>
                      </a:lnTo>
                      <a:lnTo>
                        <a:pt x="22" y="30"/>
                      </a:lnTo>
                      <a:lnTo>
                        <a:pt x="20" y="58"/>
                      </a:lnTo>
                      <a:lnTo>
                        <a:pt x="0" y="334"/>
                      </a:lnTo>
                      <a:lnTo>
                        <a:pt x="0" y="334"/>
                      </a:lnTo>
                      <a:lnTo>
                        <a:pt x="0" y="352"/>
                      </a:lnTo>
                      <a:lnTo>
                        <a:pt x="0" y="352"/>
                      </a:lnTo>
                      <a:lnTo>
                        <a:pt x="0" y="354"/>
                      </a:lnTo>
                      <a:lnTo>
                        <a:pt x="0" y="354"/>
                      </a:lnTo>
                      <a:lnTo>
                        <a:pt x="2" y="352"/>
                      </a:lnTo>
                      <a:lnTo>
                        <a:pt x="2"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5"/>
                <p:cNvSpPr>
                  <a:spLocks noEditPoints="1"/>
                </p:cNvSpPr>
                <p:nvPr/>
              </p:nvSpPr>
              <p:spPr bwMode="auto">
                <a:xfrm>
                  <a:off x="1447800" y="3114675"/>
                  <a:ext cx="1836489" cy="2111412"/>
                </a:xfrm>
                <a:custGeom>
                  <a:avLst/>
                  <a:gdLst>
                    <a:gd name="T0" fmla="*/ 1324 w 1336"/>
                    <a:gd name="T1" fmla="*/ 968 h 1536"/>
                    <a:gd name="T2" fmla="*/ 1306 w 1336"/>
                    <a:gd name="T3" fmla="*/ 886 h 1536"/>
                    <a:gd name="T4" fmla="*/ 1268 w 1336"/>
                    <a:gd name="T5" fmla="*/ 846 h 1536"/>
                    <a:gd name="T6" fmla="*/ 1108 w 1336"/>
                    <a:gd name="T7" fmla="*/ 788 h 1536"/>
                    <a:gd name="T8" fmla="*/ 1220 w 1336"/>
                    <a:gd name="T9" fmla="*/ 664 h 1536"/>
                    <a:gd name="T10" fmla="*/ 1246 w 1336"/>
                    <a:gd name="T11" fmla="*/ 442 h 1536"/>
                    <a:gd name="T12" fmla="*/ 1102 w 1336"/>
                    <a:gd name="T13" fmla="*/ 20 h 1536"/>
                    <a:gd name="T14" fmla="*/ 1084 w 1336"/>
                    <a:gd name="T15" fmla="*/ 0 h 1536"/>
                    <a:gd name="T16" fmla="*/ 1000 w 1336"/>
                    <a:gd name="T17" fmla="*/ 18 h 1536"/>
                    <a:gd name="T18" fmla="*/ 740 w 1336"/>
                    <a:gd name="T19" fmla="*/ 628 h 1536"/>
                    <a:gd name="T20" fmla="*/ 728 w 1336"/>
                    <a:gd name="T21" fmla="*/ 864 h 1536"/>
                    <a:gd name="T22" fmla="*/ 708 w 1336"/>
                    <a:gd name="T23" fmla="*/ 844 h 1536"/>
                    <a:gd name="T24" fmla="*/ 688 w 1336"/>
                    <a:gd name="T25" fmla="*/ 826 h 1536"/>
                    <a:gd name="T26" fmla="*/ 674 w 1336"/>
                    <a:gd name="T27" fmla="*/ 828 h 1536"/>
                    <a:gd name="T28" fmla="*/ 662 w 1336"/>
                    <a:gd name="T29" fmla="*/ 828 h 1536"/>
                    <a:gd name="T30" fmla="*/ 650 w 1336"/>
                    <a:gd name="T31" fmla="*/ 840 h 1536"/>
                    <a:gd name="T32" fmla="*/ 650 w 1336"/>
                    <a:gd name="T33" fmla="*/ 846 h 1536"/>
                    <a:gd name="T34" fmla="*/ 642 w 1336"/>
                    <a:gd name="T35" fmla="*/ 870 h 1536"/>
                    <a:gd name="T36" fmla="*/ 650 w 1336"/>
                    <a:gd name="T37" fmla="*/ 904 h 1536"/>
                    <a:gd name="T38" fmla="*/ 158 w 1336"/>
                    <a:gd name="T39" fmla="*/ 670 h 1536"/>
                    <a:gd name="T40" fmla="*/ 44 w 1336"/>
                    <a:gd name="T41" fmla="*/ 1130 h 1536"/>
                    <a:gd name="T42" fmla="*/ 258 w 1336"/>
                    <a:gd name="T43" fmla="*/ 1190 h 1536"/>
                    <a:gd name="T44" fmla="*/ 380 w 1336"/>
                    <a:gd name="T45" fmla="*/ 1180 h 1536"/>
                    <a:gd name="T46" fmla="*/ 340 w 1336"/>
                    <a:gd name="T47" fmla="*/ 1346 h 1536"/>
                    <a:gd name="T48" fmla="*/ 354 w 1336"/>
                    <a:gd name="T49" fmla="*/ 1398 h 1536"/>
                    <a:gd name="T50" fmla="*/ 438 w 1336"/>
                    <a:gd name="T51" fmla="*/ 1488 h 1536"/>
                    <a:gd name="T52" fmla="*/ 464 w 1336"/>
                    <a:gd name="T53" fmla="*/ 1502 h 1536"/>
                    <a:gd name="T54" fmla="*/ 498 w 1336"/>
                    <a:gd name="T55" fmla="*/ 1504 h 1536"/>
                    <a:gd name="T56" fmla="*/ 524 w 1336"/>
                    <a:gd name="T57" fmla="*/ 1520 h 1536"/>
                    <a:gd name="T58" fmla="*/ 562 w 1336"/>
                    <a:gd name="T59" fmla="*/ 1520 h 1536"/>
                    <a:gd name="T60" fmla="*/ 594 w 1336"/>
                    <a:gd name="T61" fmla="*/ 1526 h 1536"/>
                    <a:gd name="T62" fmla="*/ 634 w 1336"/>
                    <a:gd name="T63" fmla="*/ 1530 h 1536"/>
                    <a:gd name="T64" fmla="*/ 712 w 1336"/>
                    <a:gd name="T65" fmla="*/ 1536 h 1536"/>
                    <a:gd name="T66" fmla="*/ 738 w 1336"/>
                    <a:gd name="T67" fmla="*/ 1514 h 1536"/>
                    <a:gd name="T68" fmla="*/ 758 w 1336"/>
                    <a:gd name="T69" fmla="*/ 1500 h 1536"/>
                    <a:gd name="T70" fmla="*/ 792 w 1336"/>
                    <a:gd name="T71" fmla="*/ 1420 h 1536"/>
                    <a:gd name="T72" fmla="*/ 790 w 1336"/>
                    <a:gd name="T73" fmla="*/ 1286 h 1536"/>
                    <a:gd name="T74" fmla="*/ 746 w 1336"/>
                    <a:gd name="T75" fmla="*/ 1062 h 1536"/>
                    <a:gd name="T76" fmla="*/ 812 w 1336"/>
                    <a:gd name="T77" fmla="*/ 1210 h 1536"/>
                    <a:gd name="T78" fmla="*/ 850 w 1336"/>
                    <a:gd name="T79" fmla="*/ 1282 h 1536"/>
                    <a:gd name="T80" fmla="*/ 938 w 1336"/>
                    <a:gd name="T81" fmla="*/ 1348 h 1536"/>
                    <a:gd name="T82" fmla="*/ 932 w 1336"/>
                    <a:gd name="T83" fmla="*/ 1238 h 1536"/>
                    <a:gd name="T84" fmla="*/ 892 w 1336"/>
                    <a:gd name="T85" fmla="*/ 1166 h 1536"/>
                    <a:gd name="T86" fmla="*/ 804 w 1336"/>
                    <a:gd name="T87" fmla="*/ 1030 h 1536"/>
                    <a:gd name="T88" fmla="*/ 884 w 1336"/>
                    <a:gd name="T89" fmla="*/ 1104 h 1536"/>
                    <a:gd name="T90" fmla="*/ 1036 w 1336"/>
                    <a:gd name="T91" fmla="*/ 1238 h 1536"/>
                    <a:gd name="T92" fmla="*/ 1138 w 1336"/>
                    <a:gd name="T93" fmla="*/ 1282 h 1536"/>
                    <a:gd name="T94" fmla="*/ 1174 w 1336"/>
                    <a:gd name="T95" fmla="*/ 1274 h 1536"/>
                    <a:gd name="T96" fmla="*/ 1196 w 1336"/>
                    <a:gd name="T97" fmla="*/ 1272 h 1536"/>
                    <a:gd name="T98" fmla="*/ 1244 w 1336"/>
                    <a:gd name="T99" fmla="*/ 1216 h 1536"/>
                    <a:gd name="T100" fmla="*/ 1268 w 1336"/>
                    <a:gd name="T101" fmla="*/ 1184 h 1536"/>
                    <a:gd name="T102" fmla="*/ 1282 w 1336"/>
                    <a:gd name="T103" fmla="*/ 1144 h 1536"/>
                    <a:gd name="T104" fmla="*/ 1296 w 1336"/>
                    <a:gd name="T105" fmla="*/ 1124 h 1536"/>
                    <a:gd name="T106" fmla="*/ 1314 w 1336"/>
                    <a:gd name="T107" fmla="*/ 1078 h 1536"/>
                    <a:gd name="T108" fmla="*/ 1316 w 1336"/>
                    <a:gd name="T109" fmla="*/ 1054 h 1536"/>
                    <a:gd name="T110" fmla="*/ 1336 w 1336"/>
                    <a:gd name="T111" fmla="*/ 1020 h 1536"/>
                    <a:gd name="T112" fmla="*/ 662 w 1336"/>
                    <a:gd name="T113" fmla="*/ 842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6" h="1536">
                      <a:moveTo>
                        <a:pt x="1336" y="1020"/>
                      </a:moveTo>
                      <a:lnTo>
                        <a:pt x="1336" y="1012"/>
                      </a:lnTo>
                      <a:lnTo>
                        <a:pt x="1336" y="1012"/>
                      </a:lnTo>
                      <a:lnTo>
                        <a:pt x="1334" y="1006"/>
                      </a:lnTo>
                      <a:lnTo>
                        <a:pt x="1324" y="968"/>
                      </a:lnTo>
                      <a:lnTo>
                        <a:pt x="1326" y="934"/>
                      </a:lnTo>
                      <a:lnTo>
                        <a:pt x="1312" y="908"/>
                      </a:lnTo>
                      <a:lnTo>
                        <a:pt x="1312" y="908"/>
                      </a:lnTo>
                      <a:lnTo>
                        <a:pt x="1308" y="896"/>
                      </a:lnTo>
                      <a:lnTo>
                        <a:pt x="1306" y="886"/>
                      </a:lnTo>
                      <a:lnTo>
                        <a:pt x="1300" y="876"/>
                      </a:lnTo>
                      <a:lnTo>
                        <a:pt x="1300" y="876"/>
                      </a:lnTo>
                      <a:lnTo>
                        <a:pt x="1292" y="868"/>
                      </a:lnTo>
                      <a:lnTo>
                        <a:pt x="1282" y="858"/>
                      </a:lnTo>
                      <a:lnTo>
                        <a:pt x="1268" y="846"/>
                      </a:lnTo>
                      <a:lnTo>
                        <a:pt x="1194" y="804"/>
                      </a:lnTo>
                      <a:lnTo>
                        <a:pt x="1194" y="804"/>
                      </a:lnTo>
                      <a:lnTo>
                        <a:pt x="1124" y="788"/>
                      </a:lnTo>
                      <a:lnTo>
                        <a:pt x="1124" y="788"/>
                      </a:lnTo>
                      <a:lnTo>
                        <a:pt x="1108" y="788"/>
                      </a:lnTo>
                      <a:lnTo>
                        <a:pt x="1082" y="790"/>
                      </a:lnTo>
                      <a:lnTo>
                        <a:pt x="1020" y="800"/>
                      </a:lnTo>
                      <a:lnTo>
                        <a:pt x="1148" y="718"/>
                      </a:lnTo>
                      <a:lnTo>
                        <a:pt x="1184" y="692"/>
                      </a:lnTo>
                      <a:lnTo>
                        <a:pt x="1220" y="664"/>
                      </a:lnTo>
                      <a:lnTo>
                        <a:pt x="1240" y="634"/>
                      </a:lnTo>
                      <a:lnTo>
                        <a:pt x="1254" y="592"/>
                      </a:lnTo>
                      <a:lnTo>
                        <a:pt x="1258" y="536"/>
                      </a:lnTo>
                      <a:lnTo>
                        <a:pt x="1252" y="478"/>
                      </a:lnTo>
                      <a:lnTo>
                        <a:pt x="1246" y="442"/>
                      </a:lnTo>
                      <a:lnTo>
                        <a:pt x="1214" y="344"/>
                      </a:lnTo>
                      <a:lnTo>
                        <a:pt x="1198" y="280"/>
                      </a:lnTo>
                      <a:lnTo>
                        <a:pt x="1150" y="122"/>
                      </a:lnTo>
                      <a:lnTo>
                        <a:pt x="1118" y="46"/>
                      </a:lnTo>
                      <a:lnTo>
                        <a:pt x="1102" y="20"/>
                      </a:lnTo>
                      <a:lnTo>
                        <a:pt x="1102" y="20"/>
                      </a:lnTo>
                      <a:lnTo>
                        <a:pt x="1102" y="18"/>
                      </a:lnTo>
                      <a:lnTo>
                        <a:pt x="1100" y="12"/>
                      </a:lnTo>
                      <a:lnTo>
                        <a:pt x="1094" y="6"/>
                      </a:lnTo>
                      <a:lnTo>
                        <a:pt x="1084" y="0"/>
                      </a:lnTo>
                      <a:lnTo>
                        <a:pt x="1044" y="0"/>
                      </a:lnTo>
                      <a:lnTo>
                        <a:pt x="1044" y="0"/>
                      </a:lnTo>
                      <a:lnTo>
                        <a:pt x="1028" y="6"/>
                      </a:lnTo>
                      <a:lnTo>
                        <a:pt x="1014" y="12"/>
                      </a:lnTo>
                      <a:lnTo>
                        <a:pt x="1000" y="18"/>
                      </a:lnTo>
                      <a:lnTo>
                        <a:pt x="930" y="90"/>
                      </a:lnTo>
                      <a:lnTo>
                        <a:pt x="860" y="190"/>
                      </a:lnTo>
                      <a:lnTo>
                        <a:pt x="806" y="322"/>
                      </a:lnTo>
                      <a:lnTo>
                        <a:pt x="772" y="442"/>
                      </a:lnTo>
                      <a:lnTo>
                        <a:pt x="740" y="628"/>
                      </a:lnTo>
                      <a:lnTo>
                        <a:pt x="732" y="758"/>
                      </a:lnTo>
                      <a:lnTo>
                        <a:pt x="730" y="842"/>
                      </a:lnTo>
                      <a:lnTo>
                        <a:pt x="730" y="870"/>
                      </a:lnTo>
                      <a:lnTo>
                        <a:pt x="730" y="870"/>
                      </a:lnTo>
                      <a:lnTo>
                        <a:pt x="728" y="864"/>
                      </a:lnTo>
                      <a:lnTo>
                        <a:pt x="728" y="864"/>
                      </a:lnTo>
                      <a:lnTo>
                        <a:pt x="720" y="858"/>
                      </a:lnTo>
                      <a:lnTo>
                        <a:pt x="708" y="850"/>
                      </a:lnTo>
                      <a:lnTo>
                        <a:pt x="708" y="850"/>
                      </a:lnTo>
                      <a:lnTo>
                        <a:pt x="708" y="844"/>
                      </a:lnTo>
                      <a:lnTo>
                        <a:pt x="706" y="836"/>
                      </a:lnTo>
                      <a:lnTo>
                        <a:pt x="706" y="836"/>
                      </a:lnTo>
                      <a:lnTo>
                        <a:pt x="702" y="830"/>
                      </a:lnTo>
                      <a:lnTo>
                        <a:pt x="696" y="828"/>
                      </a:lnTo>
                      <a:lnTo>
                        <a:pt x="688" y="826"/>
                      </a:lnTo>
                      <a:lnTo>
                        <a:pt x="680" y="828"/>
                      </a:lnTo>
                      <a:lnTo>
                        <a:pt x="680" y="828"/>
                      </a:lnTo>
                      <a:lnTo>
                        <a:pt x="678" y="830"/>
                      </a:lnTo>
                      <a:lnTo>
                        <a:pt x="678" y="824"/>
                      </a:lnTo>
                      <a:lnTo>
                        <a:pt x="674" y="828"/>
                      </a:lnTo>
                      <a:lnTo>
                        <a:pt x="670" y="830"/>
                      </a:lnTo>
                      <a:lnTo>
                        <a:pt x="670" y="830"/>
                      </a:lnTo>
                      <a:lnTo>
                        <a:pt x="664" y="828"/>
                      </a:lnTo>
                      <a:lnTo>
                        <a:pt x="664" y="828"/>
                      </a:lnTo>
                      <a:lnTo>
                        <a:pt x="662" y="828"/>
                      </a:lnTo>
                      <a:lnTo>
                        <a:pt x="660" y="832"/>
                      </a:lnTo>
                      <a:lnTo>
                        <a:pt x="656" y="834"/>
                      </a:lnTo>
                      <a:lnTo>
                        <a:pt x="658" y="836"/>
                      </a:lnTo>
                      <a:lnTo>
                        <a:pt x="654" y="838"/>
                      </a:lnTo>
                      <a:lnTo>
                        <a:pt x="650" y="840"/>
                      </a:lnTo>
                      <a:lnTo>
                        <a:pt x="656" y="842"/>
                      </a:lnTo>
                      <a:lnTo>
                        <a:pt x="656" y="844"/>
                      </a:lnTo>
                      <a:lnTo>
                        <a:pt x="656" y="844"/>
                      </a:lnTo>
                      <a:lnTo>
                        <a:pt x="650" y="846"/>
                      </a:lnTo>
                      <a:lnTo>
                        <a:pt x="650" y="846"/>
                      </a:lnTo>
                      <a:lnTo>
                        <a:pt x="644" y="850"/>
                      </a:lnTo>
                      <a:lnTo>
                        <a:pt x="640" y="856"/>
                      </a:lnTo>
                      <a:lnTo>
                        <a:pt x="640" y="864"/>
                      </a:lnTo>
                      <a:lnTo>
                        <a:pt x="642" y="870"/>
                      </a:lnTo>
                      <a:lnTo>
                        <a:pt x="642" y="870"/>
                      </a:lnTo>
                      <a:lnTo>
                        <a:pt x="646" y="876"/>
                      </a:lnTo>
                      <a:lnTo>
                        <a:pt x="650" y="878"/>
                      </a:lnTo>
                      <a:lnTo>
                        <a:pt x="650" y="878"/>
                      </a:lnTo>
                      <a:lnTo>
                        <a:pt x="648" y="894"/>
                      </a:lnTo>
                      <a:lnTo>
                        <a:pt x="650" y="904"/>
                      </a:lnTo>
                      <a:lnTo>
                        <a:pt x="634" y="894"/>
                      </a:lnTo>
                      <a:lnTo>
                        <a:pt x="562" y="848"/>
                      </a:lnTo>
                      <a:lnTo>
                        <a:pt x="450" y="784"/>
                      </a:lnTo>
                      <a:lnTo>
                        <a:pt x="276" y="708"/>
                      </a:lnTo>
                      <a:lnTo>
                        <a:pt x="158" y="670"/>
                      </a:lnTo>
                      <a:lnTo>
                        <a:pt x="18" y="644"/>
                      </a:lnTo>
                      <a:lnTo>
                        <a:pt x="0" y="644"/>
                      </a:lnTo>
                      <a:lnTo>
                        <a:pt x="0" y="1084"/>
                      </a:lnTo>
                      <a:lnTo>
                        <a:pt x="16" y="1104"/>
                      </a:lnTo>
                      <a:lnTo>
                        <a:pt x="44" y="1130"/>
                      </a:lnTo>
                      <a:lnTo>
                        <a:pt x="88" y="1166"/>
                      </a:lnTo>
                      <a:lnTo>
                        <a:pt x="138" y="1194"/>
                      </a:lnTo>
                      <a:lnTo>
                        <a:pt x="180" y="1206"/>
                      </a:lnTo>
                      <a:lnTo>
                        <a:pt x="216" y="1206"/>
                      </a:lnTo>
                      <a:lnTo>
                        <a:pt x="258" y="1190"/>
                      </a:lnTo>
                      <a:lnTo>
                        <a:pt x="300" y="1174"/>
                      </a:lnTo>
                      <a:lnTo>
                        <a:pt x="440" y="1114"/>
                      </a:lnTo>
                      <a:lnTo>
                        <a:pt x="440" y="1114"/>
                      </a:lnTo>
                      <a:lnTo>
                        <a:pt x="396" y="1160"/>
                      </a:lnTo>
                      <a:lnTo>
                        <a:pt x="380" y="1180"/>
                      </a:lnTo>
                      <a:lnTo>
                        <a:pt x="372" y="1192"/>
                      </a:lnTo>
                      <a:lnTo>
                        <a:pt x="372" y="1192"/>
                      </a:lnTo>
                      <a:lnTo>
                        <a:pt x="348" y="1260"/>
                      </a:lnTo>
                      <a:lnTo>
                        <a:pt x="340" y="1346"/>
                      </a:lnTo>
                      <a:lnTo>
                        <a:pt x="340" y="1346"/>
                      </a:lnTo>
                      <a:lnTo>
                        <a:pt x="344" y="1364"/>
                      </a:lnTo>
                      <a:lnTo>
                        <a:pt x="346" y="1378"/>
                      </a:lnTo>
                      <a:lnTo>
                        <a:pt x="348" y="1390"/>
                      </a:lnTo>
                      <a:lnTo>
                        <a:pt x="348" y="1390"/>
                      </a:lnTo>
                      <a:lnTo>
                        <a:pt x="354" y="1398"/>
                      </a:lnTo>
                      <a:lnTo>
                        <a:pt x="360" y="1406"/>
                      </a:lnTo>
                      <a:lnTo>
                        <a:pt x="368" y="1416"/>
                      </a:lnTo>
                      <a:lnTo>
                        <a:pt x="382" y="1444"/>
                      </a:lnTo>
                      <a:lnTo>
                        <a:pt x="412" y="1460"/>
                      </a:lnTo>
                      <a:lnTo>
                        <a:pt x="438" y="1488"/>
                      </a:lnTo>
                      <a:lnTo>
                        <a:pt x="438" y="1488"/>
                      </a:lnTo>
                      <a:lnTo>
                        <a:pt x="440" y="1492"/>
                      </a:lnTo>
                      <a:lnTo>
                        <a:pt x="446" y="1496"/>
                      </a:lnTo>
                      <a:lnTo>
                        <a:pt x="458" y="1500"/>
                      </a:lnTo>
                      <a:lnTo>
                        <a:pt x="464" y="1502"/>
                      </a:lnTo>
                      <a:lnTo>
                        <a:pt x="474" y="1500"/>
                      </a:lnTo>
                      <a:lnTo>
                        <a:pt x="474" y="1500"/>
                      </a:lnTo>
                      <a:lnTo>
                        <a:pt x="488" y="1500"/>
                      </a:lnTo>
                      <a:lnTo>
                        <a:pt x="496" y="1502"/>
                      </a:lnTo>
                      <a:lnTo>
                        <a:pt x="498" y="1504"/>
                      </a:lnTo>
                      <a:lnTo>
                        <a:pt x="500" y="1506"/>
                      </a:lnTo>
                      <a:lnTo>
                        <a:pt x="500" y="1506"/>
                      </a:lnTo>
                      <a:lnTo>
                        <a:pt x="510" y="1512"/>
                      </a:lnTo>
                      <a:lnTo>
                        <a:pt x="524" y="1520"/>
                      </a:lnTo>
                      <a:lnTo>
                        <a:pt x="524" y="1520"/>
                      </a:lnTo>
                      <a:lnTo>
                        <a:pt x="542" y="1522"/>
                      </a:lnTo>
                      <a:lnTo>
                        <a:pt x="554" y="1522"/>
                      </a:lnTo>
                      <a:lnTo>
                        <a:pt x="558" y="1522"/>
                      </a:lnTo>
                      <a:lnTo>
                        <a:pt x="562" y="1520"/>
                      </a:lnTo>
                      <a:lnTo>
                        <a:pt x="562" y="1520"/>
                      </a:lnTo>
                      <a:lnTo>
                        <a:pt x="566" y="1518"/>
                      </a:lnTo>
                      <a:lnTo>
                        <a:pt x="570" y="1518"/>
                      </a:lnTo>
                      <a:lnTo>
                        <a:pt x="582" y="1520"/>
                      </a:lnTo>
                      <a:lnTo>
                        <a:pt x="594" y="1526"/>
                      </a:lnTo>
                      <a:lnTo>
                        <a:pt x="594" y="1526"/>
                      </a:lnTo>
                      <a:lnTo>
                        <a:pt x="604" y="1530"/>
                      </a:lnTo>
                      <a:lnTo>
                        <a:pt x="612" y="1532"/>
                      </a:lnTo>
                      <a:lnTo>
                        <a:pt x="622" y="1532"/>
                      </a:lnTo>
                      <a:lnTo>
                        <a:pt x="622" y="1532"/>
                      </a:lnTo>
                      <a:lnTo>
                        <a:pt x="634" y="1530"/>
                      </a:lnTo>
                      <a:lnTo>
                        <a:pt x="648" y="1528"/>
                      </a:lnTo>
                      <a:lnTo>
                        <a:pt x="662" y="1528"/>
                      </a:lnTo>
                      <a:lnTo>
                        <a:pt x="686" y="1532"/>
                      </a:lnTo>
                      <a:lnTo>
                        <a:pt x="712" y="1536"/>
                      </a:lnTo>
                      <a:lnTo>
                        <a:pt x="712" y="1536"/>
                      </a:lnTo>
                      <a:lnTo>
                        <a:pt x="722" y="1532"/>
                      </a:lnTo>
                      <a:lnTo>
                        <a:pt x="732" y="1524"/>
                      </a:lnTo>
                      <a:lnTo>
                        <a:pt x="734" y="1520"/>
                      </a:lnTo>
                      <a:lnTo>
                        <a:pt x="738" y="1514"/>
                      </a:lnTo>
                      <a:lnTo>
                        <a:pt x="738" y="1514"/>
                      </a:lnTo>
                      <a:lnTo>
                        <a:pt x="740" y="1510"/>
                      </a:lnTo>
                      <a:lnTo>
                        <a:pt x="744" y="1506"/>
                      </a:lnTo>
                      <a:lnTo>
                        <a:pt x="750" y="1502"/>
                      </a:lnTo>
                      <a:lnTo>
                        <a:pt x="754" y="1500"/>
                      </a:lnTo>
                      <a:lnTo>
                        <a:pt x="758" y="1500"/>
                      </a:lnTo>
                      <a:lnTo>
                        <a:pt x="766" y="1494"/>
                      </a:lnTo>
                      <a:lnTo>
                        <a:pt x="776" y="1476"/>
                      </a:lnTo>
                      <a:lnTo>
                        <a:pt x="788" y="1438"/>
                      </a:lnTo>
                      <a:lnTo>
                        <a:pt x="788" y="1438"/>
                      </a:lnTo>
                      <a:lnTo>
                        <a:pt x="792" y="1420"/>
                      </a:lnTo>
                      <a:lnTo>
                        <a:pt x="794" y="1398"/>
                      </a:lnTo>
                      <a:lnTo>
                        <a:pt x="796" y="1368"/>
                      </a:lnTo>
                      <a:lnTo>
                        <a:pt x="796" y="1368"/>
                      </a:lnTo>
                      <a:lnTo>
                        <a:pt x="794" y="1330"/>
                      </a:lnTo>
                      <a:lnTo>
                        <a:pt x="790" y="1286"/>
                      </a:lnTo>
                      <a:lnTo>
                        <a:pt x="786" y="1238"/>
                      </a:lnTo>
                      <a:lnTo>
                        <a:pt x="786" y="1238"/>
                      </a:lnTo>
                      <a:lnTo>
                        <a:pt x="770" y="1172"/>
                      </a:lnTo>
                      <a:lnTo>
                        <a:pt x="756" y="1114"/>
                      </a:lnTo>
                      <a:lnTo>
                        <a:pt x="746" y="1062"/>
                      </a:lnTo>
                      <a:lnTo>
                        <a:pt x="760" y="1088"/>
                      </a:lnTo>
                      <a:lnTo>
                        <a:pt x="780" y="1138"/>
                      </a:lnTo>
                      <a:lnTo>
                        <a:pt x="790" y="1152"/>
                      </a:lnTo>
                      <a:lnTo>
                        <a:pt x="794" y="1176"/>
                      </a:lnTo>
                      <a:lnTo>
                        <a:pt x="812" y="1210"/>
                      </a:lnTo>
                      <a:lnTo>
                        <a:pt x="816" y="1218"/>
                      </a:lnTo>
                      <a:lnTo>
                        <a:pt x="840" y="1266"/>
                      </a:lnTo>
                      <a:lnTo>
                        <a:pt x="850" y="1264"/>
                      </a:lnTo>
                      <a:lnTo>
                        <a:pt x="854" y="1272"/>
                      </a:lnTo>
                      <a:lnTo>
                        <a:pt x="850" y="1282"/>
                      </a:lnTo>
                      <a:lnTo>
                        <a:pt x="864" y="1304"/>
                      </a:lnTo>
                      <a:lnTo>
                        <a:pt x="884" y="1340"/>
                      </a:lnTo>
                      <a:lnTo>
                        <a:pt x="914" y="1362"/>
                      </a:lnTo>
                      <a:lnTo>
                        <a:pt x="946" y="1370"/>
                      </a:lnTo>
                      <a:lnTo>
                        <a:pt x="938" y="1348"/>
                      </a:lnTo>
                      <a:lnTo>
                        <a:pt x="952" y="1366"/>
                      </a:lnTo>
                      <a:lnTo>
                        <a:pt x="964" y="1336"/>
                      </a:lnTo>
                      <a:lnTo>
                        <a:pt x="962" y="1298"/>
                      </a:lnTo>
                      <a:lnTo>
                        <a:pt x="942" y="1262"/>
                      </a:lnTo>
                      <a:lnTo>
                        <a:pt x="932" y="1238"/>
                      </a:lnTo>
                      <a:lnTo>
                        <a:pt x="922" y="1236"/>
                      </a:lnTo>
                      <a:lnTo>
                        <a:pt x="918" y="1228"/>
                      </a:lnTo>
                      <a:lnTo>
                        <a:pt x="922" y="1222"/>
                      </a:lnTo>
                      <a:lnTo>
                        <a:pt x="898" y="1174"/>
                      </a:lnTo>
                      <a:lnTo>
                        <a:pt x="892" y="1166"/>
                      </a:lnTo>
                      <a:lnTo>
                        <a:pt x="874" y="1132"/>
                      </a:lnTo>
                      <a:lnTo>
                        <a:pt x="856" y="1116"/>
                      </a:lnTo>
                      <a:lnTo>
                        <a:pt x="850" y="1100"/>
                      </a:lnTo>
                      <a:lnTo>
                        <a:pt x="820" y="1056"/>
                      </a:lnTo>
                      <a:lnTo>
                        <a:pt x="804" y="1030"/>
                      </a:lnTo>
                      <a:lnTo>
                        <a:pt x="804" y="1030"/>
                      </a:lnTo>
                      <a:lnTo>
                        <a:pt x="800" y="1022"/>
                      </a:lnTo>
                      <a:lnTo>
                        <a:pt x="800" y="1022"/>
                      </a:lnTo>
                      <a:lnTo>
                        <a:pt x="840" y="1058"/>
                      </a:lnTo>
                      <a:lnTo>
                        <a:pt x="884" y="1104"/>
                      </a:lnTo>
                      <a:lnTo>
                        <a:pt x="934" y="1158"/>
                      </a:lnTo>
                      <a:lnTo>
                        <a:pt x="934" y="1158"/>
                      </a:lnTo>
                      <a:lnTo>
                        <a:pt x="972" y="1190"/>
                      </a:lnTo>
                      <a:lnTo>
                        <a:pt x="1006" y="1216"/>
                      </a:lnTo>
                      <a:lnTo>
                        <a:pt x="1036" y="1238"/>
                      </a:lnTo>
                      <a:lnTo>
                        <a:pt x="1036" y="1238"/>
                      </a:lnTo>
                      <a:lnTo>
                        <a:pt x="1062" y="1254"/>
                      </a:lnTo>
                      <a:lnTo>
                        <a:pt x="1082" y="1264"/>
                      </a:lnTo>
                      <a:lnTo>
                        <a:pt x="1098" y="1270"/>
                      </a:lnTo>
                      <a:lnTo>
                        <a:pt x="1138" y="1282"/>
                      </a:lnTo>
                      <a:lnTo>
                        <a:pt x="1158" y="1282"/>
                      </a:lnTo>
                      <a:lnTo>
                        <a:pt x="1168" y="1280"/>
                      </a:lnTo>
                      <a:lnTo>
                        <a:pt x="1168" y="1280"/>
                      </a:lnTo>
                      <a:lnTo>
                        <a:pt x="1170" y="1278"/>
                      </a:lnTo>
                      <a:lnTo>
                        <a:pt x="1174" y="1274"/>
                      </a:lnTo>
                      <a:lnTo>
                        <a:pt x="1180" y="1270"/>
                      </a:lnTo>
                      <a:lnTo>
                        <a:pt x="1186" y="1270"/>
                      </a:lnTo>
                      <a:lnTo>
                        <a:pt x="1190" y="1270"/>
                      </a:lnTo>
                      <a:lnTo>
                        <a:pt x="1190" y="1270"/>
                      </a:lnTo>
                      <a:lnTo>
                        <a:pt x="1196" y="1272"/>
                      </a:lnTo>
                      <a:lnTo>
                        <a:pt x="1202" y="1270"/>
                      </a:lnTo>
                      <a:lnTo>
                        <a:pt x="1214" y="1266"/>
                      </a:lnTo>
                      <a:lnTo>
                        <a:pt x="1224" y="1260"/>
                      </a:lnTo>
                      <a:lnTo>
                        <a:pt x="1234" y="1236"/>
                      </a:lnTo>
                      <a:lnTo>
                        <a:pt x="1244" y="1216"/>
                      </a:lnTo>
                      <a:lnTo>
                        <a:pt x="1244" y="1216"/>
                      </a:lnTo>
                      <a:lnTo>
                        <a:pt x="1252" y="1202"/>
                      </a:lnTo>
                      <a:lnTo>
                        <a:pt x="1260" y="1192"/>
                      </a:lnTo>
                      <a:lnTo>
                        <a:pt x="1268" y="1184"/>
                      </a:lnTo>
                      <a:lnTo>
                        <a:pt x="1268" y="1184"/>
                      </a:lnTo>
                      <a:lnTo>
                        <a:pt x="1274" y="1176"/>
                      </a:lnTo>
                      <a:lnTo>
                        <a:pt x="1278" y="1168"/>
                      </a:lnTo>
                      <a:lnTo>
                        <a:pt x="1278" y="1156"/>
                      </a:lnTo>
                      <a:lnTo>
                        <a:pt x="1278" y="1156"/>
                      </a:lnTo>
                      <a:lnTo>
                        <a:pt x="1282" y="1144"/>
                      </a:lnTo>
                      <a:lnTo>
                        <a:pt x="1286" y="1132"/>
                      </a:lnTo>
                      <a:lnTo>
                        <a:pt x="1288" y="1128"/>
                      </a:lnTo>
                      <a:lnTo>
                        <a:pt x="1292" y="1126"/>
                      </a:lnTo>
                      <a:lnTo>
                        <a:pt x="1292" y="1126"/>
                      </a:lnTo>
                      <a:lnTo>
                        <a:pt x="1296" y="1124"/>
                      </a:lnTo>
                      <a:lnTo>
                        <a:pt x="1298" y="1120"/>
                      </a:lnTo>
                      <a:lnTo>
                        <a:pt x="1306" y="1112"/>
                      </a:lnTo>
                      <a:lnTo>
                        <a:pt x="1312" y="1096"/>
                      </a:lnTo>
                      <a:lnTo>
                        <a:pt x="1312" y="1096"/>
                      </a:lnTo>
                      <a:lnTo>
                        <a:pt x="1314" y="1078"/>
                      </a:lnTo>
                      <a:lnTo>
                        <a:pt x="1316" y="1068"/>
                      </a:lnTo>
                      <a:lnTo>
                        <a:pt x="1316" y="1068"/>
                      </a:lnTo>
                      <a:lnTo>
                        <a:pt x="1314" y="1066"/>
                      </a:lnTo>
                      <a:lnTo>
                        <a:pt x="1314" y="1062"/>
                      </a:lnTo>
                      <a:lnTo>
                        <a:pt x="1316" y="1054"/>
                      </a:lnTo>
                      <a:lnTo>
                        <a:pt x="1324" y="1042"/>
                      </a:lnTo>
                      <a:lnTo>
                        <a:pt x="1324" y="1042"/>
                      </a:lnTo>
                      <a:lnTo>
                        <a:pt x="1330" y="1036"/>
                      </a:lnTo>
                      <a:lnTo>
                        <a:pt x="1334" y="1030"/>
                      </a:lnTo>
                      <a:lnTo>
                        <a:pt x="1336" y="1020"/>
                      </a:lnTo>
                      <a:lnTo>
                        <a:pt x="1336" y="1020"/>
                      </a:lnTo>
                      <a:close/>
                      <a:moveTo>
                        <a:pt x="662" y="842"/>
                      </a:moveTo>
                      <a:lnTo>
                        <a:pt x="662" y="842"/>
                      </a:lnTo>
                      <a:lnTo>
                        <a:pt x="662" y="842"/>
                      </a:lnTo>
                      <a:lnTo>
                        <a:pt x="662" y="842"/>
                      </a:lnTo>
                      <a:lnTo>
                        <a:pt x="662" y="842"/>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4" name="Group 53"/>
              <p:cNvGrpSpPr>
                <a:grpSpLocks noChangeAspect="1"/>
              </p:cNvGrpSpPr>
              <p:nvPr/>
            </p:nvGrpSpPr>
            <p:grpSpPr>
              <a:xfrm>
                <a:off x="69" y="4273552"/>
                <a:ext cx="1192646" cy="1365250"/>
                <a:chOff x="6991351" y="2448533"/>
                <a:chExt cx="1646965" cy="1885342"/>
              </a:xfrm>
              <a:solidFill>
                <a:schemeClr val="bg2">
                  <a:lumMod val="50000"/>
                  <a:lumOff val="50000"/>
                  <a:alpha val="18000"/>
                </a:schemeClr>
              </a:solidFill>
            </p:grpSpPr>
            <p:sp>
              <p:nvSpPr>
                <p:cNvPr id="155" name="Freeform 56"/>
                <p:cNvSpPr>
                  <a:spLocks/>
                </p:cNvSpPr>
                <p:nvPr/>
              </p:nvSpPr>
              <p:spPr bwMode="auto">
                <a:xfrm>
                  <a:off x="7543643" y="2953066"/>
                  <a:ext cx="19050" cy="498475"/>
                </a:xfrm>
                <a:custGeom>
                  <a:avLst/>
                  <a:gdLst>
                    <a:gd name="T0" fmla="*/ 2 w 12"/>
                    <a:gd name="T1" fmla="*/ 314 h 314"/>
                    <a:gd name="T2" fmla="*/ 2 w 12"/>
                    <a:gd name="T3" fmla="*/ 314 h 314"/>
                    <a:gd name="T4" fmla="*/ 4 w 12"/>
                    <a:gd name="T5" fmla="*/ 314 h 314"/>
                    <a:gd name="T6" fmla="*/ 4 w 12"/>
                    <a:gd name="T7" fmla="*/ 314 h 314"/>
                    <a:gd name="T8" fmla="*/ 4 w 12"/>
                    <a:gd name="T9" fmla="*/ 296 h 314"/>
                    <a:gd name="T10" fmla="*/ 12 w 12"/>
                    <a:gd name="T11" fmla="*/ 56 h 314"/>
                    <a:gd name="T12" fmla="*/ 12 w 12"/>
                    <a:gd name="T13" fmla="*/ 56 h 314"/>
                    <a:gd name="T14" fmla="*/ 12 w 12"/>
                    <a:gd name="T15" fmla="*/ 28 h 314"/>
                    <a:gd name="T16" fmla="*/ 12 w 12"/>
                    <a:gd name="T17" fmla="*/ 28 h 314"/>
                    <a:gd name="T18" fmla="*/ 12 w 12"/>
                    <a:gd name="T19" fmla="*/ 16 h 314"/>
                    <a:gd name="T20" fmla="*/ 10 w 12"/>
                    <a:gd name="T21" fmla="*/ 6 h 314"/>
                    <a:gd name="T22" fmla="*/ 10 w 12"/>
                    <a:gd name="T23" fmla="*/ 6 h 314"/>
                    <a:gd name="T24" fmla="*/ 6 w 12"/>
                    <a:gd name="T25" fmla="*/ 0 h 314"/>
                    <a:gd name="T26" fmla="*/ 4 w 12"/>
                    <a:gd name="T27" fmla="*/ 0 h 314"/>
                    <a:gd name="T28" fmla="*/ 2 w 12"/>
                    <a:gd name="T29" fmla="*/ 2 h 314"/>
                    <a:gd name="T30" fmla="*/ 2 w 12"/>
                    <a:gd name="T31" fmla="*/ 2 h 314"/>
                    <a:gd name="T32" fmla="*/ 0 w 12"/>
                    <a:gd name="T33" fmla="*/ 10 h 314"/>
                    <a:gd name="T34" fmla="*/ 0 w 12"/>
                    <a:gd name="T35" fmla="*/ 18 h 314"/>
                    <a:gd name="T36" fmla="*/ 0 w 12"/>
                    <a:gd name="T37" fmla="*/ 18 h 314"/>
                    <a:gd name="T38" fmla="*/ 2 w 12"/>
                    <a:gd name="T39" fmla="*/ 28 h 314"/>
                    <a:gd name="T40" fmla="*/ 2 w 12"/>
                    <a:gd name="T41" fmla="*/ 42 h 314"/>
                    <a:gd name="T42" fmla="*/ 0 w 12"/>
                    <a:gd name="T43" fmla="*/ 298 h 314"/>
                    <a:gd name="T44" fmla="*/ 0 w 12"/>
                    <a:gd name="T45" fmla="*/ 298 h 314"/>
                    <a:gd name="T46" fmla="*/ 0 w 12"/>
                    <a:gd name="T47" fmla="*/ 310 h 314"/>
                    <a:gd name="T48" fmla="*/ 2 w 12"/>
                    <a:gd name="T49" fmla="*/ 314 h 314"/>
                    <a:gd name="T50" fmla="*/ 2 w 12"/>
                    <a:gd name="T5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314">
                      <a:moveTo>
                        <a:pt x="2" y="314"/>
                      </a:moveTo>
                      <a:lnTo>
                        <a:pt x="2" y="314"/>
                      </a:lnTo>
                      <a:lnTo>
                        <a:pt x="4" y="314"/>
                      </a:lnTo>
                      <a:lnTo>
                        <a:pt x="4" y="314"/>
                      </a:lnTo>
                      <a:lnTo>
                        <a:pt x="4" y="296"/>
                      </a:lnTo>
                      <a:lnTo>
                        <a:pt x="12" y="56"/>
                      </a:lnTo>
                      <a:lnTo>
                        <a:pt x="12" y="56"/>
                      </a:lnTo>
                      <a:lnTo>
                        <a:pt x="12" y="28"/>
                      </a:lnTo>
                      <a:lnTo>
                        <a:pt x="12" y="28"/>
                      </a:lnTo>
                      <a:lnTo>
                        <a:pt x="12" y="16"/>
                      </a:lnTo>
                      <a:lnTo>
                        <a:pt x="10" y="6"/>
                      </a:lnTo>
                      <a:lnTo>
                        <a:pt x="10" y="6"/>
                      </a:lnTo>
                      <a:lnTo>
                        <a:pt x="6" y="0"/>
                      </a:lnTo>
                      <a:lnTo>
                        <a:pt x="4" y="0"/>
                      </a:lnTo>
                      <a:lnTo>
                        <a:pt x="2" y="2"/>
                      </a:lnTo>
                      <a:lnTo>
                        <a:pt x="2" y="2"/>
                      </a:lnTo>
                      <a:lnTo>
                        <a:pt x="0" y="10"/>
                      </a:lnTo>
                      <a:lnTo>
                        <a:pt x="0" y="18"/>
                      </a:lnTo>
                      <a:lnTo>
                        <a:pt x="0" y="18"/>
                      </a:lnTo>
                      <a:lnTo>
                        <a:pt x="2" y="28"/>
                      </a:lnTo>
                      <a:lnTo>
                        <a:pt x="2" y="42"/>
                      </a:lnTo>
                      <a:lnTo>
                        <a:pt x="0" y="298"/>
                      </a:lnTo>
                      <a:lnTo>
                        <a:pt x="0" y="298"/>
                      </a:lnTo>
                      <a:lnTo>
                        <a:pt x="0" y="310"/>
                      </a:lnTo>
                      <a:lnTo>
                        <a:pt x="2" y="314"/>
                      </a:lnTo>
                      <a:lnTo>
                        <a:pt x="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7"/>
                <p:cNvSpPr>
                  <a:spLocks/>
                </p:cNvSpPr>
                <p:nvPr/>
              </p:nvSpPr>
              <p:spPr bwMode="auto">
                <a:xfrm>
                  <a:off x="7597775" y="335597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8"/>
                <p:cNvSpPr>
                  <a:spLocks/>
                </p:cNvSpPr>
                <p:nvPr/>
              </p:nvSpPr>
              <p:spPr bwMode="auto">
                <a:xfrm>
                  <a:off x="7565869" y="3273742"/>
                  <a:ext cx="463550" cy="193675"/>
                </a:xfrm>
                <a:custGeom>
                  <a:avLst/>
                  <a:gdLst>
                    <a:gd name="T0" fmla="*/ 0 w 292"/>
                    <a:gd name="T1" fmla="*/ 122 h 122"/>
                    <a:gd name="T2" fmla="*/ 0 w 292"/>
                    <a:gd name="T3" fmla="*/ 122 h 122"/>
                    <a:gd name="T4" fmla="*/ 18 w 292"/>
                    <a:gd name="T5" fmla="*/ 116 h 122"/>
                    <a:gd name="T6" fmla="*/ 254 w 292"/>
                    <a:gd name="T7" fmla="*/ 20 h 122"/>
                    <a:gd name="T8" fmla="*/ 254 w 292"/>
                    <a:gd name="T9" fmla="*/ 20 h 122"/>
                    <a:gd name="T10" fmla="*/ 268 w 292"/>
                    <a:gd name="T11" fmla="*/ 14 h 122"/>
                    <a:gd name="T12" fmla="*/ 278 w 292"/>
                    <a:gd name="T13" fmla="*/ 12 h 122"/>
                    <a:gd name="T14" fmla="*/ 278 w 292"/>
                    <a:gd name="T15" fmla="*/ 12 h 122"/>
                    <a:gd name="T16" fmla="*/ 284 w 292"/>
                    <a:gd name="T17" fmla="*/ 10 h 122"/>
                    <a:gd name="T18" fmla="*/ 292 w 292"/>
                    <a:gd name="T19" fmla="*/ 6 h 122"/>
                    <a:gd name="T20" fmla="*/ 292 w 292"/>
                    <a:gd name="T21" fmla="*/ 6 h 122"/>
                    <a:gd name="T22" fmla="*/ 292 w 292"/>
                    <a:gd name="T23" fmla="*/ 4 h 122"/>
                    <a:gd name="T24" fmla="*/ 292 w 292"/>
                    <a:gd name="T25" fmla="*/ 2 h 122"/>
                    <a:gd name="T26" fmla="*/ 286 w 292"/>
                    <a:gd name="T27" fmla="*/ 0 h 122"/>
                    <a:gd name="T28" fmla="*/ 286 w 292"/>
                    <a:gd name="T29" fmla="*/ 0 h 122"/>
                    <a:gd name="T30" fmla="*/ 274 w 292"/>
                    <a:gd name="T31" fmla="*/ 2 h 122"/>
                    <a:gd name="T32" fmla="*/ 264 w 292"/>
                    <a:gd name="T33" fmla="*/ 6 h 122"/>
                    <a:gd name="T34" fmla="*/ 264 w 292"/>
                    <a:gd name="T35" fmla="*/ 6 h 122"/>
                    <a:gd name="T36" fmla="*/ 238 w 292"/>
                    <a:gd name="T37" fmla="*/ 16 h 122"/>
                    <a:gd name="T38" fmla="*/ 16 w 292"/>
                    <a:gd name="T39" fmla="*/ 112 h 122"/>
                    <a:gd name="T40" fmla="*/ 16 w 292"/>
                    <a:gd name="T41" fmla="*/ 112 h 122"/>
                    <a:gd name="T42" fmla="*/ 0 w 292"/>
                    <a:gd name="T43" fmla="*/ 120 h 122"/>
                    <a:gd name="T44" fmla="*/ 0 w 292"/>
                    <a:gd name="T45" fmla="*/ 120 h 122"/>
                    <a:gd name="T46" fmla="*/ 0 w 292"/>
                    <a:gd name="T47" fmla="*/ 120 h 122"/>
                    <a:gd name="T48" fmla="*/ 0 w 292"/>
                    <a:gd name="T49" fmla="*/ 120 h 122"/>
                    <a:gd name="T50" fmla="*/ 0 w 292"/>
                    <a:gd name="T51" fmla="*/ 122 h 122"/>
                    <a:gd name="T52" fmla="*/ 0 w 292"/>
                    <a:gd name="T53"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2" h="122">
                      <a:moveTo>
                        <a:pt x="0" y="122"/>
                      </a:moveTo>
                      <a:lnTo>
                        <a:pt x="0" y="122"/>
                      </a:lnTo>
                      <a:lnTo>
                        <a:pt x="18" y="116"/>
                      </a:lnTo>
                      <a:lnTo>
                        <a:pt x="254" y="20"/>
                      </a:lnTo>
                      <a:lnTo>
                        <a:pt x="254" y="20"/>
                      </a:lnTo>
                      <a:lnTo>
                        <a:pt x="268" y="14"/>
                      </a:lnTo>
                      <a:lnTo>
                        <a:pt x="278" y="12"/>
                      </a:lnTo>
                      <a:lnTo>
                        <a:pt x="278" y="12"/>
                      </a:lnTo>
                      <a:lnTo>
                        <a:pt x="284" y="10"/>
                      </a:lnTo>
                      <a:lnTo>
                        <a:pt x="292" y="6"/>
                      </a:lnTo>
                      <a:lnTo>
                        <a:pt x="292" y="6"/>
                      </a:lnTo>
                      <a:lnTo>
                        <a:pt x="292" y="4"/>
                      </a:lnTo>
                      <a:lnTo>
                        <a:pt x="292" y="2"/>
                      </a:lnTo>
                      <a:lnTo>
                        <a:pt x="286" y="0"/>
                      </a:lnTo>
                      <a:lnTo>
                        <a:pt x="286" y="0"/>
                      </a:lnTo>
                      <a:lnTo>
                        <a:pt x="274" y="2"/>
                      </a:lnTo>
                      <a:lnTo>
                        <a:pt x="264" y="6"/>
                      </a:lnTo>
                      <a:lnTo>
                        <a:pt x="264" y="6"/>
                      </a:lnTo>
                      <a:lnTo>
                        <a:pt x="238" y="16"/>
                      </a:lnTo>
                      <a:lnTo>
                        <a:pt x="16" y="112"/>
                      </a:lnTo>
                      <a:lnTo>
                        <a:pt x="16" y="112"/>
                      </a:lnTo>
                      <a:lnTo>
                        <a:pt x="0" y="120"/>
                      </a:lnTo>
                      <a:lnTo>
                        <a:pt x="0" y="120"/>
                      </a:lnTo>
                      <a:lnTo>
                        <a:pt x="0" y="120"/>
                      </a:lnTo>
                      <a:lnTo>
                        <a:pt x="0" y="120"/>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9"/>
                <p:cNvSpPr>
                  <a:spLocks noEditPoints="1"/>
                </p:cNvSpPr>
                <p:nvPr/>
              </p:nvSpPr>
              <p:spPr bwMode="auto">
                <a:xfrm>
                  <a:off x="6991351" y="2448533"/>
                  <a:ext cx="1646965" cy="1885342"/>
                </a:xfrm>
                <a:custGeom>
                  <a:avLst/>
                  <a:gdLst>
                    <a:gd name="T0" fmla="*/ 1212 w 1216"/>
                    <a:gd name="T1" fmla="*/ 748 h 1392"/>
                    <a:gd name="T2" fmla="*/ 1174 w 1216"/>
                    <a:gd name="T3" fmla="*/ 708 h 1392"/>
                    <a:gd name="T4" fmla="*/ 850 w 1216"/>
                    <a:gd name="T5" fmla="*/ 674 h 1392"/>
                    <a:gd name="T6" fmla="*/ 410 w 1216"/>
                    <a:gd name="T7" fmla="*/ 830 h 1392"/>
                    <a:gd name="T8" fmla="*/ 392 w 1216"/>
                    <a:gd name="T9" fmla="*/ 836 h 1392"/>
                    <a:gd name="T10" fmla="*/ 400 w 1216"/>
                    <a:gd name="T11" fmla="*/ 812 h 1392"/>
                    <a:gd name="T12" fmla="*/ 408 w 1216"/>
                    <a:gd name="T13" fmla="*/ 796 h 1392"/>
                    <a:gd name="T14" fmla="*/ 398 w 1216"/>
                    <a:gd name="T15" fmla="*/ 784 h 1392"/>
                    <a:gd name="T16" fmla="*/ 396 w 1216"/>
                    <a:gd name="T17" fmla="*/ 776 h 1392"/>
                    <a:gd name="T18" fmla="*/ 390 w 1216"/>
                    <a:gd name="T19" fmla="*/ 770 h 1392"/>
                    <a:gd name="T20" fmla="*/ 380 w 1216"/>
                    <a:gd name="T21" fmla="*/ 766 h 1392"/>
                    <a:gd name="T22" fmla="*/ 374 w 1216"/>
                    <a:gd name="T23" fmla="*/ 768 h 1392"/>
                    <a:gd name="T24" fmla="*/ 356 w 1216"/>
                    <a:gd name="T25" fmla="*/ 768 h 1392"/>
                    <a:gd name="T26" fmla="*/ 348 w 1216"/>
                    <a:gd name="T27" fmla="*/ 782 h 1392"/>
                    <a:gd name="T28" fmla="*/ 330 w 1216"/>
                    <a:gd name="T29" fmla="*/ 774 h 1392"/>
                    <a:gd name="T30" fmla="*/ 310 w 1216"/>
                    <a:gd name="T31" fmla="*/ 308 h 1392"/>
                    <a:gd name="T32" fmla="*/ 164 w 1216"/>
                    <a:gd name="T33" fmla="*/ 22 h 1392"/>
                    <a:gd name="T34" fmla="*/ 90 w 1216"/>
                    <a:gd name="T35" fmla="*/ 0 h 1392"/>
                    <a:gd name="T36" fmla="*/ 76 w 1216"/>
                    <a:gd name="T37" fmla="*/ 14 h 1392"/>
                    <a:gd name="T38" fmla="*/ 0 w 1216"/>
                    <a:gd name="T39" fmla="*/ 650 h 1392"/>
                    <a:gd name="T40" fmla="*/ 0 w 1216"/>
                    <a:gd name="T41" fmla="*/ 692 h 1392"/>
                    <a:gd name="T42" fmla="*/ 22 w 1216"/>
                    <a:gd name="T43" fmla="*/ 1096 h 1392"/>
                    <a:gd name="T44" fmla="*/ 120 w 1216"/>
                    <a:gd name="T45" fmla="*/ 1036 h 1392"/>
                    <a:gd name="T46" fmla="*/ 228 w 1216"/>
                    <a:gd name="T47" fmla="*/ 952 h 1392"/>
                    <a:gd name="T48" fmla="*/ 154 w 1216"/>
                    <a:gd name="T49" fmla="*/ 1044 h 1392"/>
                    <a:gd name="T50" fmla="*/ 122 w 1216"/>
                    <a:gd name="T51" fmla="*/ 1102 h 1392"/>
                    <a:gd name="T52" fmla="*/ 76 w 1216"/>
                    <a:gd name="T53" fmla="*/ 1188 h 1392"/>
                    <a:gd name="T54" fmla="*/ 118 w 1216"/>
                    <a:gd name="T55" fmla="*/ 1216 h 1392"/>
                    <a:gd name="T56" fmla="*/ 178 w 1216"/>
                    <a:gd name="T57" fmla="*/ 1142 h 1392"/>
                    <a:gd name="T58" fmla="*/ 222 w 1216"/>
                    <a:gd name="T59" fmla="*/ 1090 h 1392"/>
                    <a:gd name="T60" fmla="*/ 278 w 1216"/>
                    <a:gd name="T61" fmla="*/ 988 h 1392"/>
                    <a:gd name="T62" fmla="*/ 296 w 1216"/>
                    <a:gd name="T63" fmla="*/ 960 h 1392"/>
                    <a:gd name="T64" fmla="*/ 244 w 1216"/>
                    <a:gd name="T65" fmla="*/ 1120 h 1392"/>
                    <a:gd name="T66" fmla="*/ 224 w 1216"/>
                    <a:gd name="T67" fmla="*/ 1234 h 1392"/>
                    <a:gd name="T68" fmla="*/ 232 w 1216"/>
                    <a:gd name="T69" fmla="*/ 1330 h 1392"/>
                    <a:gd name="T70" fmla="*/ 248 w 1216"/>
                    <a:gd name="T71" fmla="*/ 1354 h 1392"/>
                    <a:gd name="T72" fmla="*/ 262 w 1216"/>
                    <a:gd name="T73" fmla="*/ 1368 h 1392"/>
                    <a:gd name="T74" fmla="*/ 282 w 1216"/>
                    <a:gd name="T75" fmla="*/ 1390 h 1392"/>
                    <a:gd name="T76" fmla="*/ 338 w 1216"/>
                    <a:gd name="T77" fmla="*/ 1388 h 1392"/>
                    <a:gd name="T78" fmla="*/ 388 w 1216"/>
                    <a:gd name="T79" fmla="*/ 1390 h 1392"/>
                    <a:gd name="T80" fmla="*/ 412 w 1216"/>
                    <a:gd name="T81" fmla="*/ 1386 h 1392"/>
                    <a:gd name="T82" fmla="*/ 428 w 1216"/>
                    <a:gd name="T83" fmla="*/ 1392 h 1392"/>
                    <a:gd name="T84" fmla="*/ 450 w 1216"/>
                    <a:gd name="T85" fmla="*/ 1392 h 1392"/>
                    <a:gd name="T86" fmla="*/ 474 w 1216"/>
                    <a:gd name="T87" fmla="*/ 1380 h 1392"/>
                    <a:gd name="T88" fmla="*/ 496 w 1216"/>
                    <a:gd name="T89" fmla="*/ 1380 h 1392"/>
                    <a:gd name="T90" fmla="*/ 526 w 1216"/>
                    <a:gd name="T91" fmla="*/ 1374 h 1392"/>
                    <a:gd name="T92" fmla="*/ 598 w 1216"/>
                    <a:gd name="T93" fmla="*/ 1314 h 1392"/>
                    <a:gd name="T94" fmla="*/ 616 w 1216"/>
                    <a:gd name="T95" fmla="*/ 1292 h 1392"/>
                    <a:gd name="T96" fmla="*/ 630 w 1216"/>
                    <a:gd name="T97" fmla="*/ 1178 h 1392"/>
                    <a:gd name="T98" fmla="*/ 608 w 1216"/>
                    <a:gd name="T99" fmla="*/ 1104 h 1392"/>
                    <a:gd name="T100" fmla="*/ 714 w 1216"/>
                    <a:gd name="T101" fmla="*/ 1124 h 1392"/>
                    <a:gd name="T102" fmla="*/ 866 w 1216"/>
                    <a:gd name="T103" fmla="*/ 1120 h 1392"/>
                    <a:gd name="T104" fmla="*/ 1044 w 1216"/>
                    <a:gd name="T105" fmla="*/ 966 h 1392"/>
                    <a:gd name="T106" fmla="*/ 1210 w 1216"/>
                    <a:gd name="T107" fmla="*/ 784 h 1392"/>
                    <a:gd name="T108" fmla="*/ 382 w 1216"/>
                    <a:gd name="T109" fmla="*/ 776 h 1392"/>
                    <a:gd name="T110" fmla="*/ 382 w 1216"/>
                    <a:gd name="T111" fmla="*/ 776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16" h="1392">
                      <a:moveTo>
                        <a:pt x="1216" y="756"/>
                      </a:moveTo>
                      <a:lnTo>
                        <a:pt x="1216" y="756"/>
                      </a:lnTo>
                      <a:lnTo>
                        <a:pt x="1212" y="748"/>
                      </a:lnTo>
                      <a:lnTo>
                        <a:pt x="1212" y="748"/>
                      </a:lnTo>
                      <a:lnTo>
                        <a:pt x="1206" y="738"/>
                      </a:lnTo>
                      <a:lnTo>
                        <a:pt x="1200" y="730"/>
                      </a:lnTo>
                      <a:lnTo>
                        <a:pt x="1186" y="716"/>
                      </a:lnTo>
                      <a:lnTo>
                        <a:pt x="1174" y="708"/>
                      </a:lnTo>
                      <a:lnTo>
                        <a:pt x="1168" y="704"/>
                      </a:lnTo>
                      <a:lnTo>
                        <a:pt x="1084" y="676"/>
                      </a:lnTo>
                      <a:lnTo>
                        <a:pt x="976" y="664"/>
                      </a:lnTo>
                      <a:lnTo>
                        <a:pt x="850" y="674"/>
                      </a:lnTo>
                      <a:lnTo>
                        <a:pt x="742" y="698"/>
                      </a:lnTo>
                      <a:lnTo>
                        <a:pt x="582" y="748"/>
                      </a:lnTo>
                      <a:lnTo>
                        <a:pt x="476" y="796"/>
                      </a:lnTo>
                      <a:lnTo>
                        <a:pt x="410" y="830"/>
                      </a:lnTo>
                      <a:lnTo>
                        <a:pt x="388" y="842"/>
                      </a:lnTo>
                      <a:lnTo>
                        <a:pt x="388" y="842"/>
                      </a:lnTo>
                      <a:lnTo>
                        <a:pt x="392" y="836"/>
                      </a:lnTo>
                      <a:lnTo>
                        <a:pt x="392" y="836"/>
                      </a:lnTo>
                      <a:lnTo>
                        <a:pt x="394" y="828"/>
                      </a:lnTo>
                      <a:lnTo>
                        <a:pt x="394" y="814"/>
                      </a:lnTo>
                      <a:lnTo>
                        <a:pt x="394" y="814"/>
                      </a:lnTo>
                      <a:lnTo>
                        <a:pt x="400" y="812"/>
                      </a:lnTo>
                      <a:lnTo>
                        <a:pt x="404" y="808"/>
                      </a:lnTo>
                      <a:lnTo>
                        <a:pt x="404" y="808"/>
                      </a:lnTo>
                      <a:lnTo>
                        <a:pt x="408" y="802"/>
                      </a:lnTo>
                      <a:lnTo>
                        <a:pt x="408" y="796"/>
                      </a:lnTo>
                      <a:lnTo>
                        <a:pt x="404" y="790"/>
                      </a:lnTo>
                      <a:lnTo>
                        <a:pt x="400" y="784"/>
                      </a:lnTo>
                      <a:lnTo>
                        <a:pt x="400" y="784"/>
                      </a:lnTo>
                      <a:lnTo>
                        <a:pt x="398" y="784"/>
                      </a:lnTo>
                      <a:lnTo>
                        <a:pt x="402" y="782"/>
                      </a:lnTo>
                      <a:lnTo>
                        <a:pt x="398" y="780"/>
                      </a:lnTo>
                      <a:lnTo>
                        <a:pt x="396" y="778"/>
                      </a:lnTo>
                      <a:lnTo>
                        <a:pt x="396" y="776"/>
                      </a:lnTo>
                      <a:lnTo>
                        <a:pt x="394" y="770"/>
                      </a:lnTo>
                      <a:lnTo>
                        <a:pt x="392" y="772"/>
                      </a:lnTo>
                      <a:lnTo>
                        <a:pt x="392" y="770"/>
                      </a:lnTo>
                      <a:lnTo>
                        <a:pt x="390" y="770"/>
                      </a:lnTo>
                      <a:lnTo>
                        <a:pt x="386" y="766"/>
                      </a:lnTo>
                      <a:lnTo>
                        <a:pt x="384" y="770"/>
                      </a:lnTo>
                      <a:lnTo>
                        <a:pt x="382" y="768"/>
                      </a:lnTo>
                      <a:lnTo>
                        <a:pt x="380" y="766"/>
                      </a:lnTo>
                      <a:lnTo>
                        <a:pt x="378" y="772"/>
                      </a:lnTo>
                      <a:lnTo>
                        <a:pt x="378" y="772"/>
                      </a:lnTo>
                      <a:lnTo>
                        <a:pt x="378" y="772"/>
                      </a:lnTo>
                      <a:lnTo>
                        <a:pt x="374" y="768"/>
                      </a:lnTo>
                      <a:lnTo>
                        <a:pt x="374" y="768"/>
                      </a:lnTo>
                      <a:lnTo>
                        <a:pt x="368" y="764"/>
                      </a:lnTo>
                      <a:lnTo>
                        <a:pt x="362" y="764"/>
                      </a:lnTo>
                      <a:lnTo>
                        <a:pt x="356" y="768"/>
                      </a:lnTo>
                      <a:lnTo>
                        <a:pt x="352" y="772"/>
                      </a:lnTo>
                      <a:lnTo>
                        <a:pt x="352" y="772"/>
                      </a:lnTo>
                      <a:lnTo>
                        <a:pt x="348" y="776"/>
                      </a:lnTo>
                      <a:lnTo>
                        <a:pt x="348" y="782"/>
                      </a:lnTo>
                      <a:lnTo>
                        <a:pt x="348" y="782"/>
                      </a:lnTo>
                      <a:lnTo>
                        <a:pt x="336" y="786"/>
                      </a:lnTo>
                      <a:lnTo>
                        <a:pt x="328" y="792"/>
                      </a:lnTo>
                      <a:lnTo>
                        <a:pt x="330" y="774"/>
                      </a:lnTo>
                      <a:lnTo>
                        <a:pt x="336" y="700"/>
                      </a:lnTo>
                      <a:lnTo>
                        <a:pt x="340" y="586"/>
                      </a:lnTo>
                      <a:lnTo>
                        <a:pt x="328" y="418"/>
                      </a:lnTo>
                      <a:lnTo>
                        <a:pt x="310" y="308"/>
                      </a:lnTo>
                      <a:lnTo>
                        <a:pt x="274" y="186"/>
                      </a:lnTo>
                      <a:lnTo>
                        <a:pt x="222" y="92"/>
                      </a:lnTo>
                      <a:lnTo>
                        <a:pt x="164" y="22"/>
                      </a:lnTo>
                      <a:lnTo>
                        <a:pt x="164" y="22"/>
                      </a:lnTo>
                      <a:lnTo>
                        <a:pt x="152" y="14"/>
                      </a:lnTo>
                      <a:lnTo>
                        <a:pt x="136" y="6"/>
                      </a:lnTo>
                      <a:lnTo>
                        <a:pt x="118" y="0"/>
                      </a:lnTo>
                      <a:lnTo>
                        <a:pt x="90" y="0"/>
                      </a:lnTo>
                      <a:lnTo>
                        <a:pt x="90" y="0"/>
                      </a:lnTo>
                      <a:lnTo>
                        <a:pt x="82" y="4"/>
                      </a:lnTo>
                      <a:lnTo>
                        <a:pt x="78" y="10"/>
                      </a:lnTo>
                      <a:lnTo>
                        <a:pt x="76" y="14"/>
                      </a:lnTo>
                      <a:lnTo>
                        <a:pt x="58" y="38"/>
                      </a:lnTo>
                      <a:lnTo>
                        <a:pt x="24" y="100"/>
                      </a:lnTo>
                      <a:lnTo>
                        <a:pt x="0" y="158"/>
                      </a:lnTo>
                      <a:lnTo>
                        <a:pt x="0" y="650"/>
                      </a:lnTo>
                      <a:lnTo>
                        <a:pt x="76" y="712"/>
                      </a:lnTo>
                      <a:lnTo>
                        <a:pt x="76" y="712"/>
                      </a:lnTo>
                      <a:lnTo>
                        <a:pt x="36" y="700"/>
                      </a:lnTo>
                      <a:lnTo>
                        <a:pt x="0" y="692"/>
                      </a:lnTo>
                      <a:lnTo>
                        <a:pt x="0" y="1108"/>
                      </a:lnTo>
                      <a:lnTo>
                        <a:pt x="0" y="1108"/>
                      </a:lnTo>
                      <a:lnTo>
                        <a:pt x="22" y="1096"/>
                      </a:lnTo>
                      <a:lnTo>
                        <a:pt x="22" y="1096"/>
                      </a:lnTo>
                      <a:lnTo>
                        <a:pt x="52" y="1080"/>
                      </a:lnTo>
                      <a:lnTo>
                        <a:pt x="84" y="1060"/>
                      </a:lnTo>
                      <a:lnTo>
                        <a:pt x="120" y="1036"/>
                      </a:lnTo>
                      <a:lnTo>
                        <a:pt x="120" y="1036"/>
                      </a:lnTo>
                      <a:lnTo>
                        <a:pt x="166" y="996"/>
                      </a:lnTo>
                      <a:lnTo>
                        <a:pt x="206" y="962"/>
                      </a:lnTo>
                      <a:lnTo>
                        <a:pt x="244" y="932"/>
                      </a:lnTo>
                      <a:lnTo>
                        <a:pt x="228" y="952"/>
                      </a:lnTo>
                      <a:lnTo>
                        <a:pt x="198" y="990"/>
                      </a:lnTo>
                      <a:lnTo>
                        <a:pt x="190" y="1004"/>
                      </a:lnTo>
                      <a:lnTo>
                        <a:pt x="172" y="1016"/>
                      </a:lnTo>
                      <a:lnTo>
                        <a:pt x="154" y="1044"/>
                      </a:lnTo>
                      <a:lnTo>
                        <a:pt x="148" y="1052"/>
                      </a:lnTo>
                      <a:lnTo>
                        <a:pt x="122" y="1090"/>
                      </a:lnTo>
                      <a:lnTo>
                        <a:pt x="126" y="1096"/>
                      </a:lnTo>
                      <a:lnTo>
                        <a:pt x="122" y="1102"/>
                      </a:lnTo>
                      <a:lnTo>
                        <a:pt x="112" y="1104"/>
                      </a:lnTo>
                      <a:lnTo>
                        <a:pt x="102" y="1124"/>
                      </a:lnTo>
                      <a:lnTo>
                        <a:pt x="80" y="1154"/>
                      </a:lnTo>
                      <a:lnTo>
                        <a:pt x="76" y="1188"/>
                      </a:lnTo>
                      <a:lnTo>
                        <a:pt x="84" y="1216"/>
                      </a:lnTo>
                      <a:lnTo>
                        <a:pt x="98" y="1200"/>
                      </a:lnTo>
                      <a:lnTo>
                        <a:pt x="88" y="1218"/>
                      </a:lnTo>
                      <a:lnTo>
                        <a:pt x="118" y="1216"/>
                      </a:lnTo>
                      <a:lnTo>
                        <a:pt x="146" y="1198"/>
                      </a:lnTo>
                      <a:lnTo>
                        <a:pt x="166" y="1168"/>
                      </a:lnTo>
                      <a:lnTo>
                        <a:pt x="180" y="1150"/>
                      </a:lnTo>
                      <a:lnTo>
                        <a:pt x="178" y="1142"/>
                      </a:lnTo>
                      <a:lnTo>
                        <a:pt x="182" y="1136"/>
                      </a:lnTo>
                      <a:lnTo>
                        <a:pt x="190" y="1136"/>
                      </a:lnTo>
                      <a:lnTo>
                        <a:pt x="216" y="1098"/>
                      </a:lnTo>
                      <a:lnTo>
                        <a:pt x="222" y="1090"/>
                      </a:lnTo>
                      <a:lnTo>
                        <a:pt x="240" y="1062"/>
                      </a:lnTo>
                      <a:lnTo>
                        <a:pt x="246" y="1042"/>
                      </a:lnTo>
                      <a:lnTo>
                        <a:pt x="256" y="1030"/>
                      </a:lnTo>
                      <a:lnTo>
                        <a:pt x="278" y="988"/>
                      </a:lnTo>
                      <a:lnTo>
                        <a:pt x="292" y="964"/>
                      </a:lnTo>
                      <a:lnTo>
                        <a:pt x="292" y="964"/>
                      </a:lnTo>
                      <a:lnTo>
                        <a:pt x="296" y="960"/>
                      </a:lnTo>
                      <a:lnTo>
                        <a:pt x="296" y="960"/>
                      </a:lnTo>
                      <a:lnTo>
                        <a:pt x="284" y="1004"/>
                      </a:lnTo>
                      <a:lnTo>
                        <a:pt x="266" y="1058"/>
                      </a:lnTo>
                      <a:lnTo>
                        <a:pt x="244" y="1120"/>
                      </a:lnTo>
                      <a:lnTo>
                        <a:pt x="244" y="1120"/>
                      </a:lnTo>
                      <a:lnTo>
                        <a:pt x="236" y="1162"/>
                      </a:lnTo>
                      <a:lnTo>
                        <a:pt x="228" y="1200"/>
                      </a:lnTo>
                      <a:lnTo>
                        <a:pt x="224" y="1234"/>
                      </a:lnTo>
                      <a:lnTo>
                        <a:pt x="224" y="1234"/>
                      </a:lnTo>
                      <a:lnTo>
                        <a:pt x="222" y="1260"/>
                      </a:lnTo>
                      <a:lnTo>
                        <a:pt x="222" y="1278"/>
                      </a:lnTo>
                      <a:lnTo>
                        <a:pt x="224" y="1294"/>
                      </a:lnTo>
                      <a:lnTo>
                        <a:pt x="232" y="1330"/>
                      </a:lnTo>
                      <a:lnTo>
                        <a:pt x="238" y="1346"/>
                      </a:lnTo>
                      <a:lnTo>
                        <a:pt x="246" y="1354"/>
                      </a:lnTo>
                      <a:lnTo>
                        <a:pt x="246" y="1354"/>
                      </a:lnTo>
                      <a:lnTo>
                        <a:pt x="248" y="1354"/>
                      </a:lnTo>
                      <a:lnTo>
                        <a:pt x="252" y="1356"/>
                      </a:lnTo>
                      <a:lnTo>
                        <a:pt x="258" y="1360"/>
                      </a:lnTo>
                      <a:lnTo>
                        <a:pt x="262" y="1368"/>
                      </a:lnTo>
                      <a:lnTo>
                        <a:pt x="262" y="1368"/>
                      </a:lnTo>
                      <a:lnTo>
                        <a:pt x="264" y="1372"/>
                      </a:lnTo>
                      <a:lnTo>
                        <a:pt x="266" y="1378"/>
                      </a:lnTo>
                      <a:lnTo>
                        <a:pt x="274" y="1384"/>
                      </a:lnTo>
                      <a:lnTo>
                        <a:pt x="282" y="1390"/>
                      </a:lnTo>
                      <a:lnTo>
                        <a:pt x="306" y="1388"/>
                      </a:lnTo>
                      <a:lnTo>
                        <a:pt x="326" y="1386"/>
                      </a:lnTo>
                      <a:lnTo>
                        <a:pt x="326" y="1386"/>
                      </a:lnTo>
                      <a:lnTo>
                        <a:pt x="338" y="1388"/>
                      </a:lnTo>
                      <a:lnTo>
                        <a:pt x="358" y="1392"/>
                      </a:lnTo>
                      <a:lnTo>
                        <a:pt x="382" y="1392"/>
                      </a:lnTo>
                      <a:lnTo>
                        <a:pt x="382" y="1392"/>
                      </a:lnTo>
                      <a:lnTo>
                        <a:pt x="388" y="1390"/>
                      </a:lnTo>
                      <a:lnTo>
                        <a:pt x="388" y="1390"/>
                      </a:lnTo>
                      <a:lnTo>
                        <a:pt x="400" y="1386"/>
                      </a:lnTo>
                      <a:lnTo>
                        <a:pt x="408" y="1386"/>
                      </a:lnTo>
                      <a:lnTo>
                        <a:pt x="412" y="1386"/>
                      </a:lnTo>
                      <a:lnTo>
                        <a:pt x="416" y="1388"/>
                      </a:lnTo>
                      <a:lnTo>
                        <a:pt x="416" y="1388"/>
                      </a:lnTo>
                      <a:lnTo>
                        <a:pt x="422" y="1390"/>
                      </a:lnTo>
                      <a:lnTo>
                        <a:pt x="428" y="1392"/>
                      </a:lnTo>
                      <a:lnTo>
                        <a:pt x="446" y="1392"/>
                      </a:lnTo>
                      <a:lnTo>
                        <a:pt x="446" y="1392"/>
                      </a:lnTo>
                      <a:lnTo>
                        <a:pt x="450" y="1392"/>
                      </a:lnTo>
                      <a:lnTo>
                        <a:pt x="450" y="1392"/>
                      </a:lnTo>
                      <a:lnTo>
                        <a:pt x="464" y="1386"/>
                      </a:lnTo>
                      <a:lnTo>
                        <a:pt x="472" y="1382"/>
                      </a:lnTo>
                      <a:lnTo>
                        <a:pt x="472" y="1382"/>
                      </a:lnTo>
                      <a:lnTo>
                        <a:pt x="474" y="1380"/>
                      </a:lnTo>
                      <a:lnTo>
                        <a:pt x="476" y="1378"/>
                      </a:lnTo>
                      <a:lnTo>
                        <a:pt x="484" y="1378"/>
                      </a:lnTo>
                      <a:lnTo>
                        <a:pt x="496" y="1380"/>
                      </a:lnTo>
                      <a:lnTo>
                        <a:pt x="496" y="1380"/>
                      </a:lnTo>
                      <a:lnTo>
                        <a:pt x="504" y="1380"/>
                      </a:lnTo>
                      <a:lnTo>
                        <a:pt x="510" y="1380"/>
                      </a:lnTo>
                      <a:lnTo>
                        <a:pt x="520" y="1378"/>
                      </a:lnTo>
                      <a:lnTo>
                        <a:pt x="526" y="1374"/>
                      </a:lnTo>
                      <a:lnTo>
                        <a:pt x="528" y="1372"/>
                      </a:lnTo>
                      <a:lnTo>
                        <a:pt x="554" y="1350"/>
                      </a:lnTo>
                      <a:lnTo>
                        <a:pt x="582" y="1336"/>
                      </a:lnTo>
                      <a:lnTo>
                        <a:pt x="598" y="1314"/>
                      </a:lnTo>
                      <a:lnTo>
                        <a:pt x="598" y="1314"/>
                      </a:lnTo>
                      <a:lnTo>
                        <a:pt x="606" y="1306"/>
                      </a:lnTo>
                      <a:lnTo>
                        <a:pt x="612" y="1300"/>
                      </a:lnTo>
                      <a:lnTo>
                        <a:pt x="616" y="1292"/>
                      </a:lnTo>
                      <a:lnTo>
                        <a:pt x="616" y="1292"/>
                      </a:lnTo>
                      <a:lnTo>
                        <a:pt x="624" y="1270"/>
                      </a:lnTo>
                      <a:lnTo>
                        <a:pt x="628" y="1254"/>
                      </a:lnTo>
                      <a:lnTo>
                        <a:pt x="630" y="1178"/>
                      </a:lnTo>
                      <a:lnTo>
                        <a:pt x="630" y="1178"/>
                      </a:lnTo>
                      <a:lnTo>
                        <a:pt x="614" y="1116"/>
                      </a:lnTo>
                      <a:lnTo>
                        <a:pt x="614" y="1116"/>
                      </a:lnTo>
                      <a:lnTo>
                        <a:pt x="608" y="1104"/>
                      </a:lnTo>
                      <a:lnTo>
                        <a:pt x="594" y="1086"/>
                      </a:lnTo>
                      <a:lnTo>
                        <a:pt x="562" y="1042"/>
                      </a:lnTo>
                      <a:lnTo>
                        <a:pt x="678" y="1106"/>
                      </a:lnTo>
                      <a:lnTo>
                        <a:pt x="714" y="1124"/>
                      </a:lnTo>
                      <a:lnTo>
                        <a:pt x="750" y="1142"/>
                      </a:lnTo>
                      <a:lnTo>
                        <a:pt x="782" y="1146"/>
                      </a:lnTo>
                      <a:lnTo>
                        <a:pt x="822" y="1140"/>
                      </a:lnTo>
                      <a:lnTo>
                        <a:pt x="866" y="1120"/>
                      </a:lnTo>
                      <a:lnTo>
                        <a:pt x="910" y="1090"/>
                      </a:lnTo>
                      <a:lnTo>
                        <a:pt x="936" y="1070"/>
                      </a:lnTo>
                      <a:lnTo>
                        <a:pt x="1000" y="1006"/>
                      </a:lnTo>
                      <a:lnTo>
                        <a:pt x="1044" y="966"/>
                      </a:lnTo>
                      <a:lnTo>
                        <a:pt x="1148" y="864"/>
                      </a:lnTo>
                      <a:lnTo>
                        <a:pt x="1194" y="808"/>
                      </a:lnTo>
                      <a:lnTo>
                        <a:pt x="1210" y="784"/>
                      </a:lnTo>
                      <a:lnTo>
                        <a:pt x="1210" y="784"/>
                      </a:lnTo>
                      <a:lnTo>
                        <a:pt x="1212" y="782"/>
                      </a:lnTo>
                      <a:lnTo>
                        <a:pt x="1216" y="776"/>
                      </a:lnTo>
                      <a:lnTo>
                        <a:pt x="1216" y="756"/>
                      </a:lnTo>
                      <a:close/>
                      <a:moveTo>
                        <a:pt x="382" y="776"/>
                      </a:moveTo>
                      <a:lnTo>
                        <a:pt x="382" y="776"/>
                      </a:lnTo>
                      <a:lnTo>
                        <a:pt x="382" y="776"/>
                      </a:lnTo>
                      <a:lnTo>
                        <a:pt x="382" y="776"/>
                      </a:lnTo>
                      <a:lnTo>
                        <a:pt x="382" y="776"/>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58"/>
              <p:cNvGrpSpPr>
                <a:grpSpLocks noChangeAspect="1"/>
              </p:cNvGrpSpPr>
              <p:nvPr/>
            </p:nvGrpSpPr>
            <p:grpSpPr>
              <a:xfrm>
                <a:off x="7366653" y="-16"/>
                <a:ext cx="1266631" cy="990597"/>
                <a:chOff x="5410249" y="5114925"/>
                <a:chExt cx="1558925" cy="1219200"/>
              </a:xfrm>
              <a:solidFill>
                <a:schemeClr val="bg2">
                  <a:lumMod val="50000"/>
                  <a:lumOff val="50000"/>
                  <a:alpha val="18000"/>
                </a:schemeClr>
              </a:solidFill>
            </p:grpSpPr>
            <p:sp>
              <p:nvSpPr>
                <p:cNvPr id="151" name="Freeform 63"/>
                <p:cNvSpPr>
                  <a:spLocks/>
                </p:cNvSpPr>
                <p:nvPr/>
              </p:nvSpPr>
              <p:spPr bwMode="auto">
                <a:xfrm>
                  <a:off x="5819775" y="5114925"/>
                  <a:ext cx="228600" cy="231775"/>
                </a:xfrm>
                <a:custGeom>
                  <a:avLst/>
                  <a:gdLst>
                    <a:gd name="T0" fmla="*/ 144 w 144"/>
                    <a:gd name="T1" fmla="*/ 146 h 146"/>
                    <a:gd name="T2" fmla="*/ 144 w 144"/>
                    <a:gd name="T3" fmla="*/ 146 h 146"/>
                    <a:gd name="T4" fmla="*/ 144 w 144"/>
                    <a:gd name="T5" fmla="*/ 146 h 146"/>
                    <a:gd name="T6" fmla="*/ 144 w 144"/>
                    <a:gd name="T7" fmla="*/ 146 h 146"/>
                    <a:gd name="T8" fmla="*/ 132 w 144"/>
                    <a:gd name="T9" fmla="*/ 132 h 146"/>
                    <a:gd name="T10" fmla="*/ 32 w 144"/>
                    <a:gd name="T11" fmla="*/ 22 h 146"/>
                    <a:gd name="T12" fmla="*/ 32 w 144"/>
                    <a:gd name="T13" fmla="*/ 22 h 146"/>
                    <a:gd name="T14" fmla="*/ 18 w 144"/>
                    <a:gd name="T15" fmla="*/ 4 h 146"/>
                    <a:gd name="T16" fmla="*/ 18 w 144"/>
                    <a:gd name="T17" fmla="*/ 4 h 146"/>
                    <a:gd name="T18" fmla="*/ 12 w 144"/>
                    <a:gd name="T19" fmla="*/ 2 h 146"/>
                    <a:gd name="T20" fmla="*/ 8 w 144"/>
                    <a:gd name="T21" fmla="*/ 0 h 146"/>
                    <a:gd name="T22" fmla="*/ 8 w 144"/>
                    <a:gd name="T23" fmla="*/ 0 h 146"/>
                    <a:gd name="T24" fmla="*/ 0 w 144"/>
                    <a:gd name="T25" fmla="*/ 0 h 146"/>
                    <a:gd name="T26" fmla="*/ 0 w 144"/>
                    <a:gd name="T27" fmla="*/ 0 h 146"/>
                    <a:gd name="T28" fmla="*/ 6 w 144"/>
                    <a:gd name="T29" fmla="*/ 4 h 146"/>
                    <a:gd name="T30" fmla="*/ 6 w 144"/>
                    <a:gd name="T31" fmla="*/ 4 h 146"/>
                    <a:gd name="T32" fmla="*/ 22 w 144"/>
                    <a:gd name="T33" fmla="*/ 18 h 146"/>
                    <a:gd name="T34" fmla="*/ 130 w 144"/>
                    <a:gd name="T35" fmla="*/ 136 h 146"/>
                    <a:gd name="T36" fmla="*/ 130 w 144"/>
                    <a:gd name="T37" fmla="*/ 136 h 146"/>
                    <a:gd name="T38" fmla="*/ 144 w 144"/>
                    <a:gd name="T39" fmla="*/ 146 h 146"/>
                    <a:gd name="T40" fmla="*/ 144 w 144"/>
                    <a:gd name="T4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46">
                      <a:moveTo>
                        <a:pt x="144" y="146"/>
                      </a:moveTo>
                      <a:lnTo>
                        <a:pt x="144" y="146"/>
                      </a:lnTo>
                      <a:lnTo>
                        <a:pt x="144" y="146"/>
                      </a:lnTo>
                      <a:lnTo>
                        <a:pt x="144" y="146"/>
                      </a:lnTo>
                      <a:lnTo>
                        <a:pt x="132" y="132"/>
                      </a:lnTo>
                      <a:lnTo>
                        <a:pt x="32" y="22"/>
                      </a:lnTo>
                      <a:lnTo>
                        <a:pt x="32" y="22"/>
                      </a:lnTo>
                      <a:lnTo>
                        <a:pt x="18" y="4"/>
                      </a:lnTo>
                      <a:lnTo>
                        <a:pt x="18" y="4"/>
                      </a:lnTo>
                      <a:lnTo>
                        <a:pt x="12" y="2"/>
                      </a:lnTo>
                      <a:lnTo>
                        <a:pt x="8" y="0"/>
                      </a:lnTo>
                      <a:lnTo>
                        <a:pt x="8" y="0"/>
                      </a:lnTo>
                      <a:lnTo>
                        <a:pt x="0" y="0"/>
                      </a:lnTo>
                      <a:lnTo>
                        <a:pt x="0" y="0"/>
                      </a:lnTo>
                      <a:lnTo>
                        <a:pt x="6" y="4"/>
                      </a:lnTo>
                      <a:lnTo>
                        <a:pt x="6" y="4"/>
                      </a:lnTo>
                      <a:lnTo>
                        <a:pt x="22" y="18"/>
                      </a:lnTo>
                      <a:lnTo>
                        <a:pt x="130" y="136"/>
                      </a:lnTo>
                      <a:lnTo>
                        <a:pt x="130" y="136"/>
                      </a:lnTo>
                      <a:lnTo>
                        <a:pt x="144" y="146"/>
                      </a:lnTo>
                      <a:lnTo>
                        <a:pt x="14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64"/>
                <p:cNvSpPr>
                  <a:spLocks/>
                </p:cNvSpPr>
                <p:nvPr/>
              </p:nvSpPr>
              <p:spPr bwMode="auto">
                <a:xfrm>
                  <a:off x="6051550" y="535305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65"/>
                <p:cNvSpPr>
                  <a:spLocks/>
                </p:cNvSpPr>
                <p:nvPr/>
              </p:nvSpPr>
              <p:spPr bwMode="auto">
                <a:xfrm>
                  <a:off x="6061075" y="5114925"/>
                  <a:ext cx="104775" cy="228600"/>
                </a:xfrm>
                <a:custGeom>
                  <a:avLst/>
                  <a:gdLst>
                    <a:gd name="T0" fmla="*/ 2 w 66"/>
                    <a:gd name="T1" fmla="*/ 144 h 144"/>
                    <a:gd name="T2" fmla="*/ 2 w 66"/>
                    <a:gd name="T3" fmla="*/ 144 h 144"/>
                    <a:gd name="T4" fmla="*/ 10 w 66"/>
                    <a:gd name="T5" fmla="*/ 130 h 144"/>
                    <a:gd name="T6" fmla="*/ 62 w 66"/>
                    <a:gd name="T7" fmla="*/ 14 h 144"/>
                    <a:gd name="T8" fmla="*/ 62 w 66"/>
                    <a:gd name="T9" fmla="*/ 14 h 144"/>
                    <a:gd name="T10" fmla="*/ 66 w 66"/>
                    <a:gd name="T11" fmla="*/ 4 h 144"/>
                    <a:gd name="T12" fmla="*/ 66 w 66"/>
                    <a:gd name="T13" fmla="*/ 2 h 144"/>
                    <a:gd name="T14" fmla="*/ 66 w 66"/>
                    <a:gd name="T15" fmla="*/ 0 h 144"/>
                    <a:gd name="T16" fmla="*/ 66 w 66"/>
                    <a:gd name="T17" fmla="*/ 0 h 144"/>
                    <a:gd name="T18" fmla="*/ 62 w 66"/>
                    <a:gd name="T19" fmla="*/ 4 h 144"/>
                    <a:gd name="T20" fmla="*/ 56 w 66"/>
                    <a:gd name="T21" fmla="*/ 14 h 144"/>
                    <a:gd name="T22" fmla="*/ 6 w 66"/>
                    <a:gd name="T23" fmla="*/ 128 h 144"/>
                    <a:gd name="T24" fmla="*/ 6 w 66"/>
                    <a:gd name="T25" fmla="*/ 128 h 144"/>
                    <a:gd name="T26" fmla="*/ 0 w 66"/>
                    <a:gd name="T27" fmla="*/ 144 h 144"/>
                    <a:gd name="T28" fmla="*/ 0 w 66"/>
                    <a:gd name="T29" fmla="*/ 144 h 144"/>
                    <a:gd name="T30" fmla="*/ 0 w 66"/>
                    <a:gd name="T31" fmla="*/ 144 h 144"/>
                    <a:gd name="T32" fmla="*/ 0 w 66"/>
                    <a:gd name="T33" fmla="*/ 144 h 144"/>
                    <a:gd name="T34" fmla="*/ 2 w 66"/>
                    <a:gd name="T35" fmla="*/ 144 h 144"/>
                    <a:gd name="T36" fmla="*/ 2 w 66"/>
                    <a:gd name="T3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144">
                      <a:moveTo>
                        <a:pt x="2" y="144"/>
                      </a:moveTo>
                      <a:lnTo>
                        <a:pt x="2" y="144"/>
                      </a:lnTo>
                      <a:lnTo>
                        <a:pt x="10" y="130"/>
                      </a:lnTo>
                      <a:lnTo>
                        <a:pt x="62" y="14"/>
                      </a:lnTo>
                      <a:lnTo>
                        <a:pt x="62" y="14"/>
                      </a:lnTo>
                      <a:lnTo>
                        <a:pt x="66" y="4"/>
                      </a:lnTo>
                      <a:lnTo>
                        <a:pt x="66" y="2"/>
                      </a:lnTo>
                      <a:lnTo>
                        <a:pt x="66" y="0"/>
                      </a:lnTo>
                      <a:lnTo>
                        <a:pt x="66" y="0"/>
                      </a:lnTo>
                      <a:lnTo>
                        <a:pt x="62" y="4"/>
                      </a:lnTo>
                      <a:lnTo>
                        <a:pt x="56" y="14"/>
                      </a:lnTo>
                      <a:lnTo>
                        <a:pt x="6" y="128"/>
                      </a:lnTo>
                      <a:lnTo>
                        <a:pt x="6" y="128"/>
                      </a:lnTo>
                      <a:lnTo>
                        <a:pt x="0" y="144"/>
                      </a:lnTo>
                      <a:lnTo>
                        <a:pt x="0" y="144"/>
                      </a:lnTo>
                      <a:lnTo>
                        <a:pt x="0" y="144"/>
                      </a:lnTo>
                      <a:lnTo>
                        <a:pt x="0" y="144"/>
                      </a:lnTo>
                      <a:lnTo>
                        <a:pt x="2" y="144"/>
                      </a:lnTo>
                      <a:lnTo>
                        <a:pt x="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66"/>
                <p:cNvSpPr>
                  <a:spLocks noEditPoints="1"/>
                </p:cNvSpPr>
                <p:nvPr/>
              </p:nvSpPr>
              <p:spPr bwMode="auto">
                <a:xfrm>
                  <a:off x="5410249" y="5114925"/>
                  <a:ext cx="1558925" cy="1219200"/>
                </a:xfrm>
                <a:custGeom>
                  <a:avLst/>
                  <a:gdLst>
                    <a:gd name="T0" fmla="*/ 604 w 982"/>
                    <a:gd name="T1" fmla="*/ 146 h 768"/>
                    <a:gd name="T2" fmla="*/ 588 w 982"/>
                    <a:gd name="T3" fmla="*/ 156 h 768"/>
                    <a:gd name="T4" fmla="*/ 572 w 982"/>
                    <a:gd name="T5" fmla="*/ 144 h 768"/>
                    <a:gd name="T6" fmla="*/ 560 w 982"/>
                    <a:gd name="T7" fmla="*/ 146 h 768"/>
                    <a:gd name="T8" fmla="*/ 550 w 982"/>
                    <a:gd name="T9" fmla="*/ 152 h 768"/>
                    <a:gd name="T10" fmla="*/ 542 w 982"/>
                    <a:gd name="T11" fmla="*/ 182 h 768"/>
                    <a:gd name="T12" fmla="*/ 346 w 982"/>
                    <a:gd name="T13" fmla="*/ 0 h 768"/>
                    <a:gd name="T14" fmla="*/ 44 w 982"/>
                    <a:gd name="T15" fmla="*/ 62 h 768"/>
                    <a:gd name="T16" fmla="*/ 76 w 982"/>
                    <a:gd name="T17" fmla="*/ 92 h 768"/>
                    <a:gd name="T18" fmla="*/ 110 w 982"/>
                    <a:gd name="T19" fmla="*/ 124 h 768"/>
                    <a:gd name="T20" fmla="*/ 126 w 982"/>
                    <a:gd name="T21" fmla="*/ 160 h 768"/>
                    <a:gd name="T22" fmla="*/ 146 w 982"/>
                    <a:gd name="T23" fmla="*/ 188 h 768"/>
                    <a:gd name="T24" fmla="*/ 166 w 982"/>
                    <a:gd name="T25" fmla="*/ 220 h 768"/>
                    <a:gd name="T26" fmla="*/ 206 w 982"/>
                    <a:gd name="T27" fmla="*/ 270 h 768"/>
                    <a:gd name="T28" fmla="*/ 322 w 982"/>
                    <a:gd name="T29" fmla="*/ 280 h 768"/>
                    <a:gd name="T30" fmla="*/ 294 w 982"/>
                    <a:gd name="T31" fmla="*/ 348 h 768"/>
                    <a:gd name="T32" fmla="*/ 256 w 982"/>
                    <a:gd name="T33" fmla="*/ 484 h 768"/>
                    <a:gd name="T34" fmla="*/ 282 w 982"/>
                    <a:gd name="T35" fmla="*/ 514 h 768"/>
                    <a:gd name="T36" fmla="*/ 312 w 982"/>
                    <a:gd name="T37" fmla="*/ 550 h 768"/>
                    <a:gd name="T38" fmla="*/ 330 w 982"/>
                    <a:gd name="T39" fmla="*/ 570 h 768"/>
                    <a:gd name="T40" fmla="*/ 350 w 982"/>
                    <a:gd name="T41" fmla="*/ 598 h 768"/>
                    <a:gd name="T42" fmla="*/ 378 w 982"/>
                    <a:gd name="T43" fmla="*/ 616 h 768"/>
                    <a:gd name="T44" fmla="*/ 354 w 982"/>
                    <a:gd name="T45" fmla="*/ 684 h 768"/>
                    <a:gd name="T46" fmla="*/ 338 w 982"/>
                    <a:gd name="T47" fmla="*/ 754 h 768"/>
                    <a:gd name="T48" fmla="*/ 378 w 982"/>
                    <a:gd name="T49" fmla="*/ 758 h 768"/>
                    <a:gd name="T50" fmla="*/ 414 w 982"/>
                    <a:gd name="T51" fmla="*/ 660 h 768"/>
                    <a:gd name="T52" fmla="*/ 456 w 982"/>
                    <a:gd name="T53" fmla="*/ 662 h 768"/>
                    <a:gd name="T54" fmla="*/ 474 w 982"/>
                    <a:gd name="T55" fmla="*/ 652 h 768"/>
                    <a:gd name="T56" fmla="*/ 504 w 982"/>
                    <a:gd name="T57" fmla="*/ 652 h 768"/>
                    <a:gd name="T58" fmla="*/ 530 w 982"/>
                    <a:gd name="T59" fmla="*/ 582 h 768"/>
                    <a:gd name="T60" fmla="*/ 560 w 982"/>
                    <a:gd name="T61" fmla="*/ 332 h 768"/>
                    <a:gd name="T62" fmla="*/ 568 w 982"/>
                    <a:gd name="T63" fmla="*/ 306 h 768"/>
                    <a:gd name="T64" fmla="*/ 586 w 982"/>
                    <a:gd name="T65" fmla="*/ 428 h 768"/>
                    <a:gd name="T66" fmla="*/ 636 w 982"/>
                    <a:gd name="T67" fmla="*/ 484 h 768"/>
                    <a:gd name="T68" fmla="*/ 628 w 982"/>
                    <a:gd name="T69" fmla="*/ 376 h 768"/>
                    <a:gd name="T70" fmla="*/ 612 w 982"/>
                    <a:gd name="T71" fmla="*/ 288 h 768"/>
                    <a:gd name="T72" fmla="*/ 678 w 982"/>
                    <a:gd name="T73" fmla="*/ 454 h 768"/>
                    <a:gd name="T74" fmla="*/ 762 w 982"/>
                    <a:gd name="T75" fmla="*/ 592 h 768"/>
                    <a:gd name="T76" fmla="*/ 790 w 982"/>
                    <a:gd name="T77" fmla="*/ 602 h 768"/>
                    <a:gd name="T78" fmla="*/ 820 w 982"/>
                    <a:gd name="T79" fmla="*/ 598 h 768"/>
                    <a:gd name="T80" fmla="*/ 842 w 982"/>
                    <a:gd name="T81" fmla="*/ 590 h 768"/>
                    <a:gd name="T82" fmla="*/ 886 w 982"/>
                    <a:gd name="T83" fmla="*/ 598 h 768"/>
                    <a:gd name="T84" fmla="*/ 958 w 982"/>
                    <a:gd name="T85" fmla="*/ 668 h 768"/>
                    <a:gd name="T86" fmla="*/ 964 w 982"/>
                    <a:gd name="T87" fmla="*/ 616 h 768"/>
                    <a:gd name="T88" fmla="*/ 920 w 982"/>
                    <a:gd name="T89" fmla="*/ 576 h 768"/>
                    <a:gd name="T90" fmla="*/ 894 w 982"/>
                    <a:gd name="T91" fmla="*/ 516 h 768"/>
                    <a:gd name="T92" fmla="*/ 920 w 982"/>
                    <a:gd name="T93" fmla="*/ 500 h 768"/>
                    <a:gd name="T94" fmla="*/ 920 w 982"/>
                    <a:gd name="T95" fmla="*/ 460 h 768"/>
                    <a:gd name="T96" fmla="*/ 950 w 982"/>
                    <a:gd name="T97" fmla="*/ 436 h 768"/>
                    <a:gd name="T98" fmla="*/ 956 w 982"/>
                    <a:gd name="T99" fmla="*/ 388 h 768"/>
                    <a:gd name="T100" fmla="*/ 934 w 982"/>
                    <a:gd name="T101" fmla="*/ 318 h 768"/>
                    <a:gd name="T102" fmla="*/ 866 w 982"/>
                    <a:gd name="T103" fmla="*/ 238 h 768"/>
                    <a:gd name="T104" fmla="*/ 914 w 982"/>
                    <a:gd name="T105" fmla="*/ 178 h 768"/>
                    <a:gd name="T106" fmla="*/ 958 w 982"/>
                    <a:gd name="T107" fmla="*/ 118 h 768"/>
                    <a:gd name="T108" fmla="*/ 970 w 982"/>
                    <a:gd name="T109" fmla="*/ 78 h 768"/>
                    <a:gd name="T110" fmla="*/ 970 w 982"/>
                    <a:gd name="T111" fmla="*/ 38 h 768"/>
                    <a:gd name="T112" fmla="*/ 978 w 982"/>
                    <a:gd name="T113" fmla="*/ 14 h 768"/>
                    <a:gd name="T114" fmla="*/ 562 w 982"/>
                    <a:gd name="T115" fmla="*/ 15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2" h="768">
                      <a:moveTo>
                        <a:pt x="676" y="0"/>
                      </a:moveTo>
                      <a:lnTo>
                        <a:pt x="676" y="0"/>
                      </a:lnTo>
                      <a:lnTo>
                        <a:pt x="666" y="14"/>
                      </a:lnTo>
                      <a:lnTo>
                        <a:pt x="666" y="14"/>
                      </a:lnTo>
                      <a:lnTo>
                        <a:pt x="654" y="36"/>
                      </a:lnTo>
                      <a:lnTo>
                        <a:pt x="642" y="58"/>
                      </a:lnTo>
                      <a:lnTo>
                        <a:pt x="620" y="104"/>
                      </a:lnTo>
                      <a:lnTo>
                        <a:pt x="604" y="146"/>
                      </a:lnTo>
                      <a:lnTo>
                        <a:pt x="594" y="174"/>
                      </a:lnTo>
                      <a:lnTo>
                        <a:pt x="594" y="174"/>
                      </a:lnTo>
                      <a:lnTo>
                        <a:pt x="592" y="170"/>
                      </a:lnTo>
                      <a:lnTo>
                        <a:pt x="586" y="164"/>
                      </a:lnTo>
                      <a:lnTo>
                        <a:pt x="586" y="164"/>
                      </a:lnTo>
                      <a:lnTo>
                        <a:pt x="588" y="160"/>
                      </a:lnTo>
                      <a:lnTo>
                        <a:pt x="588" y="156"/>
                      </a:lnTo>
                      <a:lnTo>
                        <a:pt x="588" y="156"/>
                      </a:lnTo>
                      <a:lnTo>
                        <a:pt x="586" y="152"/>
                      </a:lnTo>
                      <a:lnTo>
                        <a:pt x="582" y="148"/>
                      </a:lnTo>
                      <a:lnTo>
                        <a:pt x="580" y="146"/>
                      </a:lnTo>
                      <a:lnTo>
                        <a:pt x="574" y="146"/>
                      </a:lnTo>
                      <a:lnTo>
                        <a:pt x="574" y="146"/>
                      </a:lnTo>
                      <a:lnTo>
                        <a:pt x="574" y="146"/>
                      </a:lnTo>
                      <a:lnTo>
                        <a:pt x="574" y="144"/>
                      </a:lnTo>
                      <a:lnTo>
                        <a:pt x="572" y="144"/>
                      </a:lnTo>
                      <a:lnTo>
                        <a:pt x="568" y="144"/>
                      </a:lnTo>
                      <a:lnTo>
                        <a:pt x="568" y="144"/>
                      </a:lnTo>
                      <a:lnTo>
                        <a:pt x="564" y="142"/>
                      </a:lnTo>
                      <a:lnTo>
                        <a:pt x="564" y="144"/>
                      </a:lnTo>
                      <a:lnTo>
                        <a:pt x="564" y="142"/>
                      </a:lnTo>
                      <a:lnTo>
                        <a:pt x="562" y="144"/>
                      </a:lnTo>
                      <a:lnTo>
                        <a:pt x="560" y="144"/>
                      </a:lnTo>
                      <a:lnTo>
                        <a:pt x="560" y="146"/>
                      </a:lnTo>
                      <a:lnTo>
                        <a:pt x="558" y="146"/>
                      </a:lnTo>
                      <a:lnTo>
                        <a:pt x="556" y="148"/>
                      </a:lnTo>
                      <a:lnTo>
                        <a:pt x="558" y="150"/>
                      </a:lnTo>
                      <a:lnTo>
                        <a:pt x="558" y="150"/>
                      </a:lnTo>
                      <a:lnTo>
                        <a:pt x="558" y="150"/>
                      </a:lnTo>
                      <a:lnTo>
                        <a:pt x="554" y="150"/>
                      </a:lnTo>
                      <a:lnTo>
                        <a:pt x="554" y="150"/>
                      </a:lnTo>
                      <a:lnTo>
                        <a:pt x="550" y="152"/>
                      </a:lnTo>
                      <a:lnTo>
                        <a:pt x="546" y="154"/>
                      </a:lnTo>
                      <a:lnTo>
                        <a:pt x="544" y="158"/>
                      </a:lnTo>
                      <a:lnTo>
                        <a:pt x="544" y="162"/>
                      </a:lnTo>
                      <a:lnTo>
                        <a:pt x="544" y="162"/>
                      </a:lnTo>
                      <a:lnTo>
                        <a:pt x="548" y="168"/>
                      </a:lnTo>
                      <a:lnTo>
                        <a:pt x="548" y="168"/>
                      </a:lnTo>
                      <a:lnTo>
                        <a:pt x="542" y="182"/>
                      </a:lnTo>
                      <a:lnTo>
                        <a:pt x="542" y="182"/>
                      </a:lnTo>
                      <a:lnTo>
                        <a:pt x="522" y="158"/>
                      </a:lnTo>
                      <a:lnTo>
                        <a:pt x="494" y="124"/>
                      </a:lnTo>
                      <a:lnTo>
                        <a:pt x="460" y="88"/>
                      </a:lnTo>
                      <a:lnTo>
                        <a:pt x="442" y="70"/>
                      </a:lnTo>
                      <a:lnTo>
                        <a:pt x="424" y="54"/>
                      </a:lnTo>
                      <a:lnTo>
                        <a:pt x="424" y="54"/>
                      </a:lnTo>
                      <a:lnTo>
                        <a:pt x="384" y="26"/>
                      </a:lnTo>
                      <a:lnTo>
                        <a:pt x="346" y="0"/>
                      </a:lnTo>
                      <a:lnTo>
                        <a:pt x="0" y="0"/>
                      </a:lnTo>
                      <a:lnTo>
                        <a:pt x="0" y="8"/>
                      </a:lnTo>
                      <a:lnTo>
                        <a:pt x="10" y="28"/>
                      </a:lnTo>
                      <a:lnTo>
                        <a:pt x="24" y="48"/>
                      </a:lnTo>
                      <a:lnTo>
                        <a:pt x="24" y="48"/>
                      </a:lnTo>
                      <a:lnTo>
                        <a:pt x="32" y="54"/>
                      </a:lnTo>
                      <a:lnTo>
                        <a:pt x="38" y="60"/>
                      </a:lnTo>
                      <a:lnTo>
                        <a:pt x="44" y="62"/>
                      </a:lnTo>
                      <a:lnTo>
                        <a:pt x="44" y="62"/>
                      </a:lnTo>
                      <a:lnTo>
                        <a:pt x="48" y="66"/>
                      </a:lnTo>
                      <a:lnTo>
                        <a:pt x="52" y="70"/>
                      </a:lnTo>
                      <a:lnTo>
                        <a:pt x="56" y="76"/>
                      </a:lnTo>
                      <a:lnTo>
                        <a:pt x="56" y="76"/>
                      </a:lnTo>
                      <a:lnTo>
                        <a:pt x="62" y="82"/>
                      </a:lnTo>
                      <a:lnTo>
                        <a:pt x="68" y="88"/>
                      </a:lnTo>
                      <a:lnTo>
                        <a:pt x="76" y="92"/>
                      </a:lnTo>
                      <a:lnTo>
                        <a:pt x="76" y="92"/>
                      </a:lnTo>
                      <a:lnTo>
                        <a:pt x="84" y="96"/>
                      </a:lnTo>
                      <a:lnTo>
                        <a:pt x="92" y="102"/>
                      </a:lnTo>
                      <a:lnTo>
                        <a:pt x="98" y="108"/>
                      </a:lnTo>
                      <a:lnTo>
                        <a:pt x="100" y="112"/>
                      </a:lnTo>
                      <a:lnTo>
                        <a:pt x="100" y="112"/>
                      </a:lnTo>
                      <a:lnTo>
                        <a:pt x="104" y="118"/>
                      </a:lnTo>
                      <a:lnTo>
                        <a:pt x="110" y="124"/>
                      </a:lnTo>
                      <a:lnTo>
                        <a:pt x="120" y="132"/>
                      </a:lnTo>
                      <a:lnTo>
                        <a:pt x="120" y="132"/>
                      </a:lnTo>
                      <a:lnTo>
                        <a:pt x="126" y="142"/>
                      </a:lnTo>
                      <a:lnTo>
                        <a:pt x="128" y="152"/>
                      </a:lnTo>
                      <a:lnTo>
                        <a:pt x="128" y="154"/>
                      </a:lnTo>
                      <a:lnTo>
                        <a:pt x="128" y="158"/>
                      </a:lnTo>
                      <a:lnTo>
                        <a:pt x="128" y="158"/>
                      </a:lnTo>
                      <a:lnTo>
                        <a:pt x="126" y="160"/>
                      </a:lnTo>
                      <a:lnTo>
                        <a:pt x="128" y="162"/>
                      </a:lnTo>
                      <a:lnTo>
                        <a:pt x="132" y="166"/>
                      </a:lnTo>
                      <a:lnTo>
                        <a:pt x="138" y="170"/>
                      </a:lnTo>
                      <a:lnTo>
                        <a:pt x="138" y="170"/>
                      </a:lnTo>
                      <a:lnTo>
                        <a:pt x="144" y="176"/>
                      </a:lnTo>
                      <a:lnTo>
                        <a:pt x="146" y="182"/>
                      </a:lnTo>
                      <a:lnTo>
                        <a:pt x="146" y="184"/>
                      </a:lnTo>
                      <a:lnTo>
                        <a:pt x="146" y="188"/>
                      </a:lnTo>
                      <a:lnTo>
                        <a:pt x="146" y="188"/>
                      </a:lnTo>
                      <a:lnTo>
                        <a:pt x="146" y="192"/>
                      </a:lnTo>
                      <a:lnTo>
                        <a:pt x="146" y="196"/>
                      </a:lnTo>
                      <a:lnTo>
                        <a:pt x="150" y="206"/>
                      </a:lnTo>
                      <a:lnTo>
                        <a:pt x="156" y="214"/>
                      </a:lnTo>
                      <a:lnTo>
                        <a:pt x="162" y="218"/>
                      </a:lnTo>
                      <a:lnTo>
                        <a:pt x="162" y="218"/>
                      </a:lnTo>
                      <a:lnTo>
                        <a:pt x="166" y="220"/>
                      </a:lnTo>
                      <a:lnTo>
                        <a:pt x="170" y="226"/>
                      </a:lnTo>
                      <a:lnTo>
                        <a:pt x="172" y="234"/>
                      </a:lnTo>
                      <a:lnTo>
                        <a:pt x="172" y="234"/>
                      </a:lnTo>
                      <a:lnTo>
                        <a:pt x="176" y="240"/>
                      </a:lnTo>
                      <a:lnTo>
                        <a:pt x="182" y="248"/>
                      </a:lnTo>
                      <a:lnTo>
                        <a:pt x="192" y="256"/>
                      </a:lnTo>
                      <a:lnTo>
                        <a:pt x="192" y="256"/>
                      </a:lnTo>
                      <a:lnTo>
                        <a:pt x="206" y="270"/>
                      </a:lnTo>
                      <a:lnTo>
                        <a:pt x="216" y="280"/>
                      </a:lnTo>
                      <a:lnTo>
                        <a:pt x="216" y="280"/>
                      </a:lnTo>
                      <a:lnTo>
                        <a:pt x="222" y="284"/>
                      </a:lnTo>
                      <a:lnTo>
                        <a:pt x="232" y="286"/>
                      </a:lnTo>
                      <a:lnTo>
                        <a:pt x="242" y="290"/>
                      </a:lnTo>
                      <a:lnTo>
                        <a:pt x="270" y="288"/>
                      </a:lnTo>
                      <a:lnTo>
                        <a:pt x="296" y="284"/>
                      </a:lnTo>
                      <a:lnTo>
                        <a:pt x="322" y="280"/>
                      </a:lnTo>
                      <a:lnTo>
                        <a:pt x="358" y="276"/>
                      </a:lnTo>
                      <a:lnTo>
                        <a:pt x="368" y="276"/>
                      </a:lnTo>
                      <a:lnTo>
                        <a:pt x="368" y="276"/>
                      </a:lnTo>
                      <a:lnTo>
                        <a:pt x="320" y="316"/>
                      </a:lnTo>
                      <a:lnTo>
                        <a:pt x="308" y="330"/>
                      </a:lnTo>
                      <a:lnTo>
                        <a:pt x="300" y="340"/>
                      </a:lnTo>
                      <a:lnTo>
                        <a:pt x="296" y="346"/>
                      </a:lnTo>
                      <a:lnTo>
                        <a:pt x="294" y="348"/>
                      </a:lnTo>
                      <a:lnTo>
                        <a:pt x="294" y="350"/>
                      </a:lnTo>
                      <a:lnTo>
                        <a:pt x="266" y="412"/>
                      </a:lnTo>
                      <a:lnTo>
                        <a:pt x="270" y="420"/>
                      </a:lnTo>
                      <a:lnTo>
                        <a:pt x="270" y="428"/>
                      </a:lnTo>
                      <a:lnTo>
                        <a:pt x="264" y="446"/>
                      </a:lnTo>
                      <a:lnTo>
                        <a:pt x="258" y="460"/>
                      </a:lnTo>
                      <a:lnTo>
                        <a:pt x="256" y="484"/>
                      </a:lnTo>
                      <a:lnTo>
                        <a:pt x="256" y="484"/>
                      </a:lnTo>
                      <a:lnTo>
                        <a:pt x="260" y="492"/>
                      </a:lnTo>
                      <a:lnTo>
                        <a:pt x="264" y="498"/>
                      </a:lnTo>
                      <a:lnTo>
                        <a:pt x="268" y="500"/>
                      </a:lnTo>
                      <a:lnTo>
                        <a:pt x="272" y="502"/>
                      </a:lnTo>
                      <a:lnTo>
                        <a:pt x="272" y="502"/>
                      </a:lnTo>
                      <a:lnTo>
                        <a:pt x="276" y="504"/>
                      </a:lnTo>
                      <a:lnTo>
                        <a:pt x="278" y="506"/>
                      </a:lnTo>
                      <a:lnTo>
                        <a:pt x="282" y="514"/>
                      </a:lnTo>
                      <a:lnTo>
                        <a:pt x="282" y="524"/>
                      </a:lnTo>
                      <a:lnTo>
                        <a:pt x="286" y="540"/>
                      </a:lnTo>
                      <a:lnTo>
                        <a:pt x="286" y="540"/>
                      </a:lnTo>
                      <a:lnTo>
                        <a:pt x="288" y="542"/>
                      </a:lnTo>
                      <a:lnTo>
                        <a:pt x="292" y="546"/>
                      </a:lnTo>
                      <a:lnTo>
                        <a:pt x="300" y="550"/>
                      </a:lnTo>
                      <a:lnTo>
                        <a:pt x="306" y="550"/>
                      </a:lnTo>
                      <a:lnTo>
                        <a:pt x="312" y="550"/>
                      </a:lnTo>
                      <a:lnTo>
                        <a:pt x="312" y="550"/>
                      </a:lnTo>
                      <a:lnTo>
                        <a:pt x="318" y="550"/>
                      </a:lnTo>
                      <a:lnTo>
                        <a:pt x="322" y="552"/>
                      </a:lnTo>
                      <a:lnTo>
                        <a:pt x="326" y="554"/>
                      </a:lnTo>
                      <a:lnTo>
                        <a:pt x="328" y="558"/>
                      </a:lnTo>
                      <a:lnTo>
                        <a:pt x="330" y="566"/>
                      </a:lnTo>
                      <a:lnTo>
                        <a:pt x="330" y="570"/>
                      </a:lnTo>
                      <a:lnTo>
                        <a:pt x="330" y="570"/>
                      </a:lnTo>
                      <a:lnTo>
                        <a:pt x="332" y="580"/>
                      </a:lnTo>
                      <a:lnTo>
                        <a:pt x="334" y="588"/>
                      </a:lnTo>
                      <a:lnTo>
                        <a:pt x="336" y="594"/>
                      </a:lnTo>
                      <a:lnTo>
                        <a:pt x="336" y="594"/>
                      </a:lnTo>
                      <a:lnTo>
                        <a:pt x="340" y="598"/>
                      </a:lnTo>
                      <a:lnTo>
                        <a:pt x="344" y="598"/>
                      </a:lnTo>
                      <a:lnTo>
                        <a:pt x="350" y="598"/>
                      </a:lnTo>
                      <a:lnTo>
                        <a:pt x="350" y="598"/>
                      </a:lnTo>
                      <a:lnTo>
                        <a:pt x="358" y="598"/>
                      </a:lnTo>
                      <a:lnTo>
                        <a:pt x="364" y="598"/>
                      </a:lnTo>
                      <a:lnTo>
                        <a:pt x="370" y="600"/>
                      </a:lnTo>
                      <a:lnTo>
                        <a:pt x="372" y="604"/>
                      </a:lnTo>
                      <a:lnTo>
                        <a:pt x="372" y="604"/>
                      </a:lnTo>
                      <a:lnTo>
                        <a:pt x="374" y="608"/>
                      </a:lnTo>
                      <a:lnTo>
                        <a:pt x="378" y="612"/>
                      </a:lnTo>
                      <a:lnTo>
                        <a:pt x="378" y="616"/>
                      </a:lnTo>
                      <a:lnTo>
                        <a:pt x="380" y="622"/>
                      </a:lnTo>
                      <a:lnTo>
                        <a:pt x="378" y="628"/>
                      </a:lnTo>
                      <a:lnTo>
                        <a:pt x="376" y="636"/>
                      </a:lnTo>
                      <a:lnTo>
                        <a:pt x="376" y="636"/>
                      </a:lnTo>
                      <a:lnTo>
                        <a:pt x="364" y="668"/>
                      </a:lnTo>
                      <a:lnTo>
                        <a:pt x="360" y="680"/>
                      </a:lnTo>
                      <a:lnTo>
                        <a:pt x="354" y="684"/>
                      </a:lnTo>
                      <a:lnTo>
                        <a:pt x="354" y="684"/>
                      </a:lnTo>
                      <a:lnTo>
                        <a:pt x="348" y="692"/>
                      </a:lnTo>
                      <a:lnTo>
                        <a:pt x="344" y="702"/>
                      </a:lnTo>
                      <a:lnTo>
                        <a:pt x="338" y="716"/>
                      </a:lnTo>
                      <a:lnTo>
                        <a:pt x="338" y="716"/>
                      </a:lnTo>
                      <a:lnTo>
                        <a:pt x="336" y="720"/>
                      </a:lnTo>
                      <a:lnTo>
                        <a:pt x="334" y="734"/>
                      </a:lnTo>
                      <a:lnTo>
                        <a:pt x="336" y="748"/>
                      </a:lnTo>
                      <a:lnTo>
                        <a:pt x="338" y="754"/>
                      </a:lnTo>
                      <a:lnTo>
                        <a:pt x="342" y="760"/>
                      </a:lnTo>
                      <a:lnTo>
                        <a:pt x="342" y="760"/>
                      </a:lnTo>
                      <a:lnTo>
                        <a:pt x="348" y="764"/>
                      </a:lnTo>
                      <a:lnTo>
                        <a:pt x="356" y="768"/>
                      </a:lnTo>
                      <a:lnTo>
                        <a:pt x="364" y="768"/>
                      </a:lnTo>
                      <a:lnTo>
                        <a:pt x="364" y="768"/>
                      </a:lnTo>
                      <a:lnTo>
                        <a:pt x="372" y="764"/>
                      </a:lnTo>
                      <a:lnTo>
                        <a:pt x="378" y="758"/>
                      </a:lnTo>
                      <a:lnTo>
                        <a:pt x="386" y="746"/>
                      </a:lnTo>
                      <a:lnTo>
                        <a:pt x="390" y="730"/>
                      </a:lnTo>
                      <a:lnTo>
                        <a:pt x="390" y="730"/>
                      </a:lnTo>
                      <a:lnTo>
                        <a:pt x="398" y="700"/>
                      </a:lnTo>
                      <a:lnTo>
                        <a:pt x="406" y="678"/>
                      </a:lnTo>
                      <a:lnTo>
                        <a:pt x="412" y="662"/>
                      </a:lnTo>
                      <a:lnTo>
                        <a:pt x="412" y="662"/>
                      </a:lnTo>
                      <a:lnTo>
                        <a:pt x="414" y="660"/>
                      </a:lnTo>
                      <a:lnTo>
                        <a:pt x="418" y="658"/>
                      </a:lnTo>
                      <a:lnTo>
                        <a:pt x="428" y="654"/>
                      </a:lnTo>
                      <a:lnTo>
                        <a:pt x="434" y="654"/>
                      </a:lnTo>
                      <a:lnTo>
                        <a:pt x="444" y="656"/>
                      </a:lnTo>
                      <a:lnTo>
                        <a:pt x="444" y="656"/>
                      </a:lnTo>
                      <a:lnTo>
                        <a:pt x="454" y="660"/>
                      </a:lnTo>
                      <a:lnTo>
                        <a:pt x="456" y="660"/>
                      </a:lnTo>
                      <a:lnTo>
                        <a:pt x="456" y="662"/>
                      </a:lnTo>
                      <a:lnTo>
                        <a:pt x="454" y="662"/>
                      </a:lnTo>
                      <a:lnTo>
                        <a:pt x="456" y="662"/>
                      </a:lnTo>
                      <a:lnTo>
                        <a:pt x="456" y="662"/>
                      </a:lnTo>
                      <a:lnTo>
                        <a:pt x="462" y="660"/>
                      </a:lnTo>
                      <a:lnTo>
                        <a:pt x="466" y="658"/>
                      </a:lnTo>
                      <a:lnTo>
                        <a:pt x="470" y="654"/>
                      </a:lnTo>
                      <a:lnTo>
                        <a:pt x="470" y="654"/>
                      </a:lnTo>
                      <a:lnTo>
                        <a:pt x="474" y="652"/>
                      </a:lnTo>
                      <a:lnTo>
                        <a:pt x="478" y="648"/>
                      </a:lnTo>
                      <a:lnTo>
                        <a:pt x="482" y="648"/>
                      </a:lnTo>
                      <a:lnTo>
                        <a:pt x="482" y="648"/>
                      </a:lnTo>
                      <a:lnTo>
                        <a:pt x="492" y="648"/>
                      </a:lnTo>
                      <a:lnTo>
                        <a:pt x="498" y="650"/>
                      </a:lnTo>
                      <a:lnTo>
                        <a:pt x="498" y="650"/>
                      </a:lnTo>
                      <a:lnTo>
                        <a:pt x="500" y="650"/>
                      </a:lnTo>
                      <a:lnTo>
                        <a:pt x="504" y="652"/>
                      </a:lnTo>
                      <a:lnTo>
                        <a:pt x="510" y="650"/>
                      </a:lnTo>
                      <a:lnTo>
                        <a:pt x="514" y="648"/>
                      </a:lnTo>
                      <a:lnTo>
                        <a:pt x="516" y="644"/>
                      </a:lnTo>
                      <a:lnTo>
                        <a:pt x="516" y="644"/>
                      </a:lnTo>
                      <a:lnTo>
                        <a:pt x="520" y="632"/>
                      </a:lnTo>
                      <a:lnTo>
                        <a:pt x="522" y="620"/>
                      </a:lnTo>
                      <a:lnTo>
                        <a:pt x="522" y="606"/>
                      </a:lnTo>
                      <a:lnTo>
                        <a:pt x="530" y="582"/>
                      </a:lnTo>
                      <a:lnTo>
                        <a:pt x="530" y="572"/>
                      </a:lnTo>
                      <a:lnTo>
                        <a:pt x="544" y="570"/>
                      </a:lnTo>
                      <a:lnTo>
                        <a:pt x="550" y="534"/>
                      </a:lnTo>
                      <a:lnTo>
                        <a:pt x="556" y="474"/>
                      </a:lnTo>
                      <a:lnTo>
                        <a:pt x="558" y="398"/>
                      </a:lnTo>
                      <a:lnTo>
                        <a:pt x="558" y="340"/>
                      </a:lnTo>
                      <a:lnTo>
                        <a:pt x="558" y="340"/>
                      </a:lnTo>
                      <a:lnTo>
                        <a:pt x="560" y="332"/>
                      </a:lnTo>
                      <a:lnTo>
                        <a:pt x="562" y="322"/>
                      </a:lnTo>
                      <a:lnTo>
                        <a:pt x="562" y="308"/>
                      </a:lnTo>
                      <a:lnTo>
                        <a:pt x="562" y="308"/>
                      </a:lnTo>
                      <a:lnTo>
                        <a:pt x="560" y="300"/>
                      </a:lnTo>
                      <a:lnTo>
                        <a:pt x="562" y="296"/>
                      </a:lnTo>
                      <a:lnTo>
                        <a:pt x="564" y="294"/>
                      </a:lnTo>
                      <a:lnTo>
                        <a:pt x="568" y="294"/>
                      </a:lnTo>
                      <a:lnTo>
                        <a:pt x="568" y="306"/>
                      </a:lnTo>
                      <a:lnTo>
                        <a:pt x="570" y="338"/>
                      </a:lnTo>
                      <a:lnTo>
                        <a:pt x="574" y="348"/>
                      </a:lnTo>
                      <a:lnTo>
                        <a:pt x="570" y="362"/>
                      </a:lnTo>
                      <a:lnTo>
                        <a:pt x="574" y="384"/>
                      </a:lnTo>
                      <a:lnTo>
                        <a:pt x="576" y="390"/>
                      </a:lnTo>
                      <a:lnTo>
                        <a:pt x="580" y="422"/>
                      </a:lnTo>
                      <a:lnTo>
                        <a:pt x="586" y="422"/>
                      </a:lnTo>
                      <a:lnTo>
                        <a:pt x="586" y="428"/>
                      </a:lnTo>
                      <a:lnTo>
                        <a:pt x="582" y="432"/>
                      </a:lnTo>
                      <a:lnTo>
                        <a:pt x="586" y="448"/>
                      </a:lnTo>
                      <a:lnTo>
                        <a:pt x="590" y="472"/>
                      </a:lnTo>
                      <a:lnTo>
                        <a:pt x="602" y="490"/>
                      </a:lnTo>
                      <a:lnTo>
                        <a:pt x="620" y="500"/>
                      </a:lnTo>
                      <a:lnTo>
                        <a:pt x="620" y="486"/>
                      </a:lnTo>
                      <a:lnTo>
                        <a:pt x="624" y="498"/>
                      </a:lnTo>
                      <a:lnTo>
                        <a:pt x="636" y="484"/>
                      </a:lnTo>
                      <a:lnTo>
                        <a:pt x="642" y="462"/>
                      </a:lnTo>
                      <a:lnTo>
                        <a:pt x="638" y="438"/>
                      </a:lnTo>
                      <a:lnTo>
                        <a:pt x="636" y="424"/>
                      </a:lnTo>
                      <a:lnTo>
                        <a:pt x="632" y="420"/>
                      </a:lnTo>
                      <a:lnTo>
                        <a:pt x="630" y="416"/>
                      </a:lnTo>
                      <a:lnTo>
                        <a:pt x="636" y="412"/>
                      </a:lnTo>
                      <a:lnTo>
                        <a:pt x="630" y="382"/>
                      </a:lnTo>
                      <a:lnTo>
                        <a:pt x="628" y="376"/>
                      </a:lnTo>
                      <a:lnTo>
                        <a:pt x="626" y="354"/>
                      </a:lnTo>
                      <a:lnTo>
                        <a:pt x="618" y="340"/>
                      </a:lnTo>
                      <a:lnTo>
                        <a:pt x="618" y="330"/>
                      </a:lnTo>
                      <a:lnTo>
                        <a:pt x="610" y="300"/>
                      </a:lnTo>
                      <a:lnTo>
                        <a:pt x="606" y="288"/>
                      </a:lnTo>
                      <a:lnTo>
                        <a:pt x="606" y="288"/>
                      </a:lnTo>
                      <a:lnTo>
                        <a:pt x="610" y="286"/>
                      </a:lnTo>
                      <a:lnTo>
                        <a:pt x="612" y="288"/>
                      </a:lnTo>
                      <a:lnTo>
                        <a:pt x="616" y="292"/>
                      </a:lnTo>
                      <a:lnTo>
                        <a:pt x="618" y="298"/>
                      </a:lnTo>
                      <a:lnTo>
                        <a:pt x="618" y="298"/>
                      </a:lnTo>
                      <a:lnTo>
                        <a:pt x="622" y="312"/>
                      </a:lnTo>
                      <a:lnTo>
                        <a:pt x="626" y="322"/>
                      </a:lnTo>
                      <a:lnTo>
                        <a:pt x="632" y="328"/>
                      </a:lnTo>
                      <a:lnTo>
                        <a:pt x="652" y="384"/>
                      </a:lnTo>
                      <a:lnTo>
                        <a:pt x="678" y="454"/>
                      </a:lnTo>
                      <a:lnTo>
                        <a:pt x="702" y="508"/>
                      </a:lnTo>
                      <a:lnTo>
                        <a:pt x="720" y="540"/>
                      </a:lnTo>
                      <a:lnTo>
                        <a:pt x="732" y="540"/>
                      </a:lnTo>
                      <a:lnTo>
                        <a:pt x="736" y="548"/>
                      </a:lnTo>
                      <a:lnTo>
                        <a:pt x="752" y="568"/>
                      </a:lnTo>
                      <a:lnTo>
                        <a:pt x="752" y="568"/>
                      </a:lnTo>
                      <a:lnTo>
                        <a:pt x="756" y="582"/>
                      </a:lnTo>
                      <a:lnTo>
                        <a:pt x="762" y="592"/>
                      </a:lnTo>
                      <a:lnTo>
                        <a:pt x="768" y="602"/>
                      </a:lnTo>
                      <a:lnTo>
                        <a:pt x="768" y="602"/>
                      </a:lnTo>
                      <a:lnTo>
                        <a:pt x="774" y="604"/>
                      </a:lnTo>
                      <a:lnTo>
                        <a:pt x="776" y="606"/>
                      </a:lnTo>
                      <a:lnTo>
                        <a:pt x="784" y="604"/>
                      </a:lnTo>
                      <a:lnTo>
                        <a:pt x="788" y="602"/>
                      </a:lnTo>
                      <a:lnTo>
                        <a:pt x="790" y="602"/>
                      </a:lnTo>
                      <a:lnTo>
                        <a:pt x="790" y="602"/>
                      </a:lnTo>
                      <a:lnTo>
                        <a:pt x="794" y="598"/>
                      </a:lnTo>
                      <a:lnTo>
                        <a:pt x="804" y="594"/>
                      </a:lnTo>
                      <a:lnTo>
                        <a:pt x="804" y="594"/>
                      </a:lnTo>
                      <a:lnTo>
                        <a:pt x="808" y="594"/>
                      </a:lnTo>
                      <a:lnTo>
                        <a:pt x="812" y="594"/>
                      </a:lnTo>
                      <a:lnTo>
                        <a:pt x="816" y="596"/>
                      </a:lnTo>
                      <a:lnTo>
                        <a:pt x="816" y="596"/>
                      </a:lnTo>
                      <a:lnTo>
                        <a:pt x="820" y="598"/>
                      </a:lnTo>
                      <a:lnTo>
                        <a:pt x="826" y="600"/>
                      </a:lnTo>
                      <a:lnTo>
                        <a:pt x="832" y="600"/>
                      </a:lnTo>
                      <a:lnTo>
                        <a:pt x="832" y="600"/>
                      </a:lnTo>
                      <a:lnTo>
                        <a:pt x="836" y="600"/>
                      </a:lnTo>
                      <a:lnTo>
                        <a:pt x="834" y="598"/>
                      </a:lnTo>
                      <a:lnTo>
                        <a:pt x="832" y="598"/>
                      </a:lnTo>
                      <a:lnTo>
                        <a:pt x="834" y="596"/>
                      </a:lnTo>
                      <a:lnTo>
                        <a:pt x="842" y="590"/>
                      </a:lnTo>
                      <a:lnTo>
                        <a:pt x="842" y="590"/>
                      </a:lnTo>
                      <a:lnTo>
                        <a:pt x="850" y="586"/>
                      </a:lnTo>
                      <a:lnTo>
                        <a:pt x="856" y="582"/>
                      </a:lnTo>
                      <a:lnTo>
                        <a:pt x="866" y="582"/>
                      </a:lnTo>
                      <a:lnTo>
                        <a:pt x="872" y="584"/>
                      </a:lnTo>
                      <a:lnTo>
                        <a:pt x="874" y="586"/>
                      </a:lnTo>
                      <a:lnTo>
                        <a:pt x="874" y="586"/>
                      </a:lnTo>
                      <a:lnTo>
                        <a:pt x="886" y="598"/>
                      </a:lnTo>
                      <a:lnTo>
                        <a:pt x="898" y="616"/>
                      </a:lnTo>
                      <a:lnTo>
                        <a:pt x="916" y="642"/>
                      </a:lnTo>
                      <a:lnTo>
                        <a:pt x="916" y="642"/>
                      </a:lnTo>
                      <a:lnTo>
                        <a:pt x="926" y="656"/>
                      </a:lnTo>
                      <a:lnTo>
                        <a:pt x="934" y="664"/>
                      </a:lnTo>
                      <a:lnTo>
                        <a:pt x="944" y="668"/>
                      </a:lnTo>
                      <a:lnTo>
                        <a:pt x="952" y="670"/>
                      </a:lnTo>
                      <a:lnTo>
                        <a:pt x="958" y="668"/>
                      </a:lnTo>
                      <a:lnTo>
                        <a:pt x="964" y="666"/>
                      </a:lnTo>
                      <a:lnTo>
                        <a:pt x="968" y="660"/>
                      </a:lnTo>
                      <a:lnTo>
                        <a:pt x="972" y="654"/>
                      </a:lnTo>
                      <a:lnTo>
                        <a:pt x="972" y="654"/>
                      </a:lnTo>
                      <a:lnTo>
                        <a:pt x="974" y="648"/>
                      </a:lnTo>
                      <a:lnTo>
                        <a:pt x="974" y="642"/>
                      </a:lnTo>
                      <a:lnTo>
                        <a:pt x="970" y="628"/>
                      </a:lnTo>
                      <a:lnTo>
                        <a:pt x="964" y="616"/>
                      </a:lnTo>
                      <a:lnTo>
                        <a:pt x="962" y="612"/>
                      </a:lnTo>
                      <a:lnTo>
                        <a:pt x="962" y="612"/>
                      </a:lnTo>
                      <a:lnTo>
                        <a:pt x="952" y="600"/>
                      </a:lnTo>
                      <a:lnTo>
                        <a:pt x="944" y="592"/>
                      </a:lnTo>
                      <a:lnTo>
                        <a:pt x="936" y="588"/>
                      </a:lnTo>
                      <a:lnTo>
                        <a:pt x="936" y="588"/>
                      </a:lnTo>
                      <a:lnTo>
                        <a:pt x="928" y="584"/>
                      </a:lnTo>
                      <a:lnTo>
                        <a:pt x="920" y="576"/>
                      </a:lnTo>
                      <a:lnTo>
                        <a:pt x="900" y="550"/>
                      </a:lnTo>
                      <a:lnTo>
                        <a:pt x="900" y="550"/>
                      </a:lnTo>
                      <a:lnTo>
                        <a:pt x="894" y="542"/>
                      </a:lnTo>
                      <a:lnTo>
                        <a:pt x="892" y="536"/>
                      </a:lnTo>
                      <a:lnTo>
                        <a:pt x="890" y="530"/>
                      </a:lnTo>
                      <a:lnTo>
                        <a:pt x="890" y="526"/>
                      </a:lnTo>
                      <a:lnTo>
                        <a:pt x="892" y="520"/>
                      </a:lnTo>
                      <a:lnTo>
                        <a:pt x="894" y="516"/>
                      </a:lnTo>
                      <a:lnTo>
                        <a:pt x="894" y="516"/>
                      </a:lnTo>
                      <a:lnTo>
                        <a:pt x="894" y="514"/>
                      </a:lnTo>
                      <a:lnTo>
                        <a:pt x="898" y="510"/>
                      </a:lnTo>
                      <a:lnTo>
                        <a:pt x="904" y="508"/>
                      </a:lnTo>
                      <a:lnTo>
                        <a:pt x="912" y="506"/>
                      </a:lnTo>
                      <a:lnTo>
                        <a:pt x="912" y="506"/>
                      </a:lnTo>
                      <a:lnTo>
                        <a:pt x="918" y="504"/>
                      </a:lnTo>
                      <a:lnTo>
                        <a:pt x="920" y="500"/>
                      </a:lnTo>
                      <a:lnTo>
                        <a:pt x="924" y="496"/>
                      </a:lnTo>
                      <a:lnTo>
                        <a:pt x="924" y="496"/>
                      </a:lnTo>
                      <a:lnTo>
                        <a:pt x="924" y="490"/>
                      </a:lnTo>
                      <a:lnTo>
                        <a:pt x="924" y="482"/>
                      </a:lnTo>
                      <a:lnTo>
                        <a:pt x="920" y="472"/>
                      </a:lnTo>
                      <a:lnTo>
                        <a:pt x="920" y="472"/>
                      </a:lnTo>
                      <a:lnTo>
                        <a:pt x="920" y="468"/>
                      </a:lnTo>
                      <a:lnTo>
                        <a:pt x="920" y="460"/>
                      </a:lnTo>
                      <a:lnTo>
                        <a:pt x="920" y="456"/>
                      </a:lnTo>
                      <a:lnTo>
                        <a:pt x="924" y="452"/>
                      </a:lnTo>
                      <a:lnTo>
                        <a:pt x="926" y="448"/>
                      </a:lnTo>
                      <a:lnTo>
                        <a:pt x="932" y="446"/>
                      </a:lnTo>
                      <a:lnTo>
                        <a:pt x="932" y="446"/>
                      </a:lnTo>
                      <a:lnTo>
                        <a:pt x="938" y="446"/>
                      </a:lnTo>
                      <a:lnTo>
                        <a:pt x="942" y="442"/>
                      </a:lnTo>
                      <a:lnTo>
                        <a:pt x="950" y="436"/>
                      </a:lnTo>
                      <a:lnTo>
                        <a:pt x="952" y="432"/>
                      </a:lnTo>
                      <a:lnTo>
                        <a:pt x="952" y="428"/>
                      </a:lnTo>
                      <a:lnTo>
                        <a:pt x="952" y="412"/>
                      </a:lnTo>
                      <a:lnTo>
                        <a:pt x="952" y="412"/>
                      </a:lnTo>
                      <a:lnTo>
                        <a:pt x="948" y="402"/>
                      </a:lnTo>
                      <a:lnTo>
                        <a:pt x="950" y="394"/>
                      </a:lnTo>
                      <a:lnTo>
                        <a:pt x="952" y="392"/>
                      </a:lnTo>
                      <a:lnTo>
                        <a:pt x="956" y="388"/>
                      </a:lnTo>
                      <a:lnTo>
                        <a:pt x="956" y="388"/>
                      </a:lnTo>
                      <a:lnTo>
                        <a:pt x="958" y="386"/>
                      </a:lnTo>
                      <a:lnTo>
                        <a:pt x="962" y="382"/>
                      </a:lnTo>
                      <a:lnTo>
                        <a:pt x="964" y="374"/>
                      </a:lnTo>
                      <a:lnTo>
                        <a:pt x="962" y="366"/>
                      </a:lnTo>
                      <a:lnTo>
                        <a:pt x="954" y="344"/>
                      </a:lnTo>
                      <a:lnTo>
                        <a:pt x="944" y="332"/>
                      </a:lnTo>
                      <a:lnTo>
                        <a:pt x="934" y="318"/>
                      </a:lnTo>
                      <a:lnTo>
                        <a:pt x="930" y="310"/>
                      </a:lnTo>
                      <a:lnTo>
                        <a:pt x="930" y="302"/>
                      </a:lnTo>
                      <a:lnTo>
                        <a:pt x="884" y="252"/>
                      </a:lnTo>
                      <a:lnTo>
                        <a:pt x="884" y="252"/>
                      </a:lnTo>
                      <a:lnTo>
                        <a:pt x="884" y="250"/>
                      </a:lnTo>
                      <a:lnTo>
                        <a:pt x="882" y="248"/>
                      </a:lnTo>
                      <a:lnTo>
                        <a:pt x="876" y="244"/>
                      </a:lnTo>
                      <a:lnTo>
                        <a:pt x="866" y="238"/>
                      </a:lnTo>
                      <a:lnTo>
                        <a:pt x="850" y="228"/>
                      </a:lnTo>
                      <a:lnTo>
                        <a:pt x="792" y="204"/>
                      </a:lnTo>
                      <a:lnTo>
                        <a:pt x="800" y="202"/>
                      </a:lnTo>
                      <a:lnTo>
                        <a:pt x="834" y="194"/>
                      </a:lnTo>
                      <a:lnTo>
                        <a:pt x="860" y="190"/>
                      </a:lnTo>
                      <a:lnTo>
                        <a:pt x="888" y="186"/>
                      </a:lnTo>
                      <a:lnTo>
                        <a:pt x="914" y="178"/>
                      </a:lnTo>
                      <a:lnTo>
                        <a:pt x="914" y="178"/>
                      </a:lnTo>
                      <a:lnTo>
                        <a:pt x="924" y="172"/>
                      </a:lnTo>
                      <a:lnTo>
                        <a:pt x="932" y="166"/>
                      </a:lnTo>
                      <a:lnTo>
                        <a:pt x="936" y="160"/>
                      </a:lnTo>
                      <a:lnTo>
                        <a:pt x="936" y="160"/>
                      </a:lnTo>
                      <a:lnTo>
                        <a:pt x="942" y="148"/>
                      </a:lnTo>
                      <a:lnTo>
                        <a:pt x="952" y="130"/>
                      </a:lnTo>
                      <a:lnTo>
                        <a:pt x="952" y="130"/>
                      </a:lnTo>
                      <a:lnTo>
                        <a:pt x="958" y="118"/>
                      </a:lnTo>
                      <a:lnTo>
                        <a:pt x="960" y="110"/>
                      </a:lnTo>
                      <a:lnTo>
                        <a:pt x="962" y="104"/>
                      </a:lnTo>
                      <a:lnTo>
                        <a:pt x="962" y="104"/>
                      </a:lnTo>
                      <a:lnTo>
                        <a:pt x="962" y="94"/>
                      </a:lnTo>
                      <a:lnTo>
                        <a:pt x="964" y="88"/>
                      </a:lnTo>
                      <a:lnTo>
                        <a:pt x="966" y="84"/>
                      </a:lnTo>
                      <a:lnTo>
                        <a:pt x="966" y="84"/>
                      </a:lnTo>
                      <a:lnTo>
                        <a:pt x="970" y="78"/>
                      </a:lnTo>
                      <a:lnTo>
                        <a:pt x="974" y="68"/>
                      </a:lnTo>
                      <a:lnTo>
                        <a:pt x="974" y="58"/>
                      </a:lnTo>
                      <a:lnTo>
                        <a:pt x="974" y="54"/>
                      </a:lnTo>
                      <a:lnTo>
                        <a:pt x="972" y="50"/>
                      </a:lnTo>
                      <a:lnTo>
                        <a:pt x="972" y="50"/>
                      </a:lnTo>
                      <a:lnTo>
                        <a:pt x="970" y="48"/>
                      </a:lnTo>
                      <a:lnTo>
                        <a:pt x="970" y="44"/>
                      </a:lnTo>
                      <a:lnTo>
                        <a:pt x="970" y="38"/>
                      </a:lnTo>
                      <a:lnTo>
                        <a:pt x="974" y="30"/>
                      </a:lnTo>
                      <a:lnTo>
                        <a:pt x="974" y="30"/>
                      </a:lnTo>
                      <a:lnTo>
                        <a:pt x="978" y="24"/>
                      </a:lnTo>
                      <a:lnTo>
                        <a:pt x="980" y="20"/>
                      </a:lnTo>
                      <a:lnTo>
                        <a:pt x="982" y="18"/>
                      </a:lnTo>
                      <a:lnTo>
                        <a:pt x="980" y="16"/>
                      </a:lnTo>
                      <a:lnTo>
                        <a:pt x="980" y="16"/>
                      </a:lnTo>
                      <a:lnTo>
                        <a:pt x="978" y="14"/>
                      </a:lnTo>
                      <a:lnTo>
                        <a:pt x="978" y="10"/>
                      </a:lnTo>
                      <a:lnTo>
                        <a:pt x="976" y="0"/>
                      </a:lnTo>
                      <a:lnTo>
                        <a:pt x="676" y="0"/>
                      </a:lnTo>
                      <a:close/>
                      <a:moveTo>
                        <a:pt x="562" y="150"/>
                      </a:moveTo>
                      <a:lnTo>
                        <a:pt x="562" y="150"/>
                      </a:lnTo>
                      <a:lnTo>
                        <a:pt x="562" y="150"/>
                      </a:lnTo>
                      <a:lnTo>
                        <a:pt x="562" y="150"/>
                      </a:lnTo>
                      <a:lnTo>
                        <a:pt x="562" y="150"/>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6" name="Group 63"/>
              <p:cNvGrpSpPr>
                <a:grpSpLocks noChangeAspect="1"/>
              </p:cNvGrpSpPr>
              <p:nvPr/>
            </p:nvGrpSpPr>
            <p:grpSpPr>
              <a:xfrm>
                <a:off x="8324137" y="990588"/>
                <a:ext cx="819855" cy="1066798"/>
                <a:chOff x="7315200" y="5334000"/>
                <a:chExt cx="1054100" cy="1371600"/>
              </a:xfrm>
              <a:solidFill>
                <a:schemeClr val="bg2">
                  <a:lumMod val="50000"/>
                  <a:lumOff val="50000"/>
                  <a:alpha val="18000"/>
                </a:schemeClr>
              </a:solidFill>
            </p:grpSpPr>
            <p:sp>
              <p:nvSpPr>
                <p:cNvPr id="147" name="Freeform 70"/>
                <p:cNvSpPr>
                  <a:spLocks/>
                </p:cNvSpPr>
                <p:nvPr/>
              </p:nvSpPr>
              <p:spPr bwMode="auto">
                <a:xfrm>
                  <a:off x="7810500" y="5715000"/>
                  <a:ext cx="241300" cy="158750"/>
                </a:xfrm>
                <a:custGeom>
                  <a:avLst/>
                  <a:gdLst>
                    <a:gd name="T0" fmla="*/ 152 w 152"/>
                    <a:gd name="T1" fmla="*/ 100 h 100"/>
                    <a:gd name="T2" fmla="*/ 152 w 152"/>
                    <a:gd name="T3" fmla="*/ 100 h 100"/>
                    <a:gd name="T4" fmla="*/ 152 w 152"/>
                    <a:gd name="T5" fmla="*/ 100 h 100"/>
                    <a:gd name="T6" fmla="*/ 152 w 152"/>
                    <a:gd name="T7" fmla="*/ 100 h 100"/>
                    <a:gd name="T8" fmla="*/ 138 w 152"/>
                    <a:gd name="T9" fmla="*/ 90 h 100"/>
                    <a:gd name="T10" fmla="*/ 34 w 152"/>
                    <a:gd name="T11" fmla="*/ 18 h 100"/>
                    <a:gd name="T12" fmla="*/ 34 w 152"/>
                    <a:gd name="T13" fmla="*/ 18 h 100"/>
                    <a:gd name="T14" fmla="*/ 16 w 152"/>
                    <a:gd name="T15" fmla="*/ 6 h 100"/>
                    <a:gd name="T16" fmla="*/ 16 w 152"/>
                    <a:gd name="T17" fmla="*/ 6 h 100"/>
                    <a:gd name="T18" fmla="*/ 10 w 152"/>
                    <a:gd name="T19" fmla="*/ 2 h 100"/>
                    <a:gd name="T20" fmla="*/ 4 w 152"/>
                    <a:gd name="T21" fmla="*/ 0 h 100"/>
                    <a:gd name="T22" fmla="*/ 4 w 152"/>
                    <a:gd name="T23" fmla="*/ 0 h 100"/>
                    <a:gd name="T24" fmla="*/ 0 w 152"/>
                    <a:gd name="T25" fmla="*/ 0 h 100"/>
                    <a:gd name="T26" fmla="*/ 0 w 152"/>
                    <a:gd name="T27" fmla="*/ 2 h 100"/>
                    <a:gd name="T28" fmla="*/ 0 w 152"/>
                    <a:gd name="T29" fmla="*/ 2 h 100"/>
                    <a:gd name="T30" fmla="*/ 4 w 152"/>
                    <a:gd name="T31" fmla="*/ 6 h 100"/>
                    <a:gd name="T32" fmla="*/ 8 w 152"/>
                    <a:gd name="T33" fmla="*/ 8 h 100"/>
                    <a:gd name="T34" fmla="*/ 8 w 152"/>
                    <a:gd name="T35" fmla="*/ 8 h 100"/>
                    <a:gd name="T36" fmla="*/ 24 w 152"/>
                    <a:gd name="T37" fmla="*/ 18 h 100"/>
                    <a:gd name="T38" fmla="*/ 138 w 152"/>
                    <a:gd name="T39" fmla="*/ 92 h 100"/>
                    <a:gd name="T40" fmla="*/ 138 w 152"/>
                    <a:gd name="T41" fmla="*/ 92 h 100"/>
                    <a:gd name="T42" fmla="*/ 152 w 152"/>
                    <a:gd name="T43" fmla="*/ 100 h 100"/>
                    <a:gd name="T44" fmla="*/ 152 w 152"/>
                    <a:gd name="T4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00">
                      <a:moveTo>
                        <a:pt x="152" y="100"/>
                      </a:moveTo>
                      <a:lnTo>
                        <a:pt x="152" y="100"/>
                      </a:lnTo>
                      <a:lnTo>
                        <a:pt x="152" y="100"/>
                      </a:lnTo>
                      <a:lnTo>
                        <a:pt x="152" y="100"/>
                      </a:lnTo>
                      <a:lnTo>
                        <a:pt x="138" y="90"/>
                      </a:lnTo>
                      <a:lnTo>
                        <a:pt x="34" y="18"/>
                      </a:lnTo>
                      <a:lnTo>
                        <a:pt x="34" y="18"/>
                      </a:lnTo>
                      <a:lnTo>
                        <a:pt x="16" y="6"/>
                      </a:lnTo>
                      <a:lnTo>
                        <a:pt x="16" y="6"/>
                      </a:lnTo>
                      <a:lnTo>
                        <a:pt x="10" y="2"/>
                      </a:lnTo>
                      <a:lnTo>
                        <a:pt x="4" y="0"/>
                      </a:lnTo>
                      <a:lnTo>
                        <a:pt x="4" y="0"/>
                      </a:lnTo>
                      <a:lnTo>
                        <a:pt x="0" y="0"/>
                      </a:lnTo>
                      <a:lnTo>
                        <a:pt x="0" y="2"/>
                      </a:lnTo>
                      <a:lnTo>
                        <a:pt x="0" y="2"/>
                      </a:lnTo>
                      <a:lnTo>
                        <a:pt x="4" y="6"/>
                      </a:lnTo>
                      <a:lnTo>
                        <a:pt x="8" y="8"/>
                      </a:lnTo>
                      <a:lnTo>
                        <a:pt x="8" y="8"/>
                      </a:lnTo>
                      <a:lnTo>
                        <a:pt x="24" y="18"/>
                      </a:lnTo>
                      <a:lnTo>
                        <a:pt x="138" y="92"/>
                      </a:lnTo>
                      <a:lnTo>
                        <a:pt x="138" y="92"/>
                      </a:lnTo>
                      <a:lnTo>
                        <a:pt x="152" y="100"/>
                      </a:ln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1"/>
                <p:cNvSpPr>
                  <a:spLocks/>
                </p:cNvSpPr>
                <p:nvPr/>
              </p:nvSpPr>
              <p:spPr bwMode="auto">
                <a:xfrm>
                  <a:off x="8054975" y="58801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2"/>
                <p:cNvSpPr>
                  <a:spLocks/>
                </p:cNvSpPr>
                <p:nvPr/>
              </p:nvSpPr>
              <p:spPr bwMode="auto">
                <a:xfrm>
                  <a:off x="8064500" y="5584825"/>
                  <a:ext cx="53975" cy="285750"/>
                </a:xfrm>
                <a:custGeom>
                  <a:avLst/>
                  <a:gdLst>
                    <a:gd name="T0" fmla="*/ 0 w 34"/>
                    <a:gd name="T1" fmla="*/ 178 h 180"/>
                    <a:gd name="T2" fmla="*/ 0 w 34"/>
                    <a:gd name="T3" fmla="*/ 178 h 180"/>
                    <a:gd name="T4" fmla="*/ 4 w 34"/>
                    <a:gd name="T5" fmla="*/ 162 h 180"/>
                    <a:gd name="T6" fmla="*/ 28 w 34"/>
                    <a:gd name="T7" fmla="*/ 30 h 180"/>
                    <a:gd name="T8" fmla="*/ 28 w 34"/>
                    <a:gd name="T9" fmla="*/ 30 h 180"/>
                    <a:gd name="T10" fmla="*/ 34 w 34"/>
                    <a:gd name="T11" fmla="*/ 10 h 180"/>
                    <a:gd name="T12" fmla="*/ 34 w 34"/>
                    <a:gd name="T13" fmla="*/ 10 h 180"/>
                    <a:gd name="T14" fmla="*/ 34 w 34"/>
                    <a:gd name="T15" fmla="*/ 6 h 180"/>
                    <a:gd name="T16" fmla="*/ 34 w 34"/>
                    <a:gd name="T17" fmla="*/ 2 h 180"/>
                    <a:gd name="T18" fmla="*/ 34 w 34"/>
                    <a:gd name="T19" fmla="*/ 2 h 180"/>
                    <a:gd name="T20" fmla="*/ 32 w 34"/>
                    <a:gd name="T21" fmla="*/ 0 h 180"/>
                    <a:gd name="T22" fmla="*/ 30 w 34"/>
                    <a:gd name="T23" fmla="*/ 2 h 180"/>
                    <a:gd name="T24" fmla="*/ 30 w 34"/>
                    <a:gd name="T25" fmla="*/ 2 h 180"/>
                    <a:gd name="T26" fmla="*/ 28 w 34"/>
                    <a:gd name="T27" fmla="*/ 8 h 180"/>
                    <a:gd name="T28" fmla="*/ 26 w 34"/>
                    <a:gd name="T29" fmla="*/ 14 h 180"/>
                    <a:gd name="T30" fmla="*/ 26 w 34"/>
                    <a:gd name="T31" fmla="*/ 14 h 180"/>
                    <a:gd name="T32" fmla="*/ 22 w 34"/>
                    <a:gd name="T33" fmla="*/ 38 h 180"/>
                    <a:gd name="T34" fmla="*/ 2 w 34"/>
                    <a:gd name="T35" fmla="*/ 162 h 180"/>
                    <a:gd name="T36" fmla="*/ 2 w 34"/>
                    <a:gd name="T37" fmla="*/ 162 h 180"/>
                    <a:gd name="T38" fmla="*/ 0 w 34"/>
                    <a:gd name="T39" fmla="*/ 178 h 180"/>
                    <a:gd name="T40" fmla="*/ 0 w 34"/>
                    <a:gd name="T41" fmla="*/ 178 h 180"/>
                    <a:gd name="T42" fmla="*/ 0 w 34"/>
                    <a:gd name="T43" fmla="*/ 180 h 180"/>
                    <a:gd name="T44" fmla="*/ 0 w 34"/>
                    <a:gd name="T45" fmla="*/ 180 h 180"/>
                    <a:gd name="T46" fmla="*/ 0 w 34"/>
                    <a:gd name="T47" fmla="*/ 178 h 180"/>
                    <a:gd name="T48" fmla="*/ 0 w 34"/>
                    <a:gd name="T49" fmla="*/ 1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180">
                      <a:moveTo>
                        <a:pt x="0" y="178"/>
                      </a:moveTo>
                      <a:lnTo>
                        <a:pt x="0" y="178"/>
                      </a:lnTo>
                      <a:lnTo>
                        <a:pt x="4" y="162"/>
                      </a:lnTo>
                      <a:lnTo>
                        <a:pt x="28" y="30"/>
                      </a:lnTo>
                      <a:lnTo>
                        <a:pt x="28" y="30"/>
                      </a:lnTo>
                      <a:lnTo>
                        <a:pt x="34" y="10"/>
                      </a:lnTo>
                      <a:lnTo>
                        <a:pt x="34" y="10"/>
                      </a:lnTo>
                      <a:lnTo>
                        <a:pt x="34" y="6"/>
                      </a:lnTo>
                      <a:lnTo>
                        <a:pt x="34" y="2"/>
                      </a:lnTo>
                      <a:lnTo>
                        <a:pt x="34" y="2"/>
                      </a:lnTo>
                      <a:lnTo>
                        <a:pt x="32" y="0"/>
                      </a:lnTo>
                      <a:lnTo>
                        <a:pt x="30" y="2"/>
                      </a:lnTo>
                      <a:lnTo>
                        <a:pt x="30" y="2"/>
                      </a:lnTo>
                      <a:lnTo>
                        <a:pt x="28" y="8"/>
                      </a:lnTo>
                      <a:lnTo>
                        <a:pt x="26" y="14"/>
                      </a:lnTo>
                      <a:lnTo>
                        <a:pt x="26" y="14"/>
                      </a:lnTo>
                      <a:lnTo>
                        <a:pt x="22" y="38"/>
                      </a:lnTo>
                      <a:lnTo>
                        <a:pt x="2" y="162"/>
                      </a:lnTo>
                      <a:lnTo>
                        <a:pt x="2" y="162"/>
                      </a:lnTo>
                      <a:lnTo>
                        <a:pt x="0" y="178"/>
                      </a:lnTo>
                      <a:lnTo>
                        <a:pt x="0" y="178"/>
                      </a:lnTo>
                      <a:lnTo>
                        <a:pt x="0" y="180"/>
                      </a:lnTo>
                      <a:lnTo>
                        <a:pt x="0" y="180"/>
                      </a:lnTo>
                      <a:lnTo>
                        <a:pt x="0" y="178"/>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3"/>
                <p:cNvSpPr>
                  <a:spLocks noEditPoints="1"/>
                </p:cNvSpPr>
                <p:nvPr/>
              </p:nvSpPr>
              <p:spPr bwMode="auto">
                <a:xfrm>
                  <a:off x="7315200" y="5334000"/>
                  <a:ext cx="1054100" cy="1371600"/>
                </a:xfrm>
                <a:custGeom>
                  <a:avLst/>
                  <a:gdLst>
                    <a:gd name="T0" fmla="*/ 582 w 664"/>
                    <a:gd name="T1" fmla="*/ 488 h 864"/>
                    <a:gd name="T2" fmla="*/ 664 w 664"/>
                    <a:gd name="T3" fmla="*/ 356 h 864"/>
                    <a:gd name="T4" fmla="*/ 664 w 664"/>
                    <a:gd name="T5" fmla="*/ 0 h 864"/>
                    <a:gd name="T6" fmla="*/ 608 w 664"/>
                    <a:gd name="T7" fmla="*/ 50 h 864"/>
                    <a:gd name="T8" fmla="*/ 548 w 664"/>
                    <a:gd name="T9" fmla="*/ 146 h 864"/>
                    <a:gd name="T10" fmla="*/ 508 w 664"/>
                    <a:gd name="T11" fmla="*/ 294 h 864"/>
                    <a:gd name="T12" fmla="*/ 498 w 664"/>
                    <a:gd name="T13" fmla="*/ 358 h 864"/>
                    <a:gd name="T14" fmla="*/ 490 w 664"/>
                    <a:gd name="T15" fmla="*/ 342 h 864"/>
                    <a:gd name="T16" fmla="*/ 476 w 664"/>
                    <a:gd name="T17" fmla="*/ 338 h 864"/>
                    <a:gd name="T18" fmla="*/ 472 w 664"/>
                    <a:gd name="T19" fmla="*/ 338 h 864"/>
                    <a:gd name="T20" fmla="*/ 464 w 664"/>
                    <a:gd name="T21" fmla="*/ 338 h 864"/>
                    <a:gd name="T22" fmla="*/ 464 w 664"/>
                    <a:gd name="T23" fmla="*/ 344 h 864"/>
                    <a:gd name="T24" fmla="*/ 454 w 664"/>
                    <a:gd name="T25" fmla="*/ 350 h 864"/>
                    <a:gd name="T26" fmla="*/ 458 w 664"/>
                    <a:gd name="T27" fmla="*/ 362 h 864"/>
                    <a:gd name="T28" fmla="*/ 456 w 664"/>
                    <a:gd name="T29" fmla="*/ 376 h 864"/>
                    <a:gd name="T30" fmla="*/ 336 w 664"/>
                    <a:gd name="T31" fmla="*/ 294 h 864"/>
                    <a:gd name="T32" fmla="*/ 204 w 664"/>
                    <a:gd name="T33" fmla="*/ 246 h 864"/>
                    <a:gd name="T34" fmla="*/ 116 w 664"/>
                    <a:gd name="T35" fmla="*/ 242 h 864"/>
                    <a:gd name="T36" fmla="*/ 8 w 664"/>
                    <a:gd name="T37" fmla="*/ 282 h 864"/>
                    <a:gd name="T38" fmla="*/ 28 w 664"/>
                    <a:gd name="T39" fmla="*/ 358 h 864"/>
                    <a:gd name="T40" fmla="*/ 46 w 664"/>
                    <a:gd name="T41" fmla="*/ 368 h 864"/>
                    <a:gd name="T42" fmla="*/ 64 w 664"/>
                    <a:gd name="T43" fmla="*/ 380 h 864"/>
                    <a:gd name="T44" fmla="*/ 92 w 664"/>
                    <a:gd name="T45" fmla="*/ 390 h 864"/>
                    <a:gd name="T46" fmla="*/ 112 w 664"/>
                    <a:gd name="T47" fmla="*/ 406 h 864"/>
                    <a:gd name="T48" fmla="*/ 130 w 664"/>
                    <a:gd name="T49" fmla="*/ 430 h 864"/>
                    <a:gd name="T50" fmla="*/ 142 w 664"/>
                    <a:gd name="T51" fmla="*/ 438 h 864"/>
                    <a:gd name="T52" fmla="*/ 152 w 664"/>
                    <a:gd name="T53" fmla="*/ 456 h 864"/>
                    <a:gd name="T54" fmla="*/ 170 w 664"/>
                    <a:gd name="T55" fmla="*/ 474 h 864"/>
                    <a:gd name="T56" fmla="*/ 186 w 664"/>
                    <a:gd name="T57" fmla="*/ 490 h 864"/>
                    <a:gd name="T58" fmla="*/ 224 w 664"/>
                    <a:gd name="T59" fmla="*/ 516 h 864"/>
                    <a:gd name="T60" fmla="*/ 268 w 664"/>
                    <a:gd name="T61" fmla="*/ 512 h 864"/>
                    <a:gd name="T62" fmla="*/ 350 w 664"/>
                    <a:gd name="T63" fmla="*/ 482 h 864"/>
                    <a:gd name="T64" fmla="*/ 302 w 664"/>
                    <a:gd name="T65" fmla="*/ 566 h 864"/>
                    <a:gd name="T66" fmla="*/ 302 w 664"/>
                    <a:gd name="T67" fmla="*/ 586 h 864"/>
                    <a:gd name="T68" fmla="*/ 344 w 664"/>
                    <a:gd name="T69" fmla="*/ 630 h 864"/>
                    <a:gd name="T70" fmla="*/ 384 w 664"/>
                    <a:gd name="T71" fmla="*/ 646 h 864"/>
                    <a:gd name="T72" fmla="*/ 404 w 664"/>
                    <a:gd name="T73" fmla="*/ 662 h 864"/>
                    <a:gd name="T74" fmla="*/ 434 w 664"/>
                    <a:gd name="T75" fmla="*/ 676 h 864"/>
                    <a:gd name="T76" fmla="*/ 460 w 664"/>
                    <a:gd name="T77" fmla="*/ 704 h 864"/>
                    <a:gd name="T78" fmla="*/ 472 w 664"/>
                    <a:gd name="T79" fmla="*/ 740 h 864"/>
                    <a:gd name="T80" fmla="*/ 460 w 664"/>
                    <a:gd name="T81" fmla="*/ 788 h 864"/>
                    <a:gd name="T82" fmla="*/ 452 w 664"/>
                    <a:gd name="T83" fmla="*/ 824 h 864"/>
                    <a:gd name="T84" fmla="*/ 466 w 664"/>
                    <a:gd name="T85" fmla="*/ 864 h 864"/>
                    <a:gd name="T86" fmla="*/ 476 w 664"/>
                    <a:gd name="T87" fmla="*/ 860 h 864"/>
                    <a:gd name="T88" fmla="*/ 492 w 664"/>
                    <a:gd name="T89" fmla="*/ 792 h 864"/>
                    <a:gd name="T90" fmla="*/ 506 w 664"/>
                    <a:gd name="T91" fmla="*/ 770 h 864"/>
                    <a:gd name="T92" fmla="*/ 520 w 664"/>
                    <a:gd name="T93" fmla="*/ 726 h 864"/>
                    <a:gd name="T94" fmla="*/ 504 w 664"/>
                    <a:gd name="T95" fmla="*/ 578 h 864"/>
                    <a:gd name="T96" fmla="*/ 494 w 664"/>
                    <a:gd name="T97" fmla="*/ 502 h 864"/>
                    <a:gd name="T98" fmla="*/ 518 w 664"/>
                    <a:gd name="T99" fmla="*/ 508 h 864"/>
                    <a:gd name="T100" fmla="*/ 542 w 664"/>
                    <a:gd name="T101" fmla="*/ 568 h 864"/>
                    <a:gd name="T102" fmla="*/ 570 w 664"/>
                    <a:gd name="T103" fmla="*/ 620 h 864"/>
                    <a:gd name="T104" fmla="*/ 598 w 664"/>
                    <a:gd name="T105" fmla="*/ 590 h 864"/>
                    <a:gd name="T106" fmla="*/ 582 w 664"/>
                    <a:gd name="T107" fmla="*/ 548 h 864"/>
                    <a:gd name="T108" fmla="*/ 550 w 664"/>
                    <a:gd name="T109" fmla="*/ 484 h 864"/>
                    <a:gd name="T110" fmla="*/ 566 w 664"/>
                    <a:gd name="T111" fmla="*/ 472 h 864"/>
                    <a:gd name="T112" fmla="*/ 466 w 664"/>
                    <a:gd name="T113" fmla="*/ 34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4" h="864">
                      <a:moveTo>
                        <a:pt x="566" y="472"/>
                      </a:moveTo>
                      <a:lnTo>
                        <a:pt x="566" y="472"/>
                      </a:lnTo>
                      <a:lnTo>
                        <a:pt x="568" y="472"/>
                      </a:lnTo>
                      <a:lnTo>
                        <a:pt x="572" y="476"/>
                      </a:lnTo>
                      <a:lnTo>
                        <a:pt x="582" y="488"/>
                      </a:lnTo>
                      <a:lnTo>
                        <a:pt x="612" y="532"/>
                      </a:lnTo>
                      <a:lnTo>
                        <a:pt x="660" y="604"/>
                      </a:lnTo>
                      <a:lnTo>
                        <a:pt x="660" y="604"/>
                      </a:lnTo>
                      <a:lnTo>
                        <a:pt x="664" y="608"/>
                      </a:lnTo>
                      <a:lnTo>
                        <a:pt x="664" y="356"/>
                      </a:lnTo>
                      <a:lnTo>
                        <a:pt x="664" y="356"/>
                      </a:lnTo>
                      <a:lnTo>
                        <a:pt x="650" y="354"/>
                      </a:lnTo>
                      <a:lnTo>
                        <a:pt x="650" y="354"/>
                      </a:lnTo>
                      <a:lnTo>
                        <a:pt x="664" y="346"/>
                      </a:lnTo>
                      <a:lnTo>
                        <a:pt x="664" y="0"/>
                      </a:lnTo>
                      <a:lnTo>
                        <a:pt x="664" y="0"/>
                      </a:lnTo>
                      <a:lnTo>
                        <a:pt x="638" y="20"/>
                      </a:lnTo>
                      <a:lnTo>
                        <a:pt x="624" y="34"/>
                      </a:lnTo>
                      <a:lnTo>
                        <a:pt x="608" y="50"/>
                      </a:lnTo>
                      <a:lnTo>
                        <a:pt x="608" y="50"/>
                      </a:lnTo>
                      <a:lnTo>
                        <a:pt x="594" y="68"/>
                      </a:lnTo>
                      <a:lnTo>
                        <a:pt x="580" y="86"/>
                      </a:lnTo>
                      <a:lnTo>
                        <a:pt x="568" y="104"/>
                      </a:lnTo>
                      <a:lnTo>
                        <a:pt x="558" y="124"/>
                      </a:lnTo>
                      <a:lnTo>
                        <a:pt x="548" y="146"/>
                      </a:lnTo>
                      <a:lnTo>
                        <a:pt x="540" y="166"/>
                      </a:lnTo>
                      <a:lnTo>
                        <a:pt x="524" y="214"/>
                      </a:lnTo>
                      <a:lnTo>
                        <a:pt x="524" y="214"/>
                      </a:lnTo>
                      <a:lnTo>
                        <a:pt x="514" y="254"/>
                      </a:lnTo>
                      <a:lnTo>
                        <a:pt x="508" y="294"/>
                      </a:lnTo>
                      <a:lnTo>
                        <a:pt x="504" y="330"/>
                      </a:lnTo>
                      <a:lnTo>
                        <a:pt x="502" y="356"/>
                      </a:lnTo>
                      <a:lnTo>
                        <a:pt x="502" y="356"/>
                      </a:lnTo>
                      <a:lnTo>
                        <a:pt x="498" y="358"/>
                      </a:lnTo>
                      <a:lnTo>
                        <a:pt x="498" y="358"/>
                      </a:lnTo>
                      <a:lnTo>
                        <a:pt x="490" y="350"/>
                      </a:lnTo>
                      <a:lnTo>
                        <a:pt x="490" y="350"/>
                      </a:lnTo>
                      <a:lnTo>
                        <a:pt x="490" y="346"/>
                      </a:lnTo>
                      <a:lnTo>
                        <a:pt x="490" y="342"/>
                      </a:lnTo>
                      <a:lnTo>
                        <a:pt x="490" y="342"/>
                      </a:lnTo>
                      <a:lnTo>
                        <a:pt x="488" y="340"/>
                      </a:lnTo>
                      <a:lnTo>
                        <a:pt x="484" y="338"/>
                      </a:lnTo>
                      <a:lnTo>
                        <a:pt x="480" y="336"/>
                      </a:lnTo>
                      <a:lnTo>
                        <a:pt x="476" y="338"/>
                      </a:lnTo>
                      <a:lnTo>
                        <a:pt x="476" y="338"/>
                      </a:lnTo>
                      <a:lnTo>
                        <a:pt x="476" y="338"/>
                      </a:lnTo>
                      <a:lnTo>
                        <a:pt x="476" y="336"/>
                      </a:lnTo>
                      <a:lnTo>
                        <a:pt x="474" y="336"/>
                      </a:lnTo>
                      <a:lnTo>
                        <a:pt x="472" y="338"/>
                      </a:lnTo>
                      <a:lnTo>
                        <a:pt x="472" y="338"/>
                      </a:lnTo>
                      <a:lnTo>
                        <a:pt x="468" y="336"/>
                      </a:lnTo>
                      <a:lnTo>
                        <a:pt x="468" y="336"/>
                      </a:lnTo>
                      <a:lnTo>
                        <a:pt x="468" y="336"/>
                      </a:lnTo>
                      <a:lnTo>
                        <a:pt x="466" y="338"/>
                      </a:lnTo>
                      <a:lnTo>
                        <a:pt x="464" y="338"/>
                      </a:lnTo>
                      <a:lnTo>
                        <a:pt x="464" y="340"/>
                      </a:lnTo>
                      <a:lnTo>
                        <a:pt x="462" y="340"/>
                      </a:lnTo>
                      <a:lnTo>
                        <a:pt x="462" y="342"/>
                      </a:lnTo>
                      <a:lnTo>
                        <a:pt x="464" y="344"/>
                      </a:lnTo>
                      <a:lnTo>
                        <a:pt x="464" y="344"/>
                      </a:lnTo>
                      <a:lnTo>
                        <a:pt x="464" y="344"/>
                      </a:lnTo>
                      <a:lnTo>
                        <a:pt x="460" y="344"/>
                      </a:lnTo>
                      <a:lnTo>
                        <a:pt x="460" y="344"/>
                      </a:lnTo>
                      <a:lnTo>
                        <a:pt x="456" y="346"/>
                      </a:lnTo>
                      <a:lnTo>
                        <a:pt x="454" y="350"/>
                      </a:lnTo>
                      <a:lnTo>
                        <a:pt x="454" y="354"/>
                      </a:lnTo>
                      <a:lnTo>
                        <a:pt x="456" y="358"/>
                      </a:lnTo>
                      <a:lnTo>
                        <a:pt x="456" y="358"/>
                      </a:lnTo>
                      <a:lnTo>
                        <a:pt x="458" y="362"/>
                      </a:lnTo>
                      <a:lnTo>
                        <a:pt x="458" y="362"/>
                      </a:lnTo>
                      <a:lnTo>
                        <a:pt x="458" y="370"/>
                      </a:lnTo>
                      <a:lnTo>
                        <a:pt x="458" y="374"/>
                      </a:lnTo>
                      <a:lnTo>
                        <a:pt x="458" y="374"/>
                      </a:lnTo>
                      <a:lnTo>
                        <a:pt x="456" y="376"/>
                      </a:lnTo>
                      <a:lnTo>
                        <a:pt x="456" y="376"/>
                      </a:lnTo>
                      <a:lnTo>
                        <a:pt x="434" y="360"/>
                      </a:lnTo>
                      <a:lnTo>
                        <a:pt x="406" y="338"/>
                      </a:lnTo>
                      <a:lnTo>
                        <a:pt x="372" y="314"/>
                      </a:lnTo>
                      <a:lnTo>
                        <a:pt x="336" y="294"/>
                      </a:lnTo>
                      <a:lnTo>
                        <a:pt x="336" y="294"/>
                      </a:lnTo>
                      <a:lnTo>
                        <a:pt x="292" y="272"/>
                      </a:lnTo>
                      <a:lnTo>
                        <a:pt x="270" y="264"/>
                      </a:lnTo>
                      <a:lnTo>
                        <a:pt x="248" y="256"/>
                      </a:lnTo>
                      <a:lnTo>
                        <a:pt x="226" y="250"/>
                      </a:lnTo>
                      <a:lnTo>
                        <a:pt x="204" y="246"/>
                      </a:lnTo>
                      <a:lnTo>
                        <a:pt x="182" y="244"/>
                      </a:lnTo>
                      <a:lnTo>
                        <a:pt x="160" y="242"/>
                      </a:lnTo>
                      <a:lnTo>
                        <a:pt x="160" y="242"/>
                      </a:lnTo>
                      <a:lnTo>
                        <a:pt x="138" y="242"/>
                      </a:lnTo>
                      <a:lnTo>
                        <a:pt x="116" y="242"/>
                      </a:lnTo>
                      <a:lnTo>
                        <a:pt x="84" y="248"/>
                      </a:lnTo>
                      <a:lnTo>
                        <a:pt x="62" y="252"/>
                      </a:lnTo>
                      <a:lnTo>
                        <a:pt x="56" y="256"/>
                      </a:lnTo>
                      <a:lnTo>
                        <a:pt x="30" y="266"/>
                      </a:lnTo>
                      <a:lnTo>
                        <a:pt x="8" y="282"/>
                      </a:lnTo>
                      <a:lnTo>
                        <a:pt x="0" y="296"/>
                      </a:lnTo>
                      <a:lnTo>
                        <a:pt x="0" y="324"/>
                      </a:lnTo>
                      <a:lnTo>
                        <a:pt x="2" y="330"/>
                      </a:lnTo>
                      <a:lnTo>
                        <a:pt x="14" y="344"/>
                      </a:lnTo>
                      <a:lnTo>
                        <a:pt x="28" y="358"/>
                      </a:lnTo>
                      <a:lnTo>
                        <a:pt x="28" y="358"/>
                      </a:lnTo>
                      <a:lnTo>
                        <a:pt x="36" y="364"/>
                      </a:lnTo>
                      <a:lnTo>
                        <a:pt x="42" y="366"/>
                      </a:lnTo>
                      <a:lnTo>
                        <a:pt x="46" y="368"/>
                      </a:lnTo>
                      <a:lnTo>
                        <a:pt x="46" y="368"/>
                      </a:lnTo>
                      <a:lnTo>
                        <a:pt x="52" y="368"/>
                      </a:lnTo>
                      <a:lnTo>
                        <a:pt x="56" y="372"/>
                      </a:lnTo>
                      <a:lnTo>
                        <a:pt x="60" y="376"/>
                      </a:lnTo>
                      <a:lnTo>
                        <a:pt x="60" y="376"/>
                      </a:lnTo>
                      <a:lnTo>
                        <a:pt x="64" y="380"/>
                      </a:lnTo>
                      <a:lnTo>
                        <a:pt x="70" y="384"/>
                      </a:lnTo>
                      <a:lnTo>
                        <a:pt x="78" y="386"/>
                      </a:lnTo>
                      <a:lnTo>
                        <a:pt x="78" y="386"/>
                      </a:lnTo>
                      <a:lnTo>
                        <a:pt x="84" y="386"/>
                      </a:lnTo>
                      <a:lnTo>
                        <a:pt x="92" y="390"/>
                      </a:lnTo>
                      <a:lnTo>
                        <a:pt x="98" y="394"/>
                      </a:lnTo>
                      <a:lnTo>
                        <a:pt x="100" y="398"/>
                      </a:lnTo>
                      <a:lnTo>
                        <a:pt x="100" y="398"/>
                      </a:lnTo>
                      <a:lnTo>
                        <a:pt x="104" y="402"/>
                      </a:lnTo>
                      <a:lnTo>
                        <a:pt x="112" y="406"/>
                      </a:lnTo>
                      <a:lnTo>
                        <a:pt x="120" y="410"/>
                      </a:lnTo>
                      <a:lnTo>
                        <a:pt x="120" y="410"/>
                      </a:lnTo>
                      <a:lnTo>
                        <a:pt x="126" y="418"/>
                      </a:lnTo>
                      <a:lnTo>
                        <a:pt x="130" y="426"/>
                      </a:lnTo>
                      <a:lnTo>
                        <a:pt x="130" y="430"/>
                      </a:lnTo>
                      <a:lnTo>
                        <a:pt x="130" y="430"/>
                      </a:lnTo>
                      <a:lnTo>
                        <a:pt x="132" y="434"/>
                      </a:lnTo>
                      <a:lnTo>
                        <a:pt x="136" y="436"/>
                      </a:lnTo>
                      <a:lnTo>
                        <a:pt x="142" y="438"/>
                      </a:lnTo>
                      <a:lnTo>
                        <a:pt x="142" y="438"/>
                      </a:lnTo>
                      <a:lnTo>
                        <a:pt x="146" y="442"/>
                      </a:lnTo>
                      <a:lnTo>
                        <a:pt x="150" y="446"/>
                      </a:lnTo>
                      <a:lnTo>
                        <a:pt x="152" y="452"/>
                      </a:lnTo>
                      <a:lnTo>
                        <a:pt x="152" y="452"/>
                      </a:lnTo>
                      <a:lnTo>
                        <a:pt x="152" y="456"/>
                      </a:lnTo>
                      <a:lnTo>
                        <a:pt x="154" y="458"/>
                      </a:lnTo>
                      <a:lnTo>
                        <a:pt x="158" y="466"/>
                      </a:lnTo>
                      <a:lnTo>
                        <a:pt x="166" y="472"/>
                      </a:lnTo>
                      <a:lnTo>
                        <a:pt x="170" y="474"/>
                      </a:lnTo>
                      <a:lnTo>
                        <a:pt x="170" y="474"/>
                      </a:lnTo>
                      <a:lnTo>
                        <a:pt x="174" y="476"/>
                      </a:lnTo>
                      <a:lnTo>
                        <a:pt x="178" y="480"/>
                      </a:lnTo>
                      <a:lnTo>
                        <a:pt x="182" y="486"/>
                      </a:lnTo>
                      <a:lnTo>
                        <a:pt x="182" y="486"/>
                      </a:lnTo>
                      <a:lnTo>
                        <a:pt x="186" y="490"/>
                      </a:lnTo>
                      <a:lnTo>
                        <a:pt x="192" y="494"/>
                      </a:lnTo>
                      <a:lnTo>
                        <a:pt x="200" y="500"/>
                      </a:lnTo>
                      <a:lnTo>
                        <a:pt x="200" y="500"/>
                      </a:lnTo>
                      <a:lnTo>
                        <a:pt x="216" y="510"/>
                      </a:lnTo>
                      <a:lnTo>
                        <a:pt x="224" y="516"/>
                      </a:lnTo>
                      <a:lnTo>
                        <a:pt x="224" y="516"/>
                      </a:lnTo>
                      <a:lnTo>
                        <a:pt x="230" y="518"/>
                      </a:lnTo>
                      <a:lnTo>
                        <a:pt x="238" y="518"/>
                      </a:lnTo>
                      <a:lnTo>
                        <a:pt x="246" y="518"/>
                      </a:lnTo>
                      <a:lnTo>
                        <a:pt x="268" y="512"/>
                      </a:lnTo>
                      <a:lnTo>
                        <a:pt x="288" y="504"/>
                      </a:lnTo>
                      <a:lnTo>
                        <a:pt x="306" y="496"/>
                      </a:lnTo>
                      <a:lnTo>
                        <a:pt x="332" y="486"/>
                      </a:lnTo>
                      <a:lnTo>
                        <a:pt x="350" y="482"/>
                      </a:lnTo>
                      <a:lnTo>
                        <a:pt x="350" y="482"/>
                      </a:lnTo>
                      <a:lnTo>
                        <a:pt x="350" y="482"/>
                      </a:lnTo>
                      <a:lnTo>
                        <a:pt x="334" y="504"/>
                      </a:lnTo>
                      <a:lnTo>
                        <a:pt x="320" y="526"/>
                      </a:lnTo>
                      <a:lnTo>
                        <a:pt x="320" y="526"/>
                      </a:lnTo>
                      <a:lnTo>
                        <a:pt x="302" y="566"/>
                      </a:lnTo>
                      <a:lnTo>
                        <a:pt x="298" y="576"/>
                      </a:lnTo>
                      <a:lnTo>
                        <a:pt x="298" y="582"/>
                      </a:lnTo>
                      <a:lnTo>
                        <a:pt x="298" y="586"/>
                      </a:lnTo>
                      <a:lnTo>
                        <a:pt x="300" y="586"/>
                      </a:lnTo>
                      <a:lnTo>
                        <a:pt x="302" y="586"/>
                      </a:lnTo>
                      <a:lnTo>
                        <a:pt x="310" y="598"/>
                      </a:lnTo>
                      <a:lnTo>
                        <a:pt x="310" y="598"/>
                      </a:lnTo>
                      <a:lnTo>
                        <a:pt x="318" y="604"/>
                      </a:lnTo>
                      <a:lnTo>
                        <a:pt x="334" y="622"/>
                      </a:lnTo>
                      <a:lnTo>
                        <a:pt x="344" y="630"/>
                      </a:lnTo>
                      <a:lnTo>
                        <a:pt x="356" y="638"/>
                      </a:lnTo>
                      <a:lnTo>
                        <a:pt x="366" y="644"/>
                      </a:lnTo>
                      <a:lnTo>
                        <a:pt x="376" y="646"/>
                      </a:lnTo>
                      <a:lnTo>
                        <a:pt x="376" y="646"/>
                      </a:lnTo>
                      <a:lnTo>
                        <a:pt x="384" y="646"/>
                      </a:lnTo>
                      <a:lnTo>
                        <a:pt x="390" y="648"/>
                      </a:lnTo>
                      <a:lnTo>
                        <a:pt x="396" y="650"/>
                      </a:lnTo>
                      <a:lnTo>
                        <a:pt x="398" y="654"/>
                      </a:lnTo>
                      <a:lnTo>
                        <a:pt x="402" y="660"/>
                      </a:lnTo>
                      <a:lnTo>
                        <a:pt x="404" y="662"/>
                      </a:lnTo>
                      <a:lnTo>
                        <a:pt x="404" y="662"/>
                      </a:lnTo>
                      <a:lnTo>
                        <a:pt x="414" y="670"/>
                      </a:lnTo>
                      <a:lnTo>
                        <a:pt x="424" y="676"/>
                      </a:lnTo>
                      <a:lnTo>
                        <a:pt x="428" y="678"/>
                      </a:lnTo>
                      <a:lnTo>
                        <a:pt x="434" y="676"/>
                      </a:lnTo>
                      <a:lnTo>
                        <a:pt x="434" y="676"/>
                      </a:lnTo>
                      <a:lnTo>
                        <a:pt x="438" y="678"/>
                      </a:lnTo>
                      <a:lnTo>
                        <a:pt x="444" y="680"/>
                      </a:lnTo>
                      <a:lnTo>
                        <a:pt x="454" y="692"/>
                      </a:lnTo>
                      <a:lnTo>
                        <a:pt x="460" y="704"/>
                      </a:lnTo>
                      <a:lnTo>
                        <a:pt x="464" y="710"/>
                      </a:lnTo>
                      <a:lnTo>
                        <a:pt x="464" y="710"/>
                      </a:lnTo>
                      <a:lnTo>
                        <a:pt x="466" y="716"/>
                      </a:lnTo>
                      <a:lnTo>
                        <a:pt x="470" y="730"/>
                      </a:lnTo>
                      <a:lnTo>
                        <a:pt x="472" y="740"/>
                      </a:lnTo>
                      <a:lnTo>
                        <a:pt x="472" y="750"/>
                      </a:lnTo>
                      <a:lnTo>
                        <a:pt x="470" y="760"/>
                      </a:lnTo>
                      <a:lnTo>
                        <a:pt x="468" y="770"/>
                      </a:lnTo>
                      <a:lnTo>
                        <a:pt x="468" y="770"/>
                      </a:lnTo>
                      <a:lnTo>
                        <a:pt x="460" y="788"/>
                      </a:lnTo>
                      <a:lnTo>
                        <a:pt x="456" y="800"/>
                      </a:lnTo>
                      <a:lnTo>
                        <a:pt x="454" y="810"/>
                      </a:lnTo>
                      <a:lnTo>
                        <a:pt x="454" y="810"/>
                      </a:lnTo>
                      <a:lnTo>
                        <a:pt x="452" y="816"/>
                      </a:lnTo>
                      <a:lnTo>
                        <a:pt x="452" y="824"/>
                      </a:lnTo>
                      <a:lnTo>
                        <a:pt x="454" y="832"/>
                      </a:lnTo>
                      <a:lnTo>
                        <a:pt x="454" y="832"/>
                      </a:lnTo>
                      <a:lnTo>
                        <a:pt x="458" y="852"/>
                      </a:lnTo>
                      <a:lnTo>
                        <a:pt x="462" y="858"/>
                      </a:lnTo>
                      <a:lnTo>
                        <a:pt x="466" y="864"/>
                      </a:lnTo>
                      <a:lnTo>
                        <a:pt x="466" y="864"/>
                      </a:lnTo>
                      <a:lnTo>
                        <a:pt x="468" y="864"/>
                      </a:lnTo>
                      <a:lnTo>
                        <a:pt x="472" y="864"/>
                      </a:lnTo>
                      <a:lnTo>
                        <a:pt x="472" y="864"/>
                      </a:lnTo>
                      <a:lnTo>
                        <a:pt x="476" y="860"/>
                      </a:lnTo>
                      <a:lnTo>
                        <a:pt x="480" y="858"/>
                      </a:lnTo>
                      <a:lnTo>
                        <a:pt x="496" y="810"/>
                      </a:lnTo>
                      <a:lnTo>
                        <a:pt x="490" y="798"/>
                      </a:lnTo>
                      <a:lnTo>
                        <a:pt x="490" y="798"/>
                      </a:lnTo>
                      <a:lnTo>
                        <a:pt x="492" y="792"/>
                      </a:lnTo>
                      <a:lnTo>
                        <a:pt x="494" y="786"/>
                      </a:lnTo>
                      <a:lnTo>
                        <a:pt x="498" y="784"/>
                      </a:lnTo>
                      <a:lnTo>
                        <a:pt x="498" y="784"/>
                      </a:lnTo>
                      <a:lnTo>
                        <a:pt x="502" y="778"/>
                      </a:lnTo>
                      <a:lnTo>
                        <a:pt x="506" y="770"/>
                      </a:lnTo>
                      <a:lnTo>
                        <a:pt x="508" y="758"/>
                      </a:lnTo>
                      <a:lnTo>
                        <a:pt x="508" y="758"/>
                      </a:lnTo>
                      <a:lnTo>
                        <a:pt x="512" y="748"/>
                      </a:lnTo>
                      <a:lnTo>
                        <a:pt x="520" y="726"/>
                      </a:lnTo>
                      <a:lnTo>
                        <a:pt x="520" y="726"/>
                      </a:lnTo>
                      <a:lnTo>
                        <a:pt x="524" y="694"/>
                      </a:lnTo>
                      <a:lnTo>
                        <a:pt x="526" y="676"/>
                      </a:lnTo>
                      <a:lnTo>
                        <a:pt x="524" y="662"/>
                      </a:lnTo>
                      <a:lnTo>
                        <a:pt x="524" y="662"/>
                      </a:lnTo>
                      <a:lnTo>
                        <a:pt x="504" y="578"/>
                      </a:lnTo>
                      <a:lnTo>
                        <a:pt x="494" y="526"/>
                      </a:lnTo>
                      <a:lnTo>
                        <a:pt x="492" y="510"/>
                      </a:lnTo>
                      <a:lnTo>
                        <a:pt x="492" y="504"/>
                      </a:lnTo>
                      <a:lnTo>
                        <a:pt x="494" y="502"/>
                      </a:lnTo>
                      <a:lnTo>
                        <a:pt x="494" y="502"/>
                      </a:lnTo>
                      <a:lnTo>
                        <a:pt x="498" y="498"/>
                      </a:lnTo>
                      <a:lnTo>
                        <a:pt x="500" y="492"/>
                      </a:lnTo>
                      <a:lnTo>
                        <a:pt x="504" y="474"/>
                      </a:lnTo>
                      <a:lnTo>
                        <a:pt x="512" y="500"/>
                      </a:lnTo>
                      <a:lnTo>
                        <a:pt x="518" y="508"/>
                      </a:lnTo>
                      <a:lnTo>
                        <a:pt x="518" y="520"/>
                      </a:lnTo>
                      <a:lnTo>
                        <a:pt x="526" y="538"/>
                      </a:lnTo>
                      <a:lnTo>
                        <a:pt x="528" y="542"/>
                      </a:lnTo>
                      <a:lnTo>
                        <a:pt x="538" y="568"/>
                      </a:lnTo>
                      <a:lnTo>
                        <a:pt x="542" y="568"/>
                      </a:lnTo>
                      <a:lnTo>
                        <a:pt x="544" y="572"/>
                      </a:lnTo>
                      <a:lnTo>
                        <a:pt x="542" y="576"/>
                      </a:lnTo>
                      <a:lnTo>
                        <a:pt x="548" y="588"/>
                      </a:lnTo>
                      <a:lnTo>
                        <a:pt x="556" y="608"/>
                      </a:lnTo>
                      <a:lnTo>
                        <a:pt x="570" y="620"/>
                      </a:lnTo>
                      <a:lnTo>
                        <a:pt x="588" y="626"/>
                      </a:lnTo>
                      <a:lnTo>
                        <a:pt x="584" y="614"/>
                      </a:lnTo>
                      <a:lnTo>
                        <a:pt x="590" y="624"/>
                      </a:lnTo>
                      <a:lnTo>
                        <a:pt x="598" y="608"/>
                      </a:lnTo>
                      <a:lnTo>
                        <a:pt x="598" y="590"/>
                      </a:lnTo>
                      <a:lnTo>
                        <a:pt x="590" y="570"/>
                      </a:lnTo>
                      <a:lnTo>
                        <a:pt x="586" y="558"/>
                      </a:lnTo>
                      <a:lnTo>
                        <a:pt x="580" y="556"/>
                      </a:lnTo>
                      <a:lnTo>
                        <a:pt x="580" y="552"/>
                      </a:lnTo>
                      <a:lnTo>
                        <a:pt x="582" y="548"/>
                      </a:lnTo>
                      <a:lnTo>
                        <a:pt x="572" y="524"/>
                      </a:lnTo>
                      <a:lnTo>
                        <a:pt x="570" y="520"/>
                      </a:lnTo>
                      <a:lnTo>
                        <a:pt x="562" y="502"/>
                      </a:lnTo>
                      <a:lnTo>
                        <a:pt x="554" y="492"/>
                      </a:lnTo>
                      <a:lnTo>
                        <a:pt x="550" y="484"/>
                      </a:lnTo>
                      <a:lnTo>
                        <a:pt x="538" y="460"/>
                      </a:lnTo>
                      <a:lnTo>
                        <a:pt x="538" y="460"/>
                      </a:lnTo>
                      <a:lnTo>
                        <a:pt x="554" y="470"/>
                      </a:lnTo>
                      <a:lnTo>
                        <a:pt x="560" y="472"/>
                      </a:lnTo>
                      <a:lnTo>
                        <a:pt x="566" y="472"/>
                      </a:lnTo>
                      <a:lnTo>
                        <a:pt x="566" y="472"/>
                      </a:lnTo>
                      <a:close/>
                      <a:moveTo>
                        <a:pt x="466" y="344"/>
                      </a:moveTo>
                      <a:lnTo>
                        <a:pt x="466" y="344"/>
                      </a:lnTo>
                      <a:lnTo>
                        <a:pt x="466" y="344"/>
                      </a:lnTo>
                      <a:lnTo>
                        <a:pt x="466" y="344"/>
                      </a:lnTo>
                      <a:lnTo>
                        <a:pt x="466" y="344"/>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grpSp>
      <p:sp>
        <p:nvSpPr>
          <p:cNvPr id="2" name="Title Placeholder 1"/>
          <p:cNvSpPr>
            <a:spLocks noGrp="1"/>
          </p:cNvSpPr>
          <p:nvPr>
            <p:ph type="title"/>
          </p:nvPr>
        </p:nvSpPr>
        <p:spPr>
          <a:xfrm>
            <a:off x="1009442" y="675724"/>
            <a:ext cx="7125113" cy="924475"/>
          </a:xfrm>
          <a:prstGeom prst="rect">
            <a:avLst/>
          </a:prstGeom>
        </p:spPr>
        <p:txBody>
          <a:bodyPr vert="horz" lIns="91440" tIns="45720" rIns="91440" bIns="45720" rtlCol="0" anchor="ctr">
            <a:no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09443" y="1807361"/>
            <a:ext cx="7125112" cy="4051437"/>
          </a:xfrm>
          <a:prstGeom prst="rect">
            <a:avLst/>
          </a:prstGeom>
        </p:spPr>
        <p:txBody>
          <a:bodyPr vert="horz" lIns="91440" tIns="45720" rIns="91440" bIns="45720" rtlCol="0" anchor="ct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2"/>
          </p:nvPr>
        </p:nvSpPr>
        <p:spPr>
          <a:xfrm>
            <a:off x="6437344" y="5951810"/>
            <a:ext cx="2133600" cy="365125"/>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992BB623-1722-4172-A9C3-62293B19B08A}" type="datetimeFigureOut">
              <a:rPr lang="zh-TW" altLang="en-US" smtClean="0"/>
              <a:t>2021/3/24</a:t>
            </a:fld>
            <a:endParaRPr lang="zh-TW" altLang="en-US"/>
          </a:p>
        </p:txBody>
      </p:sp>
      <p:sp>
        <p:nvSpPr>
          <p:cNvPr id="5" name="Footer Placeholder 4"/>
          <p:cNvSpPr>
            <a:spLocks noGrp="1"/>
          </p:cNvSpPr>
          <p:nvPr>
            <p:ph type="ftr" sz="quarter" idx="3"/>
          </p:nvPr>
        </p:nvSpPr>
        <p:spPr>
          <a:xfrm>
            <a:off x="1180945" y="5951810"/>
            <a:ext cx="5256399" cy="365125"/>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endParaRPr lang="zh-TW" altLang="en-US"/>
          </a:p>
        </p:txBody>
      </p:sp>
      <p:sp>
        <p:nvSpPr>
          <p:cNvPr id="6" name="Slide Number Placeholder 5"/>
          <p:cNvSpPr>
            <a:spLocks noGrp="1"/>
          </p:cNvSpPr>
          <p:nvPr>
            <p:ph type="sldNum" sz="quarter" idx="4"/>
          </p:nvPr>
        </p:nvSpPr>
        <p:spPr>
          <a:xfrm>
            <a:off x="572658" y="5951810"/>
            <a:ext cx="608287" cy="365125"/>
          </a:xfrm>
          <a:prstGeom prst="rect">
            <a:avLst/>
          </a:prstGeom>
        </p:spPr>
        <p:txBody>
          <a:bodyPr vert="horz" lIns="91440" tIns="45720" rIns="91440" bIns="45720" rtlCol="0" anchor="b"/>
          <a:lstStyle>
            <a:lvl1pPr algn="l">
              <a:defRPr sz="1800">
                <a:solidFill>
                  <a:schemeClr val="tx1">
                    <a:lumMod val="75000"/>
                    <a:lumOff val="25000"/>
                  </a:schemeClr>
                </a:solidFill>
              </a:defRPr>
            </a:lvl1pPr>
          </a:lstStyle>
          <a:p>
            <a:fld id="{9FF685CA-8EE5-420D-ADF7-1D5819A601C8}"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3200" kern="1200">
          <a:solidFill>
            <a:schemeClr val="tx1">
              <a:lumMod val="75000"/>
              <a:lumOff val="25000"/>
            </a:schemeClr>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1">
            <a:lumMod val="75000"/>
            <a:lumOff val="25000"/>
          </a:schemeClr>
        </a:buClr>
        <a:buFont typeface="Wingdings 2"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spcAft>
          <a:spcPts val="600"/>
        </a:spcAft>
        <a:buClr>
          <a:schemeClr val="tx1">
            <a:lumMod val="75000"/>
            <a:lumOff val="25000"/>
          </a:schemeClr>
        </a:buClr>
        <a:buFont typeface="Wingdings 2"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spcAft>
          <a:spcPts val="600"/>
        </a:spcAft>
        <a:buClr>
          <a:schemeClr val="tx1">
            <a:lumMod val="75000"/>
            <a:lumOff val="25000"/>
          </a:schemeClr>
        </a:buClr>
        <a:buFont typeface="Wingdings 2"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手繪多邊形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ea typeface="新細明體" charset="-120"/>
            </a:endParaRPr>
          </a:p>
        </p:txBody>
      </p:sp>
      <p:sp>
        <p:nvSpPr>
          <p:cNvPr id="8" name="手繪多邊形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ea typeface="新細明體" charset="-120"/>
            </a:endParaRPr>
          </a:p>
        </p:txBody>
      </p:sp>
      <p:sp>
        <p:nvSpPr>
          <p:cNvPr id="1028" name="標題版面配置區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TW" altLang="en-US" smtClean="0"/>
              <a:t>按一下以編輯母片標題樣式</a:t>
            </a:r>
            <a:endParaRPr lang="en-US" altLang="zh-TW" smtClean="0"/>
          </a:p>
        </p:txBody>
      </p:sp>
      <p:sp>
        <p:nvSpPr>
          <p:cNvPr id="1029" name="文字版面配置區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ltLang="zh-TW" smtClean="0"/>
          </a:p>
        </p:txBody>
      </p:sp>
      <p:sp>
        <p:nvSpPr>
          <p:cNvPr id="10" name="日期版面配置區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ea typeface="新細明體" pitchFamily="18" charset="-120"/>
              </a:defRPr>
            </a:lvl1pPr>
          </a:lstStyle>
          <a:p>
            <a:pPr fontAlgn="base">
              <a:spcBef>
                <a:spcPct val="0"/>
              </a:spcBef>
              <a:spcAft>
                <a:spcPct val="0"/>
              </a:spcAft>
              <a:defRPr/>
            </a:pPr>
            <a:endParaRPr lang="en-US" altLang="zh-TW">
              <a:solidFill>
                <a:srgbClr val="04617B">
                  <a:shade val="90000"/>
                </a:srgbClr>
              </a:solidFill>
              <a:latin typeface="Arial" charset="0"/>
            </a:endParaRPr>
          </a:p>
        </p:txBody>
      </p:sp>
      <p:sp>
        <p:nvSpPr>
          <p:cNvPr id="22" name="頁尾版面配置區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ea typeface="新細明體" pitchFamily="18" charset="-120"/>
              </a:defRPr>
            </a:lvl1pPr>
          </a:lstStyle>
          <a:p>
            <a:pPr fontAlgn="base">
              <a:spcBef>
                <a:spcPct val="0"/>
              </a:spcBef>
              <a:spcAft>
                <a:spcPct val="0"/>
              </a:spcAft>
              <a:defRPr/>
            </a:pPr>
            <a:endParaRPr lang="en-US" altLang="zh-TW">
              <a:solidFill>
                <a:srgbClr val="04617B">
                  <a:shade val="90000"/>
                </a:srgbClr>
              </a:solidFill>
              <a:latin typeface="Arial" charset="0"/>
            </a:endParaRPr>
          </a:p>
        </p:txBody>
      </p:sp>
      <p:sp>
        <p:nvSpPr>
          <p:cNvPr id="18" name="投影片編號版面配置區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ea typeface="新細明體" pitchFamily="18" charset="-120"/>
              </a:defRPr>
            </a:lvl1pPr>
          </a:lstStyle>
          <a:p>
            <a:pPr fontAlgn="base">
              <a:spcBef>
                <a:spcPct val="0"/>
              </a:spcBef>
              <a:spcAft>
                <a:spcPct val="0"/>
              </a:spcAft>
              <a:defRPr/>
            </a:pPr>
            <a:fld id="{DBB7F1EF-E75F-4EBF-8572-A25FC1F6E314}" type="slidenum">
              <a:rPr lang="en-US" altLang="zh-TW">
                <a:solidFill>
                  <a:srgbClr val="04617B">
                    <a:shade val="90000"/>
                  </a:srgbClr>
                </a:solidFill>
                <a:latin typeface="Arial" charset="0"/>
              </a:rPr>
              <a:pPr fontAlgn="base">
                <a:spcBef>
                  <a:spcPct val="0"/>
                </a:spcBef>
                <a:spcAft>
                  <a:spcPct val="0"/>
                </a:spcAft>
                <a:defRPr/>
              </a:pPr>
              <a:t>‹#›</a:t>
            </a:fld>
            <a:endParaRPr lang="en-US" altLang="zh-TW">
              <a:solidFill>
                <a:srgbClr val="04617B">
                  <a:shade val="90000"/>
                </a:srgbClr>
              </a:solidFill>
              <a:latin typeface="Arial" charset="0"/>
            </a:endParaRPr>
          </a:p>
        </p:txBody>
      </p:sp>
      <p:grpSp>
        <p:nvGrpSpPr>
          <p:cNvPr id="1033" name="群組 1"/>
          <p:cNvGrpSpPr>
            <a:grpSpLocks/>
          </p:cNvGrpSpPr>
          <p:nvPr/>
        </p:nvGrpSpPr>
        <p:grpSpPr bwMode="auto">
          <a:xfrm>
            <a:off x="-19050" y="203200"/>
            <a:ext cx="9180513" cy="647700"/>
            <a:chOff x="-19045" y="216550"/>
            <a:chExt cx="9180548" cy="649224"/>
          </a:xfrm>
        </p:grpSpPr>
        <p:sp>
          <p:nvSpPr>
            <p:cNvPr id="12" name="手繪多邊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latin typeface="Arial" charset="0"/>
                <a:ea typeface="新細明體" pitchFamily="18" charset="-120"/>
              </a:endParaRPr>
            </a:p>
          </p:txBody>
        </p:sp>
        <p:sp>
          <p:nvSpPr>
            <p:cNvPr id="13" name="手繪多邊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latin typeface="Arial" charset="0"/>
                <a:ea typeface="新細明體" pitchFamily="18" charset="-120"/>
              </a:endParaRPr>
            </a:p>
          </p:txBody>
        </p:sp>
      </p:grpSp>
    </p:spTree>
    <p:extLst>
      <p:ext uri="{BB962C8B-B14F-4D97-AF65-F5344CB8AC3E}">
        <p14:creationId xmlns:p14="http://schemas.microsoft.com/office/powerpoint/2010/main" val="27289341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微軟正黑體" pitchFamily="34" charset="-120"/>
        </a:defRPr>
      </a:lvl2pPr>
      <a:lvl3pPr algn="l" rtl="0" eaLnBrk="0" fontAlgn="base" hangingPunct="0">
        <a:spcBef>
          <a:spcPct val="0"/>
        </a:spcBef>
        <a:spcAft>
          <a:spcPct val="0"/>
        </a:spcAft>
        <a:defRPr sz="5000">
          <a:solidFill>
            <a:schemeClr val="tx2"/>
          </a:solidFill>
          <a:latin typeface="Calibri" pitchFamily="34" charset="0"/>
          <a:ea typeface="微軟正黑體" pitchFamily="34" charset="-120"/>
        </a:defRPr>
      </a:lvl3pPr>
      <a:lvl4pPr algn="l" rtl="0" eaLnBrk="0" fontAlgn="base" hangingPunct="0">
        <a:spcBef>
          <a:spcPct val="0"/>
        </a:spcBef>
        <a:spcAft>
          <a:spcPct val="0"/>
        </a:spcAft>
        <a:defRPr sz="5000">
          <a:solidFill>
            <a:schemeClr val="tx2"/>
          </a:solidFill>
          <a:latin typeface="Calibri" pitchFamily="34" charset="0"/>
          <a:ea typeface="微軟正黑體" pitchFamily="34" charset="-120"/>
        </a:defRPr>
      </a:lvl4pPr>
      <a:lvl5pPr algn="l" rtl="0" eaLnBrk="0" fontAlgn="base" hangingPunct="0">
        <a:spcBef>
          <a:spcPct val="0"/>
        </a:spcBef>
        <a:spcAft>
          <a:spcPct val="0"/>
        </a:spcAft>
        <a:defRPr sz="5000">
          <a:solidFill>
            <a:schemeClr val="tx2"/>
          </a:solidFill>
          <a:latin typeface="Calibri" pitchFamily="34" charset="0"/>
          <a:ea typeface="微軟正黑體" pitchFamily="34" charset="-120"/>
        </a:defRPr>
      </a:lvl5pPr>
      <a:lvl6pPr marL="457200" algn="l" rtl="0" fontAlgn="base">
        <a:spcBef>
          <a:spcPct val="0"/>
        </a:spcBef>
        <a:spcAft>
          <a:spcPct val="0"/>
        </a:spcAft>
        <a:defRPr sz="5000">
          <a:solidFill>
            <a:schemeClr val="tx2"/>
          </a:solidFill>
          <a:latin typeface="Calibri" pitchFamily="34" charset="0"/>
          <a:ea typeface="微軟正黑體" pitchFamily="34" charset="-120"/>
        </a:defRPr>
      </a:lvl6pPr>
      <a:lvl7pPr marL="914400" algn="l" rtl="0" fontAlgn="base">
        <a:spcBef>
          <a:spcPct val="0"/>
        </a:spcBef>
        <a:spcAft>
          <a:spcPct val="0"/>
        </a:spcAft>
        <a:defRPr sz="5000">
          <a:solidFill>
            <a:schemeClr val="tx2"/>
          </a:solidFill>
          <a:latin typeface="Calibri" pitchFamily="34" charset="0"/>
          <a:ea typeface="微軟正黑體" pitchFamily="34" charset="-120"/>
        </a:defRPr>
      </a:lvl7pPr>
      <a:lvl8pPr marL="1371600" algn="l" rtl="0" fontAlgn="base">
        <a:spcBef>
          <a:spcPct val="0"/>
        </a:spcBef>
        <a:spcAft>
          <a:spcPct val="0"/>
        </a:spcAft>
        <a:defRPr sz="5000">
          <a:solidFill>
            <a:schemeClr val="tx2"/>
          </a:solidFill>
          <a:latin typeface="Calibri" pitchFamily="34" charset="0"/>
          <a:ea typeface="微軟正黑體" pitchFamily="34" charset="-120"/>
        </a:defRPr>
      </a:lvl8pPr>
      <a:lvl9pPr marL="1828800" algn="l" rtl="0" fontAlgn="base">
        <a:spcBef>
          <a:spcPct val="0"/>
        </a:spcBef>
        <a:spcAft>
          <a:spcPct val="0"/>
        </a:spcAft>
        <a:defRPr sz="5000">
          <a:solidFill>
            <a:schemeClr val="tx2"/>
          </a:solidFill>
          <a:latin typeface="Calibri" pitchFamily="34" charset="0"/>
          <a:ea typeface="微軟正黑體" pitchFamily="34" charset="-12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手繪多邊形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ea typeface="新細明體" charset="-120"/>
            </a:endParaRPr>
          </a:p>
        </p:txBody>
      </p:sp>
      <p:sp>
        <p:nvSpPr>
          <p:cNvPr id="8" name="手繪多邊形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ea typeface="新細明體" charset="-120"/>
            </a:endParaRPr>
          </a:p>
        </p:txBody>
      </p:sp>
      <p:sp>
        <p:nvSpPr>
          <p:cNvPr id="1028" name="標題版面配置區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TW" altLang="en-US" smtClean="0"/>
              <a:t>按一下以編輯母片標題樣式</a:t>
            </a:r>
            <a:endParaRPr lang="en-US" altLang="zh-TW" smtClean="0"/>
          </a:p>
        </p:txBody>
      </p:sp>
      <p:sp>
        <p:nvSpPr>
          <p:cNvPr id="1029" name="文字版面配置區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ltLang="zh-TW" smtClean="0"/>
          </a:p>
        </p:txBody>
      </p:sp>
      <p:sp>
        <p:nvSpPr>
          <p:cNvPr id="10" name="日期版面配置區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ea typeface="新細明體" pitchFamily="18" charset="-120"/>
              </a:defRPr>
            </a:lvl1pPr>
          </a:lstStyle>
          <a:p>
            <a:pPr fontAlgn="base">
              <a:spcBef>
                <a:spcPct val="0"/>
              </a:spcBef>
              <a:spcAft>
                <a:spcPct val="0"/>
              </a:spcAft>
              <a:defRPr/>
            </a:pPr>
            <a:endParaRPr lang="en-US" altLang="zh-TW">
              <a:solidFill>
                <a:srgbClr val="04617B">
                  <a:shade val="90000"/>
                </a:srgbClr>
              </a:solidFill>
              <a:latin typeface="Arial" charset="0"/>
            </a:endParaRPr>
          </a:p>
        </p:txBody>
      </p:sp>
      <p:sp>
        <p:nvSpPr>
          <p:cNvPr id="22" name="頁尾版面配置區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ea typeface="新細明體" pitchFamily="18" charset="-120"/>
              </a:defRPr>
            </a:lvl1pPr>
          </a:lstStyle>
          <a:p>
            <a:pPr fontAlgn="base">
              <a:spcBef>
                <a:spcPct val="0"/>
              </a:spcBef>
              <a:spcAft>
                <a:spcPct val="0"/>
              </a:spcAft>
              <a:defRPr/>
            </a:pPr>
            <a:endParaRPr lang="en-US" altLang="zh-TW">
              <a:solidFill>
                <a:srgbClr val="04617B">
                  <a:shade val="90000"/>
                </a:srgbClr>
              </a:solidFill>
              <a:latin typeface="Arial" charset="0"/>
            </a:endParaRPr>
          </a:p>
        </p:txBody>
      </p:sp>
      <p:sp>
        <p:nvSpPr>
          <p:cNvPr id="18" name="投影片編號版面配置區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ea typeface="新細明體" pitchFamily="18" charset="-120"/>
              </a:defRPr>
            </a:lvl1pPr>
          </a:lstStyle>
          <a:p>
            <a:pPr fontAlgn="base">
              <a:spcBef>
                <a:spcPct val="0"/>
              </a:spcBef>
              <a:spcAft>
                <a:spcPct val="0"/>
              </a:spcAft>
              <a:defRPr/>
            </a:pPr>
            <a:fld id="{DBB7F1EF-E75F-4EBF-8572-A25FC1F6E314}" type="slidenum">
              <a:rPr lang="en-US" altLang="zh-TW">
                <a:solidFill>
                  <a:srgbClr val="04617B">
                    <a:shade val="90000"/>
                  </a:srgbClr>
                </a:solidFill>
                <a:latin typeface="Arial" charset="0"/>
              </a:rPr>
              <a:pPr fontAlgn="base">
                <a:spcBef>
                  <a:spcPct val="0"/>
                </a:spcBef>
                <a:spcAft>
                  <a:spcPct val="0"/>
                </a:spcAft>
                <a:defRPr/>
              </a:pPr>
              <a:t>‹#›</a:t>
            </a:fld>
            <a:endParaRPr lang="en-US" altLang="zh-TW">
              <a:solidFill>
                <a:srgbClr val="04617B">
                  <a:shade val="90000"/>
                </a:srgbClr>
              </a:solidFill>
              <a:latin typeface="Arial" charset="0"/>
            </a:endParaRPr>
          </a:p>
        </p:txBody>
      </p:sp>
      <p:grpSp>
        <p:nvGrpSpPr>
          <p:cNvPr id="1033" name="群組 1"/>
          <p:cNvGrpSpPr>
            <a:grpSpLocks/>
          </p:cNvGrpSpPr>
          <p:nvPr/>
        </p:nvGrpSpPr>
        <p:grpSpPr bwMode="auto">
          <a:xfrm>
            <a:off x="-19050" y="203200"/>
            <a:ext cx="9180513" cy="647700"/>
            <a:chOff x="-19045" y="216550"/>
            <a:chExt cx="9180548" cy="649224"/>
          </a:xfrm>
        </p:grpSpPr>
        <p:sp>
          <p:nvSpPr>
            <p:cNvPr id="12" name="手繪多邊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latin typeface="Arial" charset="0"/>
                <a:ea typeface="新細明體" pitchFamily="18" charset="-120"/>
              </a:endParaRPr>
            </a:p>
          </p:txBody>
        </p:sp>
        <p:sp>
          <p:nvSpPr>
            <p:cNvPr id="13" name="手繪多邊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latin typeface="Arial" charset="0"/>
                <a:ea typeface="新細明體" pitchFamily="18" charset="-120"/>
              </a:endParaRPr>
            </a:p>
          </p:txBody>
        </p:sp>
      </p:grpSp>
    </p:spTree>
    <p:extLst>
      <p:ext uri="{BB962C8B-B14F-4D97-AF65-F5344CB8AC3E}">
        <p14:creationId xmlns:p14="http://schemas.microsoft.com/office/powerpoint/2010/main" val="13706612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微軟正黑體" pitchFamily="34" charset="-120"/>
        </a:defRPr>
      </a:lvl2pPr>
      <a:lvl3pPr algn="l" rtl="0" eaLnBrk="0" fontAlgn="base" hangingPunct="0">
        <a:spcBef>
          <a:spcPct val="0"/>
        </a:spcBef>
        <a:spcAft>
          <a:spcPct val="0"/>
        </a:spcAft>
        <a:defRPr sz="5000">
          <a:solidFill>
            <a:schemeClr val="tx2"/>
          </a:solidFill>
          <a:latin typeface="Calibri" pitchFamily="34" charset="0"/>
          <a:ea typeface="微軟正黑體" pitchFamily="34" charset="-120"/>
        </a:defRPr>
      </a:lvl3pPr>
      <a:lvl4pPr algn="l" rtl="0" eaLnBrk="0" fontAlgn="base" hangingPunct="0">
        <a:spcBef>
          <a:spcPct val="0"/>
        </a:spcBef>
        <a:spcAft>
          <a:spcPct val="0"/>
        </a:spcAft>
        <a:defRPr sz="5000">
          <a:solidFill>
            <a:schemeClr val="tx2"/>
          </a:solidFill>
          <a:latin typeface="Calibri" pitchFamily="34" charset="0"/>
          <a:ea typeface="微軟正黑體" pitchFamily="34" charset="-120"/>
        </a:defRPr>
      </a:lvl4pPr>
      <a:lvl5pPr algn="l" rtl="0" eaLnBrk="0" fontAlgn="base" hangingPunct="0">
        <a:spcBef>
          <a:spcPct val="0"/>
        </a:spcBef>
        <a:spcAft>
          <a:spcPct val="0"/>
        </a:spcAft>
        <a:defRPr sz="5000">
          <a:solidFill>
            <a:schemeClr val="tx2"/>
          </a:solidFill>
          <a:latin typeface="Calibri" pitchFamily="34" charset="0"/>
          <a:ea typeface="微軟正黑體" pitchFamily="34" charset="-120"/>
        </a:defRPr>
      </a:lvl5pPr>
      <a:lvl6pPr marL="457200" algn="l" rtl="0" fontAlgn="base">
        <a:spcBef>
          <a:spcPct val="0"/>
        </a:spcBef>
        <a:spcAft>
          <a:spcPct val="0"/>
        </a:spcAft>
        <a:defRPr sz="5000">
          <a:solidFill>
            <a:schemeClr val="tx2"/>
          </a:solidFill>
          <a:latin typeface="Calibri" pitchFamily="34" charset="0"/>
          <a:ea typeface="微軟正黑體" pitchFamily="34" charset="-120"/>
        </a:defRPr>
      </a:lvl6pPr>
      <a:lvl7pPr marL="914400" algn="l" rtl="0" fontAlgn="base">
        <a:spcBef>
          <a:spcPct val="0"/>
        </a:spcBef>
        <a:spcAft>
          <a:spcPct val="0"/>
        </a:spcAft>
        <a:defRPr sz="5000">
          <a:solidFill>
            <a:schemeClr val="tx2"/>
          </a:solidFill>
          <a:latin typeface="Calibri" pitchFamily="34" charset="0"/>
          <a:ea typeface="微軟正黑體" pitchFamily="34" charset="-120"/>
        </a:defRPr>
      </a:lvl7pPr>
      <a:lvl8pPr marL="1371600" algn="l" rtl="0" fontAlgn="base">
        <a:spcBef>
          <a:spcPct val="0"/>
        </a:spcBef>
        <a:spcAft>
          <a:spcPct val="0"/>
        </a:spcAft>
        <a:defRPr sz="5000">
          <a:solidFill>
            <a:schemeClr val="tx2"/>
          </a:solidFill>
          <a:latin typeface="Calibri" pitchFamily="34" charset="0"/>
          <a:ea typeface="微軟正黑體" pitchFamily="34" charset="-120"/>
        </a:defRPr>
      </a:lvl8pPr>
      <a:lvl9pPr marL="1828800" algn="l" rtl="0" fontAlgn="base">
        <a:spcBef>
          <a:spcPct val="0"/>
        </a:spcBef>
        <a:spcAft>
          <a:spcPct val="0"/>
        </a:spcAft>
        <a:defRPr sz="5000">
          <a:solidFill>
            <a:schemeClr val="tx2"/>
          </a:solidFill>
          <a:latin typeface="Calibri" pitchFamily="34" charset="0"/>
          <a:ea typeface="微軟正黑體" pitchFamily="34" charset="-12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QmESKwbDmJk&amp;list=PLWgPjq3uo1_y948AbVAfRQuqzR8UVsVRB&amp;index=3" TargetMode="External"/><Relationship Id="rId2" Type="http://schemas.openxmlformats.org/officeDocument/2006/relationships/hyperlink" Target="https://www.youtube.com/watch?v=3mLZRc5DS5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5kcsE8DLDzc"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hyperlink" Target="https://www.youtube.com/watch?v=7ZbFQTIwt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webcache.googleusercontent.com/search?q=cache:tD_x5TagyRQJ:tw.myblog.yahoo.com/rexxchen/article?mid=14879+&amp;cd=1&amp;hl=en&amp;ct=clnk&amp;gl=tw"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Hj9e9DRvWNA"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8-rJjEi-pY4"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lA8Ac52eW0o" TargetMode="External"/><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youtube.com/watch?v=_4EBbS_uzV8&amp;list=PLHYL5q1mBXb5Z_bxgd5mPL0Q6pvT3TcsF"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9.xml"/><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7.xml.rels><?xml version="1.0" encoding="UTF-8" standalone="yes"?>
<Relationships xmlns="http://schemas.openxmlformats.org/package/2006/relationships"><Relationship Id="rId2" Type="http://schemas.openxmlformats.org/officeDocument/2006/relationships/hyperlink" Target="https://www.youtube.com/watch?v=-1SHgB2zoR8"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hyperlink" Target="https://www.youtube.com/watch?v=6BNcg5Xhrv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youtube.com/watch?v=I28BCmt0Ssc"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7.xml"/><Relationship Id="rId5" Type="http://schemas.openxmlformats.org/officeDocument/2006/relationships/image" Target="../media/image132.jpeg"/><Relationship Id="rId4" Type="http://schemas.openxmlformats.org/officeDocument/2006/relationships/image" Target="../media/image131.png"/></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908719"/>
          </a:xfrm>
        </p:spPr>
        <p:txBody>
          <a:bodyPr/>
          <a:lstStyle/>
          <a:p>
            <a:pPr algn="ctr"/>
            <a:r>
              <a:rPr lang="en-US" altLang="zh-TW" sz="4400" b="1" dirty="0" smtClean="0">
                <a:solidFill>
                  <a:schemeClr val="tx1"/>
                </a:solidFill>
              </a:rPr>
              <a:t/>
            </a:r>
            <a:br>
              <a:rPr lang="en-US" altLang="zh-TW" sz="4400" b="1" dirty="0" smtClean="0">
                <a:solidFill>
                  <a:schemeClr val="tx1"/>
                </a:solidFill>
              </a:rPr>
            </a:br>
            <a:r>
              <a:rPr lang="en-US" altLang="zh-TW" sz="4400" b="1" dirty="0">
                <a:solidFill>
                  <a:schemeClr val="tx1"/>
                </a:solidFill>
              </a:rPr>
              <a:t/>
            </a:r>
            <a:br>
              <a:rPr lang="en-US" altLang="zh-TW" sz="4400" b="1" dirty="0">
                <a:solidFill>
                  <a:schemeClr val="tx1"/>
                </a:solidFill>
              </a:rPr>
            </a:br>
            <a:r>
              <a:rPr lang="en-US" altLang="zh-TW" sz="4400" b="1" dirty="0" smtClean="0">
                <a:solidFill>
                  <a:schemeClr val="tx1"/>
                </a:solidFill>
              </a:rPr>
              <a:t/>
            </a:r>
            <a:br>
              <a:rPr lang="en-US" altLang="zh-TW" sz="4400" b="1" dirty="0" smtClean="0">
                <a:solidFill>
                  <a:schemeClr val="tx1"/>
                </a:solidFill>
              </a:rPr>
            </a:br>
            <a:r>
              <a:rPr lang="en-US" altLang="zh-TW" sz="4400" b="1" dirty="0">
                <a:solidFill>
                  <a:schemeClr val="tx1"/>
                </a:solidFill>
              </a:rPr>
              <a:t/>
            </a:r>
            <a:br>
              <a:rPr lang="en-US" altLang="zh-TW" sz="4400" b="1" dirty="0">
                <a:solidFill>
                  <a:schemeClr val="tx1"/>
                </a:solidFill>
              </a:rPr>
            </a:br>
            <a:endParaRPr lang="zh-TW" altLang="en-US" sz="4400" b="1" dirty="0">
              <a:solidFill>
                <a:schemeClr val="tx1"/>
              </a:solidFill>
            </a:endParaRPr>
          </a:p>
        </p:txBody>
      </p:sp>
      <p:sp>
        <p:nvSpPr>
          <p:cNvPr id="3" name="副標題 2"/>
          <p:cNvSpPr>
            <a:spLocks noGrp="1"/>
          </p:cNvSpPr>
          <p:nvPr>
            <p:ph type="subTitle" idx="1"/>
          </p:nvPr>
        </p:nvSpPr>
        <p:spPr>
          <a:xfrm>
            <a:off x="1763688" y="764704"/>
            <a:ext cx="7177790" cy="1564357"/>
          </a:xfrm>
        </p:spPr>
        <p:txBody>
          <a:bodyPr>
            <a:normAutofit/>
          </a:bodyPr>
          <a:lstStyle/>
          <a:p>
            <a:pPr lvl="0">
              <a:buClr>
                <a:prstClr val="black">
                  <a:lumMod val="75000"/>
                  <a:lumOff val="25000"/>
                </a:prstClr>
              </a:buClr>
            </a:pPr>
            <a:r>
              <a:rPr lang="zh-TW" altLang="en-US" sz="2800" b="1" dirty="0">
                <a:solidFill>
                  <a:prstClr val="black"/>
                </a:solidFill>
                <a:latin typeface="微軟正黑體"/>
              </a:rPr>
              <a:t>（</a:t>
            </a:r>
            <a:r>
              <a:rPr lang="en-US" altLang="zh-TW" sz="2800" b="1" dirty="0">
                <a:solidFill>
                  <a:prstClr val="black"/>
                </a:solidFill>
                <a:latin typeface="微軟正黑體"/>
              </a:rPr>
              <a:t>Austronesian  Languages </a:t>
            </a:r>
            <a:r>
              <a:rPr lang="zh-TW" altLang="en-US" sz="2800" b="1" dirty="0">
                <a:solidFill>
                  <a:prstClr val="black"/>
                </a:solidFill>
                <a:latin typeface="微軟正黑體"/>
              </a:rPr>
              <a:t> </a:t>
            </a:r>
            <a:r>
              <a:rPr lang="en-US" altLang="zh-TW" sz="2800" b="1" dirty="0">
                <a:solidFill>
                  <a:prstClr val="black"/>
                </a:solidFill>
                <a:latin typeface="微軟正黑體"/>
              </a:rPr>
              <a:t>Family</a:t>
            </a:r>
            <a:r>
              <a:rPr lang="zh-TW" altLang="en-US" sz="2800" b="1" dirty="0">
                <a:solidFill>
                  <a:prstClr val="black"/>
                </a:solidFill>
                <a:latin typeface="微軟正黑體"/>
              </a:rPr>
              <a:t>）</a:t>
            </a:r>
            <a:endParaRPr lang="en-US" altLang="zh-TW" sz="2800" b="1" dirty="0">
              <a:solidFill>
                <a:prstClr val="black"/>
              </a:solidFill>
              <a:latin typeface="微軟正黑體"/>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3" y="1206133"/>
            <a:ext cx="3903160" cy="56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 y="23446"/>
            <a:ext cx="9034535" cy="118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053" y="2060848"/>
            <a:ext cx="4651375" cy="432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6275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20"/>
            <a:ext cx="60960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013" t="592" r="27487" b="-592"/>
          <a:stretch/>
        </p:blipFill>
        <p:spPr bwMode="auto">
          <a:xfrm>
            <a:off x="5761808" y="21720"/>
            <a:ext cx="338328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31491" y="4079370"/>
            <a:ext cx="9123320" cy="2062103"/>
          </a:xfrm>
          <a:prstGeom prst="rect">
            <a:avLst/>
          </a:prstGeom>
          <a:noFill/>
        </p:spPr>
        <p:txBody>
          <a:bodyPr wrap="square" rtlCol="0">
            <a:spAutoFit/>
          </a:bodyPr>
          <a:lstStyle/>
          <a:p>
            <a:r>
              <a:rPr lang="zh-TW" altLang="en-US" sz="3200" b="1" dirty="0"/>
              <a:t>土著居民用布料和</a:t>
            </a:r>
            <a:r>
              <a:rPr lang="zh-TW" altLang="en-US" sz="3200" b="1" dirty="0" smtClean="0"/>
              <a:t>樹葉遮</a:t>
            </a:r>
            <a:r>
              <a:rPr lang="zh-TW" altLang="en-US" sz="3200" b="1" dirty="0"/>
              <a:t>體，裸露的皮膚上畫滿紋身作為裝飾</a:t>
            </a:r>
            <a:r>
              <a:rPr lang="zh-TW" altLang="en-US" sz="3200" b="1" dirty="0" smtClean="0"/>
              <a:t>。</a:t>
            </a:r>
            <a:endParaRPr lang="en-US" altLang="zh-TW" sz="3200" b="1" dirty="0" smtClean="0"/>
          </a:p>
          <a:p>
            <a:r>
              <a:rPr lang="zh-TW" altLang="en-US" sz="3200" b="1" dirty="0" smtClean="0"/>
              <a:t>房屋</a:t>
            </a:r>
            <a:r>
              <a:rPr lang="zh-TW" altLang="en-US" sz="3200" b="1" dirty="0"/>
              <a:t>用竹子、木頭、草葉和動物頭骨為材料建造而成，生活完全依賴於島上的自然資源。</a:t>
            </a:r>
          </a:p>
        </p:txBody>
      </p:sp>
    </p:spTree>
    <p:extLst>
      <p:ext uri="{BB962C8B-B14F-4D97-AF65-F5344CB8AC3E}">
        <p14:creationId xmlns:p14="http://schemas.microsoft.com/office/powerpoint/2010/main" val="1748091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rPr>
              <a:t>南島語族的原居地</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Autofit/>
          </a:bodyPr>
          <a:lstStyle/>
          <a:p>
            <a:pPr lvl="0" defTabSz="914400" fontAlgn="base">
              <a:spcAft>
                <a:spcPct val="0"/>
              </a:spcAft>
              <a:buClrTx/>
              <a:buSzPct val="75000"/>
              <a:buFont typeface="Wingdings" panose="05000000000000000000" pitchFamily="2" charset="2"/>
              <a:buChar char="Ø"/>
            </a:pPr>
            <a:r>
              <a:rPr kumimoji="1" lang="zh-TW" altLang="en-US" sz="3200" b="1" kern="0" dirty="0" smtClean="0">
                <a:solidFill>
                  <a:schemeClr val="tx1"/>
                </a:solidFill>
                <a:latin typeface="微軟正黑體" panose="020B0604030504040204" pitchFamily="34" charset="-120"/>
                <a:ea typeface="微軟正黑體" panose="020B0604030504040204" pitchFamily="34" charset="-120"/>
              </a:rPr>
              <a:t>學者推測南</a:t>
            </a:r>
            <a:r>
              <a:rPr kumimoji="1" lang="zh-TW" altLang="en-US" sz="3200" b="1" kern="0" dirty="0">
                <a:solidFill>
                  <a:schemeClr val="tx1"/>
                </a:solidFill>
                <a:latin typeface="微軟正黑體" panose="020B0604030504040204" pitchFamily="34" charset="-120"/>
                <a:ea typeface="微軟正黑體" panose="020B0604030504040204" pitchFamily="34" charset="-120"/>
              </a:rPr>
              <a:t>島語族的</a:t>
            </a:r>
            <a:r>
              <a:rPr kumimoji="1" lang="zh-TW" altLang="en-US" sz="3200" b="1" u="sng" kern="0" dirty="0">
                <a:solidFill>
                  <a:schemeClr val="tx1"/>
                </a:solidFill>
                <a:latin typeface="微軟正黑體" panose="020B0604030504040204" pitchFamily="34" charset="-120"/>
                <a:ea typeface="微軟正黑體" panose="020B0604030504040204" pitchFamily="34" charset="-120"/>
              </a:rPr>
              <a:t>原居地可能是中國大陸東南沿海</a:t>
            </a:r>
            <a:r>
              <a:rPr kumimoji="1" lang="zh-TW" altLang="en-US" sz="3200" b="1" kern="0" dirty="0">
                <a:solidFill>
                  <a:schemeClr val="tx1"/>
                </a:solidFill>
                <a:latin typeface="微軟正黑體" panose="020B0604030504040204" pitchFamily="34" charset="-120"/>
                <a:ea typeface="微軟正黑體" panose="020B0604030504040204" pitchFamily="34" charset="-120"/>
              </a:rPr>
              <a:t>（也有</a:t>
            </a:r>
            <a:r>
              <a:rPr kumimoji="1" lang="zh-TW" altLang="en-US" sz="3200" b="1" kern="0" dirty="0" smtClean="0">
                <a:solidFill>
                  <a:schemeClr val="tx1"/>
                </a:solidFill>
                <a:latin typeface="微軟正黑體" panose="020B0604030504040204" pitchFamily="34" charset="-120"/>
                <a:ea typeface="微軟正黑體" panose="020B0604030504040204" pitchFamily="34" charset="-120"/>
              </a:rPr>
              <a:t>學者說源頭就是</a:t>
            </a:r>
            <a:r>
              <a:rPr kumimoji="1" lang="zh-TW" altLang="en-US" sz="3200" b="1" kern="0" dirty="0">
                <a:solidFill>
                  <a:schemeClr val="tx1"/>
                </a:solidFill>
                <a:latin typeface="微軟正黑體" panose="020B0604030504040204" pitchFamily="34" charset="-120"/>
                <a:ea typeface="微軟正黑體" panose="020B0604030504040204" pitchFamily="34" charset="-120"/>
              </a:rPr>
              <a:t>台灣）。</a:t>
            </a:r>
            <a:endParaRPr kumimoji="1" lang="en-US" altLang="zh-TW" sz="3200" b="1" kern="0" dirty="0" smtClean="0">
              <a:solidFill>
                <a:schemeClr val="tx1"/>
              </a:solidFill>
              <a:latin typeface="微軟正黑體" panose="020B0604030504040204" pitchFamily="34" charset="-120"/>
              <a:ea typeface="微軟正黑體" panose="020B0604030504040204" pitchFamily="34" charset="-120"/>
            </a:endParaRPr>
          </a:p>
          <a:p>
            <a:pPr lvl="0" defTabSz="914400" fontAlgn="base">
              <a:spcAft>
                <a:spcPct val="0"/>
              </a:spcAft>
              <a:buClrTx/>
              <a:buSzPct val="75000"/>
              <a:buFont typeface="Wingdings" panose="05000000000000000000" pitchFamily="2" charset="2"/>
              <a:buChar char="Ø"/>
            </a:pPr>
            <a:r>
              <a:rPr kumimoji="1" lang="zh-TW" altLang="en-US" sz="3200" b="1" kern="0" dirty="0" smtClean="0">
                <a:solidFill>
                  <a:schemeClr val="tx1"/>
                </a:solidFill>
                <a:latin typeface="微軟正黑體" panose="020B0604030504040204" pitchFamily="34" charset="-120"/>
                <a:ea typeface="微軟正黑體" panose="020B0604030504040204" pitchFamily="34" charset="-120"/>
              </a:rPr>
              <a:t>但</a:t>
            </a:r>
            <a:r>
              <a:rPr kumimoji="1" lang="zh-TW" altLang="en-US" sz="3200" b="1" kern="0" dirty="0">
                <a:solidFill>
                  <a:schemeClr val="tx1"/>
                </a:solidFill>
                <a:latin typeface="微軟正黑體" panose="020B0604030504040204" pitchFamily="34" charset="-120"/>
                <a:ea typeface="微軟正黑體" panose="020B0604030504040204" pitchFamily="34" charset="-120"/>
              </a:rPr>
              <a:t>從有歷史記載的時代開始，在中國大陸就再也找不到任何南島語族的蹤跡，成為學術界的難解之謎</a:t>
            </a:r>
            <a:r>
              <a:rPr kumimoji="1" lang="zh-TW" altLang="en-US" sz="3200" b="1" kern="0" dirty="0" smtClean="0">
                <a:solidFill>
                  <a:schemeClr val="tx1"/>
                </a:solidFill>
                <a:latin typeface="微軟正黑體" panose="020B0604030504040204" pitchFamily="34" charset="-120"/>
                <a:ea typeface="微軟正黑體" panose="020B0604030504040204" pitchFamily="34" charset="-120"/>
              </a:rPr>
              <a:t>。</a:t>
            </a:r>
            <a:endParaRPr kumimoji="1" lang="en-US" altLang="zh-TW" sz="3200" b="1" kern="0" dirty="0" smtClean="0">
              <a:solidFill>
                <a:schemeClr val="tx1"/>
              </a:solidFill>
              <a:latin typeface="微軟正黑體" panose="020B0604030504040204" pitchFamily="34" charset="-120"/>
              <a:ea typeface="微軟正黑體" panose="020B0604030504040204" pitchFamily="34" charset="-120"/>
            </a:endParaRPr>
          </a:p>
          <a:p>
            <a:pPr marL="457200" lvl="0" indent="-457200" defTabSz="914400">
              <a:spcBef>
                <a:spcPts val="0"/>
              </a:spcBef>
              <a:spcAft>
                <a:spcPts val="0"/>
              </a:spcAft>
              <a:buClrTx/>
              <a:buFont typeface="Wingdings" panose="05000000000000000000" pitchFamily="2" charset="2"/>
              <a:buChar char="Ø"/>
            </a:pPr>
            <a:r>
              <a:rPr lang="zh-TW" altLang="en-US" sz="3200" b="1" dirty="0">
                <a:solidFill>
                  <a:prstClr val="black"/>
                </a:solidFill>
                <a:latin typeface="微軟正黑體"/>
              </a:rPr>
              <a:t>台灣原住民有</a:t>
            </a:r>
            <a:r>
              <a:rPr lang="en-US" altLang="zh-TW" sz="3200" b="1" dirty="0">
                <a:solidFill>
                  <a:prstClr val="black"/>
                </a:solidFill>
                <a:latin typeface="微軟正黑體"/>
              </a:rPr>
              <a:t>23</a:t>
            </a:r>
            <a:r>
              <a:rPr lang="zh-TW" altLang="en-US" sz="3200" b="1" dirty="0">
                <a:solidFill>
                  <a:prstClr val="black"/>
                </a:solidFill>
                <a:latin typeface="微軟正黑體"/>
              </a:rPr>
              <a:t>種語言，再分成泰雅語</a:t>
            </a:r>
            <a:r>
              <a:rPr lang="zh-TW" altLang="en-US" sz="3200" b="1" dirty="0">
                <a:solidFill>
                  <a:prstClr val="black"/>
                </a:solidFill>
                <a:latin typeface="新細明體"/>
                <a:ea typeface="新細明體"/>
              </a:rPr>
              <a:t>、</a:t>
            </a:r>
            <a:r>
              <a:rPr lang="zh-TW" altLang="en-US" sz="3200" b="1" dirty="0">
                <a:solidFill>
                  <a:prstClr val="black"/>
                </a:solidFill>
                <a:latin typeface="微軟正黑體"/>
              </a:rPr>
              <a:t>排灣語</a:t>
            </a:r>
            <a:r>
              <a:rPr lang="zh-TW" altLang="en-US" sz="3200" b="1" dirty="0">
                <a:solidFill>
                  <a:prstClr val="black"/>
                </a:solidFill>
                <a:latin typeface="微軟正黑體" panose="020B0604030504040204" pitchFamily="34" charset="-120"/>
                <a:ea typeface="微軟正黑體" panose="020B0604030504040204" pitchFamily="34" charset="-120"/>
              </a:rPr>
              <a:t>、鄒語三大系統</a:t>
            </a:r>
            <a:r>
              <a:rPr lang="zh-TW" altLang="en-US" sz="3200" b="1" dirty="0" smtClean="0">
                <a:solidFill>
                  <a:prstClr val="black"/>
                </a:solidFill>
                <a:latin typeface="微軟正黑體" panose="020B0604030504040204" pitchFamily="34" charset="-120"/>
                <a:ea typeface="微軟正黑體" panose="020B0604030504040204" pitchFamily="34" charset="-120"/>
              </a:rPr>
              <a:t>。</a:t>
            </a:r>
            <a:endParaRPr kumimoji="1" lang="en-US" altLang="zh-TW" sz="3200" b="1" kern="0" dirty="0" smtClean="0">
              <a:solidFill>
                <a:schemeClr val="tx1"/>
              </a:solidFill>
              <a:latin typeface="微軟正黑體" panose="020B0604030504040204" pitchFamily="34" charset="-120"/>
              <a:ea typeface="微軟正黑體" panose="020B0604030504040204" pitchFamily="34" charset="-120"/>
            </a:endParaRPr>
          </a:p>
          <a:p>
            <a:pPr lvl="0" defTabSz="914400" fontAlgn="base">
              <a:spcAft>
                <a:spcPct val="0"/>
              </a:spcAft>
              <a:buClrTx/>
              <a:buSzPct val="75000"/>
              <a:buFont typeface="Wingdings" panose="05000000000000000000" pitchFamily="2" charset="2"/>
              <a:buChar char="Ø"/>
            </a:pPr>
            <a:r>
              <a:rPr kumimoji="1" lang="zh-TW" altLang="en-US" sz="3200" b="1" kern="0" dirty="0" smtClean="0">
                <a:solidFill>
                  <a:schemeClr val="tx1"/>
                </a:solidFill>
                <a:latin typeface="微軟正黑體" panose="020B0604030504040204" pitchFamily="34" charset="-120"/>
                <a:ea typeface="微軟正黑體" panose="020B0604030504040204" pitchFamily="34" charset="-120"/>
              </a:rPr>
              <a:t>臺灣是南島民族擴散的原點的說法</a:t>
            </a:r>
            <a:r>
              <a:rPr kumimoji="1" lang="zh-TW" altLang="en-US" sz="3200" b="1" kern="0" dirty="0" smtClean="0">
                <a:solidFill>
                  <a:prstClr val="black"/>
                </a:solidFill>
                <a:latin typeface="微軟正黑體" panose="020B0604030504040204" pitchFamily="34" charset="-120"/>
                <a:ea typeface="微軟正黑體" panose="020B0604030504040204" pitchFamily="34" charset="-120"/>
              </a:rPr>
              <a:t>。</a:t>
            </a:r>
            <a:endParaRPr kumimoji="1" lang="en-US" altLang="zh-TW" sz="3200" b="1" kern="0" dirty="0" smtClean="0">
              <a:solidFill>
                <a:prstClr val="black"/>
              </a:solidFill>
              <a:latin typeface="微軟正黑體" panose="020B0604030504040204" pitchFamily="34" charset="-120"/>
              <a:ea typeface="微軟正黑體" panose="020B0604030504040204" pitchFamily="34" charset="-120"/>
            </a:endParaRPr>
          </a:p>
          <a:p>
            <a:pPr lvl="0" defTabSz="914400" fontAlgn="base">
              <a:spcAft>
                <a:spcPct val="0"/>
              </a:spcAft>
              <a:buClrTx/>
              <a:buSzPct val="75000"/>
              <a:buFont typeface="Wingdings" panose="05000000000000000000" pitchFamily="2" charset="2"/>
              <a:buChar char="Ø"/>
            </a:pPr>
            <a:r>
              <a:rPr kumimoji="1" lang="zh-TW" altLang="en-US" sz="3200" b="1" kern="0" dirty="0">
                <a:solidFill>
                  <a:prstClr val="black"/>
                </a:solidFill>
                <a:latin typeface="微軟正黑體" panose="020B0604030504040204" pitchFamily="34" charset="-120"/>
                <a:hlinkClick r:id="rId2"/>
              </a:rPr>
              <a:t>臺灣，是南島語族的原鄉 </a:t>
            </a:r>
            <a:r>
              <a:rPr kumimoji="1" lang="en-US" altLang="zh-TW" sz="3200" b="1" kern="0" dirty="0">
                <a:solidFill>
                  <a:prstClr val="black"/>
                </a:solidFill>
                <a:latin typeface="微軟正黑體" panose="020B0604030504040204" pitchFamily="34" charset="-120"/>
                <a:hlinkClick r:id="rId2"/>
              </a:rPr>
              <a:t>?</a:t>
            </a:r>
            <a:endParaRPr kumimoji="1" lang="en-US" altLang="zh-TW" sz="3200" b="1" kern="0" dirty="0">
              <a:solidFill>
                <a:prstClr val="black"/>
              </a:solidFill>
              <a:latin typeface="微軟正黑體" panose="020B0604030504040204" pitchFamily="34" charset="-120"/>
              <a:ea typeface="微軟正黑體" panose="020B0604030504040204" pitchFamily="34" charset="-120"/>
            </a:endParaRPr>
          </a:p>
          <a:p>
            <a:pPr marL="0" lvl="0" indent="0" defTabSz="914400">
              <a:spcBef>
                <a:spcPts val="0"/>
              </a:spcBef>
              <a:spcAft>
                <a:spcPts val="0"/>
              </a:spcAft>
              <a:buClrTx/>
              <a:buNone/>
            </a:pPr>
            <a:endParaRPr lang="en-US" altLang="zh-TW" sz="3200" b="1" dirty="0" smtClean="0">
              <a:solidFill>
                <a:prstClr val="black"/>
              </a:solidFill>
              <a:hlinkClick r:id="rId3"/>
            </a:endParaRPr>
          </a:p>
          <a:p>
            <a:pPr marL="0" indent="0">
              <a:buNone/>
            </a:pPr>
            <a:endParaRPr lang="zh-TW" altLang="en-US" sz="32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27779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005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0" y="2852936"/>
            <a:ext cx="9144000" cy="3046988"/>
          </a:xfrm>
          <a:prstGeom prst="rect">
            <a:avLst/>
          </a:prstGeom>
          <a:noFill/>
        </p:spPr>
        <p:txBody>
          <a:bodyPr wrap="square" rtlCol="0">
            <a:spAutoFit/>
          </a:bodyPr>
          <a:lstStyle/>
          <a:p>
            <a:r>
              <a:rPr lang="zh-TW" altLang="en-US" sz="3200" b="1" u="sng" dirty="0" smtClean="0">
                <a:latin typeface="+mj-ea"/>
                <a:ea typeface="+mj-ea"/>
              </a:rPr>
              <a:t>臺灣</a:t>
            </a:r>
            <a:r>
              <a:rPr lang="zh-TW" altLang="en-US" sz="3200" b="1" u="sng" dirty="0">
                <a:latin typeface="+mj-ea"/>
                <a:ea typeface="+mj-ea"/>
              </a:rPr>
              <a:t>俗稱「鹿仔樹」的構樹</a:t>
            </a:r>
            <a:r>
              <a:rPr lang="zh-TW" altLang="en-US" sz="3200" b="1" dirty="0">
                <a:latin typeface="+mj-ea"/>
                <a:ea typeface="+mj-ea"/>
              </a:rPr>
              <a:t>，是東亞及中南半島常見的植物，構樹的強韌內皮自古即用於造紙；在近代文明傳入大洋洲島嶼前，南島語族在太平洋遍植構樹，取其樹皮，經拍打搥氈製成「樹皮布」，為最具代表性的南島物質文化。</a:t>
            </a:r>
            <a:br>
              <a:rPr lang="zh-TW" altLang="en-US" sz="3200" b="1" dirty="0">
                <a:latin typeface="+mj-ea"/>
                <a:ea typeface="+mj-ea"/>
              </a:rPr>
            </a:br>
            <a:endParaRPr lang="zh-TW" altLang="en-US" sz="3200" b="1" dirty="0">
              <a:latin typeface="+mj-ea"/>
              <a:ea typeface="+mj-ea"/>
            </a:endParaRPr>
          </a:p>
        </p:txBody>
      </p:sp>
      <p:sp>
        <p:nvSpPr>
          <p:cNvPr id="3" name="文字方塊 2"/>
          <p:cNvSpPr txBox="1"/>
          <p:nvPr/>
        </p:nvSpPr>
        <p:spPr>
          <a:xfrm>
            <a:off x="3971925" y="0"/>
            <a:ext cx="5172075" cy="2677656"/>
          </a:xfrm>
          <a:prstGeom prst="rect">
            <a:avLst/>
          </a:prstGeom>
          <a:noFill/>
        </p:spPr>
        <p:txBody>
          <a:bodyPr wrap="square" rtlCol="0">
            <a:spAutoFit/>
          </a:bodyPr>
          <a:lstStyle/>
          <a:p>
            <a:r>
              <a:rPr lang="zh-TW" altLang="en-US" sz="2800" b="1" dirty="0">
                <a:solidFill>
                  <a:srgbClr val="FF0000"/>
                </a:solidFill>
                <a:latin typeface="+mj-ea"/>
                <a:ea typeface="+mj-ea"/>
              </a:rPr>
              <a:t>臺</a:t>
            </a:r>
            <a:r>
              <a:rPr lang="zh-TW" altLang="en-US" sz="2800" b="1" dirty="0" smtClean="0">
                <a:solidFill>
                  <a:srgbClr val="FF0000"/>
                </a:solidFill>
                <a:latin typeface="+mj-ea"/>
                <a:ea typeface="+mj-ea"/>
              </a:rPr>
              <a:t>灣大學的</a:t>
            </a:r>
            <a:r>
              <a:rPr lang="zh-TW" altLang="en-US" sz="2800" b="1" dirty="0">
                <a:solidFill>
                  <a:srgbClr val="FF0000"/>
                </a:solidFill>
                <a:latin typeface="+mj-ea"/>
                <a:ea typeface="+mj-ea"/>
              </a:rPr>
              <a:t>跨國團隊，</a:t>
            </a:r>
            <a:r>
              <a:rPr lang="zh-TW" altLang="en-US" sz="2800" b="1" dirty="0" smtClean="0">
                <a:solidFill>
                  <a:srgbClr val="FF0000"/>
                </a:solidFill>
                <a:latin typeface="+mj-ea"/>
                <a:ea typeface="+mj-ea"/>
              </a:rPr>
              <a:t>分析臺灣</a:t>
            </a:r>
            <a:r>
              <a:rPr lang="zh-TW" altLang="en-US" sz="2800" b="1" dirty="0">
                <a:solidFill>
                  <a:srgbClr val="FF0000"/>
                </a:solidFill>
                <a:latin typeface="+mj-ea"/>
                <a:ea typeface="+mj-ea"/>
              </a:rPr>
              <a:t>、中南半島、大洋洲島嶼等地超過</a:t>
            </a:r>
            <a:r>
              <a:rPr lang="en-US" altLang="zh-TW" sz="2800" b="1" dirty="0">
                <a:solidFill>
                  <a:srgbClr val="FF0000"/>
                </a:solidFill>
                <a:latin typeface="+mj-ea"/>
                <a:ea typeface="+mj-ea"/>
              </a:rPr>
              <a:t>600</a:t>
            </a:r>
            <a:r>
              <a:rPr lang="zh-TW" altLang="en-US" sz="2800" b="1" dirty="0">
                <a:solidFill>
                  <a:srgbClr val="FF0000"/>
                </a:solidFill>
                <a:latin typeface="+mj-ea"/>
                <a:ea typeface="+mj-ea"/>
              </a:rPr>
              <a:t>個構樹樣本，</a:t>
            </a:r>
            <a:r>
              <a:rPr lang="zh-TW" altLang="en-US" sz="2800" b="1" dirty="0" smtClean="0">
                <a:solidFill>
                  <a:srgbClr val="FF0000"/>
                </a:solidFill>
                <a:latin typeface="+mj-ea"/>
                <a:ea typeface="+mj-ea"/>
              </a:rPr>
              <a:t>證實臺灣</a:t>
            </a:r>
            <a:r>
              <a:rPr lang="zh-TW" altLang="en-US" sz="2800" b="1" dirty="0">
                <a:solidFill>
                  <a:srgbClr val="FF0000"/>
                </a:solidFill>
                <a:latin typeface="+mj-ea"/>
                <a:ea typeface="+mj-ea"/>
              </a:rPr>
              <a:t>是「太平洋構樹」的原鄉</a:t>
            </a:r>
            <a:r>
              <a:rPr lang="zh-TW" altLang="en-US" sz="2800" b="1" dirty="0" smtClean="0">
                <a:solidFill>
                  <a:srgbClr val="FF0000"/>
                </a:solidFill>
                <a:latin typeface="+mj-ea"/>
                <a:ea typeface="+mj-ea"/>
              </a:rPr>
              <a:t>，為</a:t>
            </a:r>
            <a:r>
              <a:rPr lang="zh-TW" altLang="en-US" sz="2800" b="1" dirty="0">
                <a:solidFill>
                  <a:srgbClr val="FF0000"/>
                </a:solidFill>
                <a:latin typeface="+mj-ea"/>
                <a:ea typeface="+mj-ea"/>
              </a:rPr>
              <a:t>「出台灣說」找到最有力證據。</a:t>
            </a:r>
            <a:r>
              <a:rPr lang="zh-TW" altLang="en-US" sz="2800" dirty="0">
                <a:solidFill>
                  <a:prstClr val="black"/>
                </a:solidFill>
                <a:latin typeface="+mj-ea"/>
                <a:ea typeface="+mj-ea"/>
              </a:rPr>
              <a:t/>
            </a:r>
            <a:br>
              <a:rPr lang="zh-TW" altLang="en-US" sz="2800" dirty="0">
                <a:solidFill>
                  <a:prstClr val="black"/>
                </a:solidFill>
                <a:latin typeface="+mj-ea"/>
                <a:ea typeface="+mj-ea"/>
              </a:rPr>
            </a:br>
            <a:endParaRPr lang="zh-TW" altLang="en-US" sz="2800" dirty="0">
              <a:latin typeface="+mj-ea"/>
              <a:ea typeface="+mj-ea"/>
            </a:endParaRPr>
          </a:p>
        </p:txBody>
      </p:sp>
      <p:pic>
        <p:nvPicPr>
          <p:cNvPr id="4" name="圖片 3"/>
          <p:cNvPicPr>
            <a:picLocks noChangeAspect="1"/>
          </p:cNvPicPr>
          <p:nvPr/>
        </p:nvPicPr>
        <p:blipFill>
          <a:blip r:embed="rId3"/>
          <a:stretch>
            <a:fillRect/>
          </a:stretch>
        </p:blipFill>
        <p:spPr>
          <a:xfrm>
            <a:off x="1011231" y="1173365"/>
            <a:ext cx="8132769" cy="5663675"/>
          </a:xfrm>
          <a:prstGeom prst="rect">
            <a:avLst/>
          </a:prstGeom>
        </p:spPr>
      </p:pic>
      <p:pic>
        <p:nvPicPr>
          <p:cNvPr id="5" name="圖片 4"/>
          <p:cNvPicPr>
            <a:picLocks noChangeAspect="1"/>
          </p:cNvPicPr>
          <p:nvPr/>
        </p:nvPicPr>
        <p:blipFill>
          <a:blip r:embed="rId4"/>
          <a:stretch>
            <a:fillRect/>
          </a:stretch>
        </p:blipFill>
        <p:spPr>
          <a:xfrm>
            <a:off x="17893" y="225274"/>
            <a:ext cx="9108213" cy="6407451"/>
          </a:xfrm>
          <a:prstGeom prst="rect">
            <a:avLst/>
          </a:prstGeom>
        </p:spPr>
      </p:pic>
    </p:spTree>
    <p:extLst>
      <p:ext uri="{BB962C8B-B14F-4D97-AF65-F5344CB8AC3E}">
        <p14:creationId xmlns:p14="http://schemas.microsoft.com/office/powerpoint/2010/main" val="191144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12" y="188640"/>
            <a:ext cx="8128000" cy="566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971600" y="6156012"/>
            <a:ext cx="3877985" cy="584775"/>
          </a:xfrm>
          <a:prstGeom prst="rect">
            <a:avLst/>
          </a:prstGeom>
          <a:noFill/>
        </p:spPr>
        <p:txBody>
          <a:bodyPr wrap="none" rtlCol="0">
            <a:spAutoFit/>
          </a:bodyPr>
          <a:lstStyle/>
          <a:p>
            <a:r>
              <a:rPr lang="zh-TW" altLang="en-US" sz="3200" b="1" dirty="0">
                <a:hlinkClick r:id="rId3"/>
              </a:rPr>
              <a:t>南島語族與</a:t>
            </a:r>
            <a:r>
              <a:rPr lang="zh-TW" altLang="en-US" sz="3200" b="1" dirty="0" smtClean="0">
                <a:hlinkClick r:id="rId3"/>
              </a:rPr>
              <a:t>台灣</a:t>
            </a:r>
            <a:r>
              <a:rPr lang="zh-TW" altLang="en-US" sz="3200" b="1" dirty="0">
                <a:hlinkClick r:id="rId3"/>
              </a:rPr>
              <a:t>構樹</a:t>
            </a:r>
            <a:endParaRPr lang="zh-TW" altLang="en-US" sz="3200" b="1" dirty="0"/>
          </a:p>
        </p:txBody>
      </p:sp>
    </p:spTree>
    <p:extLst>
      <p:ext uri="{BB962C8B-B14F-4D97-AF65-F5344CB8AC3E}">
        <p14:creationId xmlns:p14="http://schemas.microsoft.com/office/powerpoint/2010/main" val="27500621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rPr>
              <a:t>毛利人的原始地傳說</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rmAutofit/>
          </a:bodyPr>
          <a:lstStyle/>
          <a:p>
            <a:pPr>
              <a:lnSpc>
                <a:spcPct val="110000"/>
              </a:lnSpc>
              <a:buClrTx/>
              <a:buFont typeface="Wingdings" panose="05000000000000000000" pitchFamily="2" charset="2"/>
              <a:buChar char="Ø"/>
            </a:pPr>
            <a:r>
              <a:rPr lang="zh-TW" altLang="en-US" sz="3200" b="1" dirty="0" smtClean="0">
                <a:solidFill>
                  <a:schemeClr val="tx1"/>
                </a:solidFill>
                <a:latin typeface="+mn-ea"/>
              </a:rPr>
              <a:t>毛利人</a:t>
            </a:r>
            <a:r>
              <a:rPr lang="zh-TW" altLang="en-US" sz="3200" b="1" dirty="0">
                <a:solidFill>
                  <a:schemeClr val="tx1"/>
                </a:solidFill>
                <a:latin typeface="+mn-ea"/>
              </a:rPr>
              <a:t>的</a:t>
            </a:r>
            <a:r>
              <a:rPr lang="zh-TW" altLang="en-US" sz="3200" b="1" dirty="0" smtClean="0">
                <a:solidFill>
                  <a:schemeClr val="tx1"/>
                </a:solidFill>
                <a:latin typeface="+mn-ea"/>
              </a:rPr>
              <a:t>傳說，</a:t>
            </a:r>
            <a:r>
              <a:rPr lang="zh-TW" altLang="en-US" sz="3200" b="1" dirty="0">
                <a:solidFill>
                  <a:schemeClr val="tx1"/>
                </a:solidFill>
                <a:latin typeface="+mn-ea"/>
              </a:rPr>
              <a:t>他們的祖先是從一處叫做「哈瓦基」（</a:t>
            </a:r>
            <a:r>
              <a:rPr lang="en-US" altLang="zh-TW" sz="3200" b="1" dirty="0" err="1">
                <a:solidFill>
                  <a:schemeClr val="tx1"/>
                </a:solidFill>
                <a:latin typeface="+mn-ea"/>
              </a:rPr>
              <a:t>Hawaiki</a:t>
            </a:r>
            <a:r>
              <a:rPr lang="zh-TW" altLang="en-US" sz="3200" b="1" dirty="0">
                <a:solidFill>
                  <a:schemeClr val="tx1"/>
                </a:solidFill>
                <a:latin typeface="+mn-ea"/>
              </a:rPr>
              <a:t>）的地方飄洋過海，在 </a:t>
            </a:r>
            <a:r>
              <a:rPr lang="en-US" altLang="zh-TW" sz="3200" b="1" dirty="0">
                <a:solidFill>
                  <a:schemeClr val="tx1"/>
                </a:solidFill>
                <a:latin typeface="+mn-ea"/>
              </a:rPr>
              <a:t>700 </a:t>
            </a:r>
            <a:r>
              <a:rPr lang="zh-TW" altLang="en-US" sz="3200" b="1" dirty="0">
                <a:solidFill>
                  <a:schemeClr val="tx1"/>
                </a:solidFill>
                <a:latin typeface="+mn-ea"/>
              </a:rPr>
              <a:t>年前來到紐西蘭</a:t>
            </a:r>
            <a:r>
              <a:rPr lang="zh-TW" altLang="en-US" sz="3200" b="1" dirty="0" smtClean="0">
                <a:solidFill>
                  <a:schemeClr val="tx1"/>
                </a:solidFill>
                <a:latin typeface="+mn-ea"/>
              </a:rPr>
              <a:t>。</a:t>
            </a:r>
            <a:endParaRPr lang="en-US" altLang="zh-TW" sz="3200" b="1" dirty="0" smtClean="0">
              <a:solidFill>
                <a:schemeClr val="tx1"/>
              </a:solidFill>
              <a:latin typeface="+mn-ea"/>
            </a:endParaRPr>
          </a:p>
          <a:p>
            <a:pPr>
              <a:lnSpc>
                <a:spcPct val="110000"/>
              </a:lnSpc>
              <a:buClrTx/>
              <a:buFont typeface="Wingdings" panose="05000000000000000000" pitchFamily="2" charset="2"/>
              <a:buChar char="Ø"/>
            </a:pPr>
            <a:r>
              <a:rPr lang="zh-TW" altLang="en-US" sz="3200" b="1" dirty="0" smtClean="0">
                <a:solidFill>
                  <a:schemeClr val="tx1"/>
                </a:solidFill>
                <a:latin typeface="+mn-ea"/>
              </a:rPr>
              <a:t>根據科學家</a:t>
            </a:r>
            <a:r>
              <a:rPr lang="zh-TW" altLang="en-US" sz="3200" b="1" dirty="0">
                <a:solidFill>
                  <a:schemeClr val="tx1"/>
                </a:solidFill>
                <a:latin typeface="+mn-ea"/>
              </a:rPr>
              <a:t>的研究發現，這處叫「哈瓦基」的神祕起源地，非常有可能就是台灣東部的高山</a:t>
            </a:r>
            <a:r>
              <a:rPr lang="zh-TW" altLang="en-US" sz="3200" b="1" dirty="0" smtClean="0">
                <a:solidFill>
                  <a:schemeClr val="tx1"/>
                </a:solidFill>
                <a:latin typeface="+mn-ea"/>
              </a:rPr>
              <a:t>縱谷。</a:t>
            </a:r>
            <a:endParaRPr lang="en-US" altLang="zh-TW" sz="3200" b="1" dirty="0">
              <a:solidFill>
                <a:schemeClr val="tx1"/>
              </a:solidFill>
              <a:latin typeface="+mn-ea"/>
            </a:endParaRPr>
          </a:p>
          <a:p>
            <a:pPr>
              <a:lnSpc>
                <a:spcPct val="110000"/>
              </a:lnSpc>
              <a:buClrTx/>
              <a:buFont typeface="Wingdings" panose="05000000000000000000" pitchFamily="2" charset="2"/>
              <a:buChar char="Ø"/>
            </a:pPr>
            <a:r>
              <a:rPr lang="zh-TW" altLang="en-US" sz="3200" b="1" dirty="0" smtClean="0">
                <a:solidFill>
                  <a:schemeClr val="tx1"/>
                </a:solidFill>
                <a:latin typeface="+mn-ea"/>
              </a:rPr>
              <a:t>毛利人</a:t>
            </a:r>
            <a:r>
              <a:rPr lang="zh-TW" altLang="en-US" sz="3200" b="1" dirty="0">
                <a:solidFill>
                  <a:schemeClr val="tx1"/>
                </a:solidFill>
                <a:latin typeface="+mn-ea"/>
              </a:rPr>
              <a:t>的祖先約在 </a:t>
            </a:r>
            <a:r>
              <a:rPr lang="en-US" altLang="zh-TW" sz="3200" b="1" dirty="0">
                <a:solidFill>
                  <a:schemeClr val="tx1"/>
                </a:solidFill>
                <a:latin typeface="+mn-ea"/>
              </a:rPr>
              <a:t>6,000 </a:t>
            </a:r>
            <a:r>
              <a:rPr lang="zh-TW" altLang="en-US" sz="3200" b="1" dirty="0">
                <a:solidFill>
                  <a:schemeClr val="tx1"/>
                </a:solidFill>
                <a:latin typeface="+mn-ea"/>
              </a:rPr>
              <a:t>年前離開中南半島，來到台灣，並在約 </a:t>
            </a:r>
            <a:r>
              <a:rPr lang="en-US" altLang="zh-TW" sz="3200" b="1" dirty="0">
                <a:solidFill>
                  <a:schemeClr val="tx1"/>
                </a:solidFill>
                <a:latin typeface="+mn-ea"/>
              </a:rPr>
              <a:t>5,000 </a:t>
            </a:r>
            <a:r>
              <a:rPr lang="zh-TW" altLang="en-US" sz="3200" b="1" dirty="0">
                <a:solidFill>
                  <a:schemeClr val="tx1"/>
                </a:solidFill>
                <a:latin typeface="+mn-ea"/>
              </a:rPr>
              <a:t>年前離開台灣，開始進行快速遷徙，</a:t>
            </a:r>
            <a:r>
              <a:rPr lang="en-US" altLang="zh-TW" sz="3200" b="1" dirty="0">
                <a:solidFill>
                  <a:schemeClr val="tx1"/>
                </a:solidFill>
                <a:latin typeface="+mn-ea"/>
              </a:rPr>
              <a:t>…… </a:t>
            </a:r>
            <a:r>
              <a:rPr lang="zh-TW" altLang="en-US" sz="3200" b="1" dirty="0">
                <a:solidFill>
                  <a:schemeClr val="tx1"/>
                </a:solidFill>
                <a:latin typeface="+mn-ea"/>
              </a:rPr>
              <a:t>航行至現今的紐西蘭。</a:t>
            </a:r>
          </a:p>
        </p:txBody>
      </p:sp>
      <p:pic>
        <p:nvPicPr>
          <p:cNvPr id="4" name="圖片 3"/>
          <p:cNvPicPr>
            <a:picLocks noChangeAspect="1"/>
          </p:cNvPicPr>
          <p:nvPr/>
        </p:nvPicPr>
        <p:blipFill>
          <a:blip r:embed="rId2"/>
          <a:stretch>
            <a:fillRect/>
          </a:stretch>
        </p:blipFill>
        <p:spPr>
          <a:xfrm>
            <a:off x="-8768" y="3605758"/>
            <a:ext cx="4857750" cy="3238500"/>
          </a:xfrm>
          <a:prstGeom prst="rect">
            <a:avLst/>
          </a:prstGeom>
        </p:spPr>
      </p:pic>
      <p:pic>
        <p:nvPicPr>
          <p:cNvPr id="5" name="圖片 4"/>
          <p:cNvPicPr>
            <a:picLocks noChangeAspect="1"/>
          </p:cNvPicPr>
          <p:nvPr/>
        </p:nvPicPr>
        <p:blipFill>
          <a:blip r:embed="rId3"/>
          <a:stretch>
            <a:fillRect/>
          </a:stretch>
        </p:blipFill>
        <p:spPr>
          <a:xfrm>
            <a:off x="-8768" y="0"/>
            <a:ext cx="6096000" cy="4067175"/>
          </a:xfrm>
          <a:prstGeom prst="rect">
            <a:avLst/>
          </a:prstGeom>
        </p:spPr>
      </p:pic>
    </p:spTree>
    <p:extLst>
      <p:ext uri="{BB962C8B-B14F-4D97-AF65-F5344CB8AC3E}">
        <p14:creationId xmlns:p14="http://schemas.microsoft.com/office/powerpoint/2010/main" val="64906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 y="0"/>
            <a:ext cx="60388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 y="4014000"/>
            <a:ext cx="4266000" cy="28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3144" y="4045968"/>
            <a:ext cx="5056000" cy="28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6046835" y="5760"/>
            <a:ext cx="3097165" cy="3816429"/>
          </a:xfrm>
          <a:prstGeom prst="rect">
            <a:avLst/>
          </a:prstGeom>
          <a:noFill/>
        </p:spPr>
        <p:txBody>
          <a:bodyPr wrap="square" rtlCol="0">
            <a:spAutoFit/>
          </a:bodyPr>
          <a:lstStyle/>
          <a:p>
            <a:pPr lvl="0"/>
            <a:r>
              <a:rPr lang="zh-TW" altLang="en-US" sz="3200" b="1" dirty="0">
                <a:solidFill>
                  <a:srgbClr val="FF0000"/>
                </a:solidFill>
                <a:latin typeface="微軟正黑體"/>
              </a:rPr>
              <a:t>「</a:t>
            </a:r>
            <a:r>
              <a:rPr lang="en-US" altLang="zh-TW" sz="3200" b="1" dirty="0">
                <a:solidFill>
                  <a:srgbClr val="FF0000"/>
                </a:solidFill>
                <a:latin typeface="微軟正黑體"/>
              </a:rPr>
              <a:t>Māori</a:t>
            </a:r>
            <a:r>
              <a:rPr lang="zh-TW" altLang="en-US" sz="3200" b="1" dirty="0">
                <a:solidFill>
                  <a:srgbClr val="FF0000"/>
                </a:solidFill>
                <a:latin typeface="微軟正黑體"/>
              </a:rPr>
              <a:t>」在毛利語中表示「正常」或「正常人」之意，當時的歐洲人進入紐西蘭地，毛利人便如此自稱。</a:t>
            </a:r>
          </a:p>
          <a:p>
            <a:endParaRPr lang="zh-TW" altLang="en-US" dirty="0"/>
          </a:p>
        </p:txBody>
      </p:sp>
    </p:spTree>
    <p:extLst>
      <p:ext uri="{BB962C8B-B14F-4D97-AF65-F5344CB8AC3E}">
        <p14:creationId xmlns:p14="http://schemas.microsoft.com/office/powerpoint/2010/main" val="3055293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8" y="3581400"/>
            <a:ext cx="68580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 y="11543"/>
            <a:ext cx="5988759" cy="35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5972751" y="26447"/>
            <a:ext cx="3131839" cy="2954655"/>
          </a:xfrm>
          <a:prstGeom prst="rect">
            <a:avLst/>
          </a:prstGeom>
          <a:noFill/>
        </p:spPr>
        <p:txBody>
          <a:bodyPr wrap="square" rtlCol="0">
            <a:spAutoFit/>
          </a:bodyPr>
          <a:lstStyle/>
          <a:p>
            <a:pPr lvl="0"/>
            <a:r>
              <a:rPr lang="zh-TW" altLang="en-US" sz="2400" b="1" dirty="0">
                <a:solidFill>
                  <a:srgbClr val="FF0000"/>
                </a:solidFill>
                <a:latin typeface="+mj-ea"/>
                <a:ea typeface="+mj-ea"/>
              </a:rPr>
              <a:t>毛利人總人口</a:t>
            </a:r>
            <a:r>
              <a:rPr lang="en-US" altLang="zh-TW" sz="2400" b="1" dirty="0">
                <a:solidFill>
                  <a:srgbClr val="FF0000"/>
                </a:solidFill>
                <a:latin typeface="+mj-ea"/>
                <a:ea typeface="+mj-ea"/>
              </a:rPr>
              <a:t>70</a:t>
            </a:r>
            <a:r>
              <a:rPr lang="zh-TW" altLang="en-US" sz="2400" b="1" dirty="0">
                <a:solidFill>
                  <a:srgbClr val="FF0000"/>
                </a:solidFill>
                <a:latin typeface="+mj-ea"/>
                <a:ea typeface="+mj-ea"/>
              </a:rPr>
              <a:t>多萬人，其中紐西蘭有</a:t>
            </a:r>
            <a:r>
              <a:rPr lang="en-US" altLang="zh-TW" sz="2400" b="1" dirty="0">
                <a:solidFill>
                  <a:srgbClr val="FF0000"/>
                </a:solidFill>
                <a:latin typeface="+mj-ea"/>
                <a:ea typeface="+mj-ea"/>
              </a:rPr>
              <a:t>62</a:t>
            </a:r>
            <a:r>
              <a:rPr lang="zh-TW" altLang="en-US" sz="2400" b="1" dirty="0">
                <a:solidFill>
                  <a:srgbClr val="FF0000"/>
                </a:solidFill>
                <a:latin typeface="+mj-ea"/>
                <a:ea typeface="+mj-ea"/>
              </a:rPr>
              <a:t>萬，澳洲有</a:t>
            </a:r>
            <a:r>
              <a:rPr lang="en-US" altLang="zh-TW" sz="2400" b="1" dirty="0">
                <a:solidFill>
                  <a:srgbClr val="FF0000"/>
                </a:solidFill>
                <a:latin typeface="+mj-ea"/>
                <a:ea typeface="+mj-ea"/>
              </a:rPr>
              <a:t>12.6</a:t>
            </a:r>
            <a:r>
              <a:rPr lang="zh-TW" altLang="en-US" sz="2400" b="1" dirty="0">
                <a:solidFill>
                  <a:srgbClr val="FF0000"/>
                </a:solidFill>
                <a:latin typeface="+mj-ea"/>
                <a:ea typeface="+mj-ea"/>
              </a:rPr>
              <a:t>萬，英國有</a:t>
            </a:r>
            <a:r>
              <a:rPr lang="en-US" altLang="zh-TW" sz="2400" b="1" dirty="0">
                <a:solidFill>
                  <a:srgbClr val="FF0000"/>
                </a:solidFill>
                <a:latin typeface="+mj-ea"/>
                <a:ea typeface="+mj-ea"/>
              </a:rPr>
              <a:t>8</a:t>
            </a:r>
            <a:r>
              <a:rPr lang="zh-TW" altLang="en-US" sz="2400" b="1" dirty="0">
                <a:solidFill>
                  <a:srgbClr val="FF0000"/>
                </a:solidFill>
                <a:latin typeface="+mj-ea"/>
                <a:ea typeface="+mj-ea"/>
              </a:rPr>
              <a:t>千人，美國和加拿大有</a:t>
            </a:r>
            <a:r>
              <a:rPr lang="en-US" altLang="zh-TW" sz="2400" b="1" dirty="0">
                <a:solidFill>
                  <a:srgbClr val="FF0000"/>
                </a:solidFill>
                <a:latin typeface="+mj-ea"/>
                <a:ea typeface="+mj-ea"/>
              </a:rPr>
              <a:t>4</a:t>
            </a:r>
            <a:r>
              <a:rPr lang="zh-TW" altLang="en-US" sz="2400" b="1" dirty="0">
                <a:solidFill>
                  <a:srgbClr val="FF0000"/>
                </a:solidFill>
                <a:latin typeface="+mj-ea"/>
                <a:ea typeface="+mj-ea"/>
              </a:rPr>
              <a:t>千左右。毛利語是紐西蘭官方語言之一。</a:t>
            </a:r>
          </a:p>
          <a:p>
            <a:endParaRPr lang="zh-TW" altLang="en-US" dirty="0"/>
          </a:p>
        </p:txBody>
      </p:sp>
      <p:sp>
        <p:nvSpPr>
          <p:cNvPr id="3" name="文字方塊 2"/>
          <p:cNvSpPr txBox="1"/>
          <p:nvPr/>
        </p:nvSpPr>
        <p:spPr>
          <a:xfrm>
            <a:off x="6228184" y="2885974"/>
            <a:ext cx="2300630" cy="461665"/>
          </a:xfrm>
          <a:prstGeom prst="rect">
            <a:avLst/>
          </a:prstGeom>
          <a:noFill/>
        </p:spPr>
        <p:txBody>
          <a:bodyPr wrap="none" rtlCol="0">
            <a:spAutoFit/>
          </a:bodyPr>
          <a:lstStyle/>
          <a:p>
            <a:r>
              <a:rPr lang="zh-TW" altLang="en-US" sz="2400" b="1" dirty="0" smtClean="0">
                <a:latin typeface="+mj-ea"/>
                <a:ea typeface="+mj-ea"/>
                <a:hlinkClick r:id="rId4"/>
              </a:rPr>
              <a:t>毛利人</a:t>
            </a:r>
            <a:r>
              <a:rPr lang="en-US" altLang="zh-TW" sz="2400" b="1" dirty="0" smtClean="0">
                <a:latin typeface="+mj-ea"/>
                <a:ea typeface="+mj-ea"/>
                <a:hlinkClick r:id="rId4"/>
              </a:rPr>
              <a:t>HAKA</a:t>
            </a:r>
            <a:r>
              <a:rPr lang="zh-TW" altLang="en-US" sz="2400" b="1" dirty="0">
                <a:latin typeface="+mj-ea"/>
                <a:ea typeface="+mj-ea"/>
                <a:hlinkClick r:id="rId4"/>
              </a:rPr>
              <a:t>舞</a:t>
            </a:r>
            <a:endParaRPr lang="zh-TW" altLang="en-US" sz="2400" dirty="0">
              <a:latin typeface="+mj-ea"/>
              <a:ea typeface="+mj-ea"/>
            </a:endParaRPr>
          </a:p>
        </p:txBody>
      </p:sp>
    </p:spTree>
    <p:extLst>
      <p:ext uri="{BB962C8B-B14F-4D97-AF65-F5344CB8AC3E}">
        <p14:creationId xmlns:p14="http://schemas.microsoft.com/office/powerpoint/2010/main" val="1262089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4624"/>
            <a:ext cx="9108504" cy="2203647"/>
          </a:xfrm>
        </p:spPr>
        <p:txBody>
          <a:bodyPr/>
          <a:lstStyle/>
          <a:p>
            <a:r>
              <a:rPr lang="zh-TW" altLang="en-US" b="1" dirty="0" smtClean="0">
                <a:solidFill>
                  <a:schemeClr val="tx1"/>
                </a:solidFill>
                <a:latin typeface="+mn-ea"/>
                <a:ea typeface="+mn-ea"/>
              </a:rPr>
              <a:t>毛利人</a:t>
            </a:r>
            <a:r>
              <a:rPr lang="zh-TW" altLang="en-US" b="1" dirty="0">
                <a:solidFill>
                  <a:schemeClr val="tx1"/>
                </a:solidFill>
                <a:latin typeface="+mn-ea"/>
                <a:ea typeface="+mn-ea"/>
              </a:rPr>
              <a:t>語言學家，</a:t>
            </a:r>
            <a:r>
              <a:rPr lang="zh-TW" altLang="en-US" b="1" dirty="0">
                <a:solidFill>
                  <a:srgbClr val="FF0000"/>
                </a:solidFill>
                <a:latin typeface="+mn-ea"/>
                <a:ea typeface="+mn-ea"/>
                <a:hlinkClick r:id="rId2"/>
              </a:rPr>
              <a:t>拜訪太巴塱阿美族部</a:t>
            </a:r>
            <a:r>
              <a:rPr lang="zh-TW" altLang="en-US" b="1" dirty="0">
                <a:solidFill>
                  <a:schemeClr val="tx1"/>
                </a:solidFill>
                <a:latin typeface="+mn-ea"/>
                <a:ea typeface="+mn-ea"/>
                <a:hlinkClick r:id="rId2"/>
              </a:rPr>
              <a:t>落</a:t>
            </a:r>
            <a:r>
              <a:rPr lang="zh-TW" altLang="en-US" b="1" dirty="0">
                <a:solidFill>
                  <a:schemeClr val="tx1"/>
                </a:solidFill>
                <a:latin typeface="+mn-ea"/>
                <a:ea typeface="+mn-ea"/>
              </a:rPr>
              <a:t>時，看到祖靈屋 </a:t>
            </a:r>
            <a:r>
              <a:rPr lang="en-US" altLang="zh-TW" b="1" dirty="0" err="1">
                <a:solidFill>
                  <a:schemeClr val="tx1"/>
                </a:solidFill>
                <a:latin typeface="+mn-ea"/>
                <a:ea typeface="+mn-ea"/>
              </a:rPr>
              <a:t>Kakita’an</a:t>
            </a:r>
            <a:r>
              <a:rPr lang="en-US" altLang="zh-TW" b="1" dirty="0">
                <a:solidFill>
                  <a:schemeClr val="tx1"/>
                </a:solidFill>
                <a:latin typeface="+mn-ea"/>
                <a:ea typeface="+mn-ea"/>
              </a:rPr>
              <a:t> </a:t>
            </a:r>
            <a:r>
              <a:rPr lang="zh-TW" altLang="en-US" b="1" dirty="0">
                <a:solidFill>
                  <a:schemeClr val="tx1"/>
                </a:solidFill>
                <a:latin typeface="+mn-ea"/>
                <a:ea typeface="+mn-ea"/>
              </a:rPr>
              <a:t>的形式，與</a:t>
            </a:r>
            <a:r>
              <a:rPr lang="zh-TW" altLang="en-US" b="1" dirty="0" smtClean="0">
                <a:solidFill>
                  <a:schemeClr val="tx1"/>
                </a:solidFill>
                <a:latin typeface="+mn-ea"/>
                <a:ea typeface="+mn-ea"/>
              </a:rPr>
              <a:t>家鄉的</a:t>
            </a:r>
            <a:r>
              <a:rPr lang="zh-TW" altLang="en-US" b="1" dirty="0">
                <a:solidFill>
                  <a:schemeClr val="tx1"/>
                </a:solidFill>
                <a:latin typeface="+mn-ea"/>
                <a:ea typeface="+mn-ea"/>
              </a:rPr>
              <a:t>聚會所幾乎完全相同，甚至就連語言、傳說都類似時，感動地又哭又唱，「我們回家了！」</a:t>
            </a: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780447"/>
            <a:ext cx="5403850" cy="4052888"/>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3048000"/>
            <a:ext cx="3810000" cy="3810000"/>
          </a:xfrm>
          <a:prstGeom prst="rect">
            <a:avLst/>
          </a:prstGeom>
        </p:spPr>
      </p:pic>
    </p:spTree>
    <p:extLst>
      <p:ext uri="{BB962C8B-B14F-4D97-AF65-F5344CB8AC3E}">
        <p14:creationId xmlns:p14="http://schemas.microsoft.com/office/powerpoint/2010/main" val="41592210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85" y="449947"/>
            <a:ext cx="8439150" cy="596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46798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6632"/>
            <a:ext cx="571500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0" y="4509120"/>
            <a:ext cx="9144000" cy="2062103"/>
          </a:xfrm>
          <a:prstGeom prst="rect">
            <a:avLst/>
          </a:prstGeom>
          <a:noFill/>
        </p:spPr>
        <p:txBody>
          <a:bodyPr wrap="square" rtlCol="0">
            <a:spAutoFit/>
          </a:bodyPr>
          <a:lstStyle/>
          <a:p>
            <a:r>
              <a:rPr lang="zh-TW" altLang="en-US" sz="3200" b="1" dirty="0">
                <a:latin typeface="+mj-ea"/>
                <a:ea typeface="+mj-ea"/>
              </a:rPr>
              <a:t>紐西蘭毛利青少年尋根</a:t>
            </a:r>
            <a:r>
              <a:rPr lang="zh-TW" altLang="en-US" sz="3200" b="1" dirty="0" smtClean="0">
                <a:latin typeface="+mj-ea"/>
                <a:ea typeface="+mj-ea"/>
              </a:rPr>
              <a:t>團到</a:t>
            </a:r>
            <a:r>
              <a:rPr lang="zh-TW" altLang="en-US" sz="3200" b="1" dirty="0">
                <a:latin typeface="+mj-ea"/>
                <a:ea typeface="+mj-ea"/>
              </a:rPr>
              <a:t>花蓮參加阿美族豐年祭，由當地部落族人先指導毛利青少年祭典樂舞文化後，毛利青少年再進入會場參與豐年祭、與族人共舞</a:t>
            </a:r>
            <a:r>
              <a:rPr lang="zh-TW" altLang="en-US" sz="3200" b="1" dirty="0" smtClean="0">
                <a:latin typeface="+mj-ea"/>
                <a:ea typeface="+mj-ea"/>
              </a:rPr>
              <a:t>。</a:t>
            </a:r>
            <a:r>
              <a:rPr lang="en-US" altLang="zh-TW" sz="3200" b="1" dirty="0" smtClean="0">
                <a:latin typeface="+mj-ea"/>
                <a:ea typeface="+mj-ea"/>
              </a:rPr>
              <a:t>2018</a:t>
            </a:r>
            <a:r>
              <a:rPr lang="zh-TW" altLang="en-US" sz="3200" b="1" dirty="0" smtClean="0">
                <a:latin typeface="+mj-ea"/>
                <a:ea typeface="+mj-ea"/>
              </a:rPr>
              <a:t>年</a:t>
            </a:r>
            <a:r>
              <a:rPr lang="en-US" altLang="zh-TW" sz="3200" b="1" dirty="0" smtClean="0">
                <a:latin typeface="+mj-ea"/>
                <a:ea typeface="+mj-ea"/>
              </a:rPr>
              <a:t>8</a:t>
            </a:r>
            <a:r>
              <a:rPr lang="zh-TW" altLang="en-US" sz="3200" b="1" dirty="0" smtClean="0">
                <a:latin typeface="+mj-ea"/>
                <a:ea typeface="+mj-ea"/>
              </a:rPr>
              <a:t>月</a:t>
            </a:r>
            <a:r>
              <a:rPr lang="en-US" altLang="zh-TW" sz="3200" b="1" dirty="0" smtClean="0">
                <a:latin typeface="+mj-ea"/>
                <a:ea typeface="+mj-ea"/>
              </a:rPr>
              <a:t>24</a:t>
            </a:r>
            <a:r>
              <a:rPr lang="zh-TW" altLang="en-US" sz="3200" b="1" dirty="0" smtClean="0">
                <a:latin typeface="+mj-ea"/>
                <a:ea typeface="+mj-ea"/>
              </a:rPr>
              <a:t>日</a:t>
            </a:r>
            <a:endParaRPr lang="zh-TW" altLang="en-US" sz="3200" b="1" dirty="0">
              <a:latin typeface="+mj-ea"/>
              <a:ea typeface="+mj-ea"/>
            </a:endParaRPr>
          </a:p>
        </p:txBody>
      </p:sp>
      <p:pic>
        <p:nvPicPr>
          <p:cNvPr id="3" name="圖片 2"/>
          <p:cNvPicPr>
            <a:picLocks noChangeAspect="1"/>
          </p:cNvPicPr>
          <p:nvPr/>
        </p:nvPicPr>
        <p:blipFill>
          <a:blip r:embed="rId3"/>
          <a:stretch>
            <a:fillRect/>
          </a:stretch>
        </p:blipFill>
        <p:spPr>
          <a:xfrm>
            <a:off x="1525513" y="1780803"/>
            <a:ext cx="7620000" cy="5095875"/>
          </a:xfrm>
          <a:prstGeom prst="rect">
            <a:avLst/>
          </a:prstGeom>
        </p:spPr>
      </p:pic>
    </p:spTree>
    <p:extLst>
      <p:ext uri="{BB962C8B-B14F-4D97-AF65-F5344CB8AC3E}">
        <p14:creationId xmlns:p14="http://schemas.microsoft.com/office/powerpoint/2010/main" val="84196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latin typeface="微軟正黑體" panose="020B0604030504040204" pitchFamily="34" charset="-120"/>
                <a:ea typeface="微軟正黑體" panose="020B0604030504040204" pitchFamily="34" charset="-120"/>
                <a:cs typeface="+mj-cs"/>
              </a:rPr>
              <a:t>亞洲五大語系</a:t>
            </a:r>
            <a:endParaRPr lang="zh-TW" altLang="en-US" sz="4400" b="1" dirty="0">
              <a:solidFill>
                <a:schemeClr val="tx1"/>
              </a:solidFill>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0" y="1807361"/>
            <a:ext cx="9144000" cy="5050639"/>
          </a:xfrm>
        </p:spPr>
        <p:txBody>
          <a:bodyPr anchor="t">
            <a:normAutofit/>
          </a:bodyPr>
          <a:lstStyle/>
          <a:p>
            <a:pPr lvl="0" defTabSz="914400" fontAlgn="base">
              <a:spcAft>
                <a:spcPct val="0"/>
              </a:spcAft>
              <a:buClr>
                <a:schemeClr val="tx1"/>
              </a:buClr>
              <a:buSzPct val="95000"/>
              <a:buFont typeface="Wingdings" panose="05000000000000000000" pitchFamily="2" charset="2"/>
              <a:buChar char="Ø"/>
            </a:pPr>
            <a:r>
              <a:rPr lang="zh-TW" altLang="en-US" sz="3200" b="1" dirty="0" smtClean="0">
                <a:solidFill>
                  <a:prstClr val="black"/>
                </a:solidFill>
                <a:latin typeface="+mj-ea"/>
                <a:ea typeface="+mj-ea"/>
              </a:rPr>
              <a:t>阿爾泰語（</a:t>
            </a:r>
            <a:r>
              <a:rPr lang="en-US" altLang="zh-TW" sz="3200" b="1" dirty="0" err="1" smtClean="0">
                <a:solidFill>
                  <a:prstClr val="black"/>
                </a:solidFill>
                <a:latin typeface="+mj-ea"/>
                <a:ea typeface="+mj-ea"/>
              </a:rPr>
              <a:t>Altatic</a:t>
            </a:r>
            <a:r>
              <a:rPr lang="en-US" altLang="zh-TW" sz="3200" b="1" dirty="0" smtClean="0">
                <a:solidFill>
                  <a:prstClr val="black"/>
                </a:solidFill>
                <a:latin typeface="+mj-ea"/>
                <a:ea typeface="+mj-ea"/>
              </a:rPr>
              <a:t> Languages</a:t>
            </a:r>
            <a:r>
              <a:rPr lang="zh-TW" altLang="en-US" sz="3200" b="1" dirty="0" smtClean="0">
                <a:solidFill>
                  <a:prstClr val="black"/>
                </a:solidFill>
                <a:latin typeface="+mj-ea"/>
                <a:ea typeface="+mj-ea"/>
              </a:rPr>
              <a:t>） ，包括蒙古、突厥、通古斯、朝鮮。</a:t>
            </a:r>
            <a:endParaRPr lang="en-US" altLang="zh-TW" sz="3200" b="1" dirty="0" smtClean="0">
              <a:solidFill>
                <a:prstClr val="black"/>
              </a:solidFill>
              <a:latin typeface="+mj-ea"/>
              <a:ea typeface="+mj-ea"/>
            </a:endParaRPr>
          </a:p>
          <a:p>
            <a:pPr lvl="0" defTabSz="914400" fontAlgn="base">
              <a:spcAft>
                <a:spcPct val="0"/>
              </a:spcAft>
              <a:buClr>
                <a:prstClr val="black"/>
              </a:buClr>
              <a:buSzPct val="95000"/>
              <a:buFont typeface="Wingdings" panose="05000000000000000000" pitchFamily="2" charset="2"/>
              <a:buChar char="Ø"/>
            </a:pPr>
            <a:r>
              <a:rPr lang="zh-TW" altLang="en-US" sz="3200" b="1" dirty="0" smtClean="0">
                <a:solidFill>
                  <a:prstClr val="black"/>
                </a:solidFill>
                <a:latin typeface="微軟正黑體"/>
              </a:rPr>
              <a:t>漢藏語（</a:t>
            </a:r>
            <a:r>
              <a:rPr lang="en-US" altLang="zh-TW" sz="3200" b="1" dirty="0" smtClean="0">
                <a:solidFill>
                  <a:prstClr val="black"/>
                </a:solidFill>
                <a:latin typeface="微軟正黑體"/>
              </a:rPr>
              <a:t>Sino-Tibetan </a:t>
            </a:r>
            <a:r>
              <a:rPr lang="en-US" altLang="zh-TW" sz="3200" b="1" dirty="0">
                <a:solidFill>
                  <a:prstClr val="black"/>
                </a:solidFill>
                <a:latin typeface="微軟正黑體"/>
              </a:rPr>
              <a:t>Languages</a:t>
            </a:r>
            <a:r>
              <a:rPr lang="zh-TW" altLang="en-US" sz="3200" b="1" dirty="0" smtClean="0">
                <a:solidFill>
                  <a:prstClr val="black"/>
                </a:solidFill>
                <a:latin typeface="微軟正黑體"/>
              </a:rPr>
              <a:t>） ，如漢、侗傣、藏緬、苗傜。</a:t>
            </a:r>
            <a:endParaRPr lang="en-US" altLang="zh-TW" sz="3200" b="1" dirty="0" smtClean="0">
              <a:solidFill>
                <a:prstClr val="black"/>
              </a:solidFill>
              <a:latin typeface="微軟正黑體"/>
            </a:endParaRPr>
          </a:p>
          <a:p>
            <a:pPr lvl="0" defTabSz="914400" fontAlgn="base">
              <a:spcAft>
                <a:spcPct val="0"/>
              </a:spcAft>
              <a:buClr>
                <a:prstClr val="black"/>
              </a:buClr>
              <a:buSzPct val="95000"/>
              <a:buFont typeface="Wingdings" panose="05000000000000000000" pitchFamily="2" charset="2"/>
              <a:buChar char="Ø"/>
            </a:pPr>
            <a:r>
              <a:rPr lang="zh-TW" altLang="en-US" sz="3200" b="1" dirty="0" smtClean="0">
                <a:solidFill>
                  <a:prstClr val="black"/>
                </a:solidFill>
                <a:latin typeface="微軟正黑體"/>
              </a:rPr>
              <a:t>南亞語（</a:t>
            </a:r>
            <a:r>
              <a:rPr lang="en-US" altLang="zh-TW" sz="3200" b="1" dirty="0" smtClean="0">
                <a:solidFill>
                  <a:prstClr val="black"/>
                </a:solidFill>
                <a:latin typeface="微軟正黑體"/>
              </a:rPr>
              <a:t>Austro-Asiatic </a:t>
            </a:r>
            <a:r>
              <a:rPr lang="en-US" altLang="zh-TW" sz="3200" b="1" dirty="0">
                <a:solidFill>
                  <a:prstClr val="black"/>
                </a:solidFill>
                <a:latin typeface="微軟正黑體"/>
              </a:rPr>
              <a:t>Languages</a:t>
            </a:r>
            <a:r>
              <a:rPr lang="zh-TW" altLang="en-US" sz="3200" b="1" dirty="0">
                <a:solidFill>
                  <a:prstClr val="black"/>
                </a:solidFill>
                <a:latin typeface="微軟正黑體"/>
              </a:rPr>
              <a:t>） ，</a:t>
            </a:r>
            <a:r>
              <a:rPr lang="zh-TW" altLang="en-US" sz="3200" b="1" dirty="0" smtClean="0">
                <a:solidFill>
                  <a:prstClr val="black"/>
                </a:solidFill>
                <a:latin typeface="微軟正黑體"/>
              </a:rPr>
              <a:t>如</a:t>
            </a:r>
            <a:r>
              <a:rPr lang="zh-TW" altLang="en-US" sz="3200" b="1" dirty="0">
                <a:solidFill>
                  <a:prstClr val="black"/>
                </a:solidFill>
                <a:latin typeface="微軟正黑體"/>
              </a:rPr>
              <a:t>高棉</a:t>
            </a:r>
            <a:r>
              <a:rPr lang="zh-TW" altLang="en-US" sz="3200" b="1" dirty="0" smtClean="0">
                <a:solidFill>
                  <a:prstClr val="black"/>
                </a:solidFill>
                <a:latin typeface="微軟正黑體"/>
              </a:rPr>
              <a:t>、越南、孟加拉。</a:t>
            </a:r>
            <a:endParaRPr lang="en-US" altLang="zh-TW" sz="3200" b="1" dirty="0" smtClean="0">
              <a:solidFill>
                <a:prstClr val="black"/>
              </a:solidFill>
              <a:latin typeface="微軟正黑體"/>
            </a:endParaRPr>
          </a:p>
          <a:p>
            <a:pPr lvl="0" defTabSz="914400" fontAlgn="base">
              <a:spcAft>
                <a:spcPct val="0"/>
              </a:spcAft>
              <a:buClr>
                <a:prstClr val="black"/>
              </a:buClr>
              <a:buSzPct val="95000"/>
              <a:buFont typeface="Wingdings" panose="05000000000000000000" pitchFamily="2" charset="2"/>
              <a:buChar char="Ø"/>
            </a:pPr>
            <a:r>
              <a:rPr lang="zh-TW" altLang="en-US" sz="3200" b="1" dirty="0" smtClean="0">
                <a:solidFill>
                  <a:prstClr val="black"/>
                </a:solidFill>
                <a:latin typeface="微軟正黑體"/>
              </a:rPr>
              <a:t>印歐語（</a:t>
            </a:r>
            <a:r>
              <a:rPr lang="en-US" altLang="zh-TW" sz="3200" b="1" dirty="0" smtClean="0">
                <a:solidFill>
                  <a:prstClr val="black"/>
                </a:solidFill>
                <a:latin typeface="微軟正黑體"/>
              </a:rPr>
              <a:t>Indo-European </a:t>
            </a:r>
            <a:r>
              <a:rPr lang="en-US" altLang="zh-TW" sz="3200" b="1" dirty="0">
                <a:solidFill>
                  <a:prstClr val="black"/>
                </a:solidFill>
                <a:latin typeface="微軟正黑體"/>
              </a:rPr>
              <a:t>Languages</a:t>
            </a:r>
            <a:r>
              <a:rPr lang="zh-TW" altLang="en-US" sz="3200" b="1" dirty="0">
                <a:solidFill>
                  <a:prstClr val="black"/>
                </a:solidFill>
                <a:latin typeface="微軟正黑體"/>
              </a:rPr>
              <a:t>） ，</a:t>
            </a:r>
            <a:r>
              <a:rPr lang="zh-TW" altLang="en-US" sz="3200" b="1" dirty="0" smtClean="0">
                <a:solidFill>
                  <a:prstClr val="black"/>
                </a:solidFill>
                <a:latin typeface="微軟正黑體"/>
              </a:rPr>
              <a:t>如印度、伊朗、波斯。</a:t>
            </a:r>
            <a:endParaRPr lang="en-US" altLang="zh-TW" sz="3200" b="1" dirty="0" smtClean="0">
              <a:solidFill>
                <a:prstClr val="black"/>
              </a:solidFill>
              <a:latin typeface="+mj-ea"/>
              <a:ea typeface="+mj-ea"/>
            </a:endParaRPr>
          </a:p>
          <a:p>
            <a:pPr lvl="0" defTabSz="914400" fontAlgn="base">
              <a:spcAft>
                <a:spcPct val="0"/>
              </a:spcAft>
              <a:buClrTx/>
              <a:buSzPct val="95000"/>
              <a:buFont typeface="Wingdings" panose="05000000000000000000" pitchFamily="2" charset="2"/>
              <a:buChar char="Ø"/>
            </a:pPr>
            <a:r>
              <a:rPr lang="zh-TW" altLang="en-US" sz="3200" b="1" dirty="0" smtClean="0">
                <a:solidFill>
                  <a:prstClr val="black"/>
                </a:solidFill>
                <a:latin typeface="+mn-ea"/>
              </a:rPr>
              <a:t>南</a:t>
            </a:r>
            <a:r>
              <a:rPr lang="zh-TW" altLang="en-US" sz="3200" b="1" dirty="0">
                <a:solidFill>
                  <a:prstClr val="black"/>
                </a:solidFill>
                <a:latin typeface="+mn-ea"/>
              </a:rPr>
              <a:t>島</a:t>
            </a:r>
            <a:r>
              <a:rPr lang="zh-TW" altLang="en-US" sz="3200" b="1" dirty="0" smtClean="0">
                <a:solidFill>
                  <a:prstClr val="black"/>
                </a:solidFill>
                <a:latin typeface="+mn-ea"/>
              </a:rPr>
              <a:t>語（</a:t>
            </a:r>
            <a:r>
              <a:rPr lang="en-US" altLang="zh-TW" sz="3200" b="1" dirty="0" smtClean="0">
                <a:solidFill>
                  <a:prstClr val="black"/>
                </a:solidFill>
                <a:latin typeface="+mn-ea"/>
              </a:rPr>
              <a:t>Austronesian</a:t>
            </a:r>
            <a:r>
              <a:rPr lang="zh-TW" altLang="en-US" sz="3200" b="1" dirty="0" smtClean="0">
                <a:solidFill>
                  <a:prstClr val="black"/>
                </a:solidFill>
                <a:latin typeface="+mn-ea"/>
              </a:rPr>
              <a:t> </a:t>
            </a:r>
            <a:r>
              <a:rPr lang="en-US" altLang="zh-TW" sz="3200" b="1" dirty="0" smtClean="0">
                <a:solidFill>
                  <a:prstClr val="black"/>
                </a:solidFill>
                <a:latin typeface="微軟正黑體"/>
              </a:rPr>
              <a:t> </a:t>
            </a:r>
            <a:r>
              <a:rPr lang="en-US" altLang="zh-TW" sz="3200" b="1" dirty="0">
                <a:solidFill>
                  <a:prstClr val="black"/>
                </a:solidFill>
                <a:latin typeface="微軟正黑體"/>
              </a:rPr>
              <a:t>Languages </a:t>
            </a:r>
            <a:r>
              <a:rPr lang="zh-TW" altLang="en-US" sz="3200" b="1" dirty="0" smtClean="0">
                <a:solidFill>
                  <a:prstClr val="black"/>
                </a:solidFill>
                <a:latin typeface="+mn-ea"/>
              </a:rPr>
              <a:t>）。</a:t>
            </a:r>
            <a:endParaRPr lang="zh-TW" altLang="en-US" sz="3200" b="1" dirty="0">
              <a:solidFill>
                <a:prstClr val="black"/>
              </a:solidFill>
              <a:latin typeface="+mn-ea"/>
            </a:endParaRPr>
          </a:p>
        </p:txBody>
      </p:sp>
    </p:spTree>
    <p:extLst>
      <p:ext uri="{BB962C8B-B14F-4D97-AF65-F5344CB8AC3E}">
        <p14:creationId xmlns:p14="http://schemas.microsoft.com/office/powerpoint/2010/main" val="254763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 y="692696"/>
            <a:ext cx="6502400" cy="334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395536" y="22904"/>
            <a:ext cx="7510389" cy="1046440"/>
          </a:xfrm>
          <a:prstGeom prst="rect">
            <a:avLst/>
          </a:prstGeom>
          <a:noFill/>
        </p:spPr>
        <p:txBody>
          <a:bodyPr wrap="none" rtlCol="0">
            <a:spAutoFit/>
          </a:bodyPr>
          <a:lstStyle/>
          <a:p>
            <a:r>
              <a:rPr lang="en-US" altLang="zh-TW" sz="4400" b="1" dirty="0" smtClean="0">
                <a:solidFill>
                  <a:srgbClr val="333333"/>
                </a:solidFill>
                <a:latin typeface="+mj-ea"/>
                <a:ea typeface="+mj-ea"/>
              </a:rPr>
              <a:t>2016</a:t>
            </a:r>
            <a:r>
              <a:rPr lang="zh-TW" altLang="en-US" sz="4400" b="1" dirty="0" smtClean="0">
                <a:solidFill>
                  <a:srgbClr val="333333"/>
                </a:solidFill>
                <a:latin typeface="+mj-ea"/>
                <a:ea typeface="+mj-ea"/>
              </a:rPr>
              <a:t>年紐西蘭</a:t>
            </a:r>
            <a:r>
              <a:rPr lang="zh-TW" altLang="en-US" sz="4400" b="1" dirty="0">
                <a:solidFill>
                  <a:srgbClr val="333333"/>
                </a:solidFill>
                <a:latin typeface="+mj-ea"/>
                <a:ea typeface="+mj-ea"/>
              </a:rPr>
              <a:t>決選</a:t>
            </a:r>
            <a:r>
              <a:rPr lang="en-US" altLang="zh-TW" sz="4400" b="1" dirty="0">
                <a:solidFill>
                  <a:srgbClr val="333333"/>
                </a:solidFill>
                <a:latin typeface="+mj-ea"/>
                <a:ea typeface="+mj-ea"/>
              </a:rPr>
              <a:t>4</a:t>
            </a:r>
            <a:r>
              <a:rPr lang="zh-TW" altLang="en-US" sz="4400" b="1" dirty="0">
                <a:solidFill>
                  <a:srgbClr val="333333"/>
                </a:solidFill>
                <a:latin typeface="+mj-ea"/>
                <a:ea typeface="+mj-ea"/>
              </a:rPr>
              <a:t>面新國旗</a:t>
            </a:r>
          </a:p>
          <a:p>
            <a:endParaRPr lang="zh-TW" altLang="en-US" dirty="0"/>
          </a:p>
        </p:txBody>
      </p:sp>
      <p:sp>
        <p:nvSpPr>
          <p:cNvPr id="3" name="文字方塊 2"/>
          <p:cNvSpPr txBox="1"/>
          <p:nvPr/>
        </p:nvSpPr>
        <p:spPr>
          <a:xfrm>
            <a:off x="1144" y="4149080"/>
            <a:ext cx="9036496" cy="2554545"/>
          </a:xfrm>
          <a:prstGeom prst="rect">
            <a:avLst/>
          </a:prstGeom>
          <a:noFill/>
        </p:spPr>
        <p:txBody>
          <a:bodyPr wrap="square" rtlCol="0">
            <a:spAutoFit/>
          </a:bodyPr>
          <a:lstStyle/>
          <a:p>
            <a:pPr marL="457200" indent="-457200">
              <a:buFont typeface="Wingdings" panose="05000000000000000000" pitchFamily="2" charset="2"/>
              <a:buChar char="Ø"/>
            </a:pPr>
            <a:r>
              <a:rPr lang="zh-TW" altLang="en-US" sz="3200" b="1" dirty="0" smtClean="0">
                <a:latin typeface="+mj-ea"/>
                <a:ea typeface="+mj-ea"/>
              </a:rPr>
              <a:t>四</a:t>
            </a:r>
            <a:r>
              <a:rPr lang="zh-TW" altLang="en-US" sz="3200" b="1" dirty="0">
                <a:latin typeface="+mj-ea"/>
                <a:ea typeface="+mj-ea"/>
              </a:rPr>
              <a:t>件作品有三</a:t>
            </a:r>
            <a:r>
              <a:rPr lang="zh-TW" altLang="en-US" sz="3200" b="1" dirty="0" smtClean="0">
                <a:latin typeface="+mj-ea"/>
                <a:ea typeface="+mj-ea"/>
              </a:rPr>
              <a:t>件類似</a:t>
            </a:r>
            <a:r>
              <a:rPr lang="zh-TW" altLang="en-US" sz="3200" b="1" dirty="0">
                <a:latin typeface="+mj-ea"/>
                <a:ea typeface="+mj-ea"/>
              </a:rPr>
              <a:t>，有一件看來風格迥異</a:t>
            </a:r>
            <a:r>
              <a:rPr lang="zh-TW" altLang="en-US" sz="3200" b="1" dirty="0" smtClean="0">
                <a:latin typeface="+mj-ea"/>
                <a:ea typeface="+mj-ea"/>
              </a:rPr>
              <a:t>，其實</a:t>
            </a:r>
            <a:r>
              <a:rPr lang="zh-TW" altLang="en-US" sz="3200" b="1" dirty="0">
                <a:latin typeface="+mj-ea"/>
                <a:ea typeface="+mj-ea"/>
              </a:rPr>
              <a:t>它們都有同樣的元素</a:t>
            </a:r>
            <a:r>
              <a:rPr lang="zh-TW" altLang="en-US" sz="3200" b="1" dirty="0" smtClean="0">
                <a:latin typeface="+mj-ea"/>
                <a:ea typeface="+mj-ea"/>
              </a:rPr>
              <a:t>：就是</a:t>
            </a:r>
            <a:r>
              <a:rPr lang="zh-TW" altLang="en-US" sz="3200" b="1" dirty="0">
                <a:latin typeface="+mj-ea"/>
                <a:ea typeface="+mj-ea"/>
              </a:rPr>
              <a:t>紐西蘭毛利人最神聖的植物－銀蕨</a:t>
            </a:r>
            <a:r>
              <a:rPr lang="zh-TW" altLang="en-US" sz="3200" b="1" dirty="0" smtClean="0">
                <a:latin typeface="+mj-ea"/>
                <a:ea typeface="+mj-ea"/>
              </a:rPr>
              <a:t>。</a:t>
            </a:r>
            <a:endParaRPr lang="en-US" altLang="zh-TW" sz="3200" b="1" dirty="0" smtClean="0">
              <a:latin typeface="+mj-ea"/>
              <a:ea typeface="+mj-ea"/>
            </a:endParaRPr>
          </a:p>
          <a:p>
            <a:pPr marL="457200" indent="-457200">
              <a:buFont typeface="Wingdings" panose="05000000000000000000" pitchFamily="2" charset="2"/>
              <a:buChar char="Ø"/>
            </a:pPr>
            <a:r>
              <a:rPr lang="zh-TW" altLang="en-US" sz="3200" b="1" dirty="0">
                <a:latin typeface="+mj-ea"/>
                <a:ea typeface="+mj-ea"/>
              </a:rPr>
              <a:t>銀</a:t>
            </a:r>
            <a:r>
              <a:rPr lang="zh-TW" altLang="en-US" sz="3200" b="1" dirty="0" smtClean="0">
                <a:latin typeface="+mj-ea"/>
                <a:ea typeface="+mj-ea"/>
              </a:rPr>
              <a:t>蕨原</a:t>
            </a:r>
            <a:r>
              <a:rPr lang="zh-TW" altLang="en-US" sz="3200" b="1" dirty="0">
                <a:latin typeface="+mj-ea"/>
                <a:ea typeface="+mj-ea"/>
              </a:rPr>
              <a:t>產於紐西蘭，毛利語是</a:t>
            </a:r>
            <a:r>
              <a:rPr lang="en-US" altLang="zh-TW" sz="3200" b="1" i="1" dirty="0" err="1">
                <a:latin typeface="+mj-ea"/>
                <a:ea typeface="+mj-ea"/>
              </a:rPr>
              <a:t>kaponga</a:t>
            </a:r>
            <a:r>
              <a:rPr lang="zh-TW" altLang="en-US" sz="3200" b="1" dirty="0">
                <a:latin typeface="+mj-ea"/>
                <a:ea typeface="+mj-ea"/>
              </a:rPr>
              <a:t> 或</a:t>
            </a:r>
            <a:r>
              <a:rPr lang="en-US" altLang="zh-TW" sz="3200" b="1" i="1" dirty="0" err="1">
                <a:latin typeface="+mj-ea"/>
                <a:ea typeface="+mj-ea"/>
              </a:rPr>
              <a:t>ponga</a:t>
            </a:r>
            <a:r>
              <a:rPr lang="zh-TW" altLang="en-US" sz="3200" b="1" dirty="0">
                <a:latin typeface="+mj-ea"/>
                <a:ea typeface="+mj-ea"/>
              </a:rPr>
              <a:t>（所以英文又音譯為</a:t>
            </a:r>
            <a:r>
              <a:rPr lang="en-US" altLang="zh-TW" sz="3200" b="1" dirty="0" err="1">
                <a:latin typeface="+mj-ea"/>
                <a:ea typeface="+mj-ea"/>
              </a:rPr>
              <a:t>ponga</a:t>
            </a:r>
            <a:r>
              <a:rPr lang="zh-TW" altLang="en-US" sz="3200" b="1" dirty="0">
                <a:latin typeface="+mj-ea"/>
                <a:ea typeface="+mj-ea"/>
              </a:rPr>
              <a:t>或</a:t>
            </a:r>
            <a:r>
              <a:rPr lang="en-US" altLang="zh-TW" sz="3200" b="1" dirty="0" err="1">
                <a:latin typeface="+mj-ea"/>
                <a:ea typeface="+mj-ea"/>
              </a:rPr>
              <a:t>punga</a:t>
            </a:r>
            <a:r>
              <a:rPr lang="zh-TW" altLang="en-US" sz="3200" b="1" dirty="0" smtClean="0">
                <a:latin typeface="+mj-ea"/>
                <a:ea typeface="+mj-ea"/>
              </a:rPr>
              <a:t>）。</a:t>
            </a:r>
            <a:endParaRPr lang="zh-TW" altLang="en-US" sz="3200" b="1" dirty="0">
              <a:latin typeface="+mj-ea"/>
              <a:ea typeface="+mj-ea"/>
            </a:endParaRPr>
          </a:p>
        </p:txBody>
      </p:sp>
    </p:spTree>
    <p:extLst>
      <p:ext uri="{BB962C8B-B14F-4D97-AF65-F5344CB8AC3E}">
        <p14:creationId xmlns:p14="http://schemas.microsoft.com/office/powerpoint/2010/main" val="971902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7479"/>
            <a:ext cx="588645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5903640" y="10328"/>
            <a:ext cx="3240360" cy="4524315"/>
          </a:xfrm>
          <a:prstGeom prst="rect">
            <a:avLst/>
          </a:prstGeom>
          <a:noFill/>
        </p:spPr>
        <p:txBody>
          <a:bodyPr wrap="square" rtlCol="0">
            <a:spAutoFit/>
          </a:bodyPr>
          <a:lstStyle/>
          <a:p>
            <a:r>
              <a:rPr lang="zh-TW" altLang="en-US" sz="3200" b="1" dirty="0" smtClean="0">
                <a:latin typeface="+mj-ea"/>
                <a:ea typeface="+mj-ea"/>
              </a:rPr>
              <a:t>紐西蘭「公投</a:t>
            </a:r>
            <a:r>
              <a:rPr lang="zh-TW" altLang="en-US" sz="3200" b="1" dirty="0">
                <a:latin typeface="+mj-ea"/>
                <a:ea typeface="+mj-ea"/>
              </a:rPr>
              <a:t>」，</a:t>
            </a:r>
            <a:r>
              <a:rPr lang="zh-TW" altLang="en-US" sz="3200" b="1" dirty="0" smtClean="0">
                <a:latin typeface="+mj-ea"/>
                <a:ea typeface="+mj-ea"/>
              </a:rPr>
              <a:t>決定國家象徵（</a:t>
            </a:r>
            <a:r>
              <a:rPr lang="zh-TW" altLang="en-US" sz="3200" b="1" dirty="0">
                <a:latin typeface="+mj-ea"/>
                <a:ea typeface="+mj-ea"/>
              </a:rPr>
              <a:t>國旗</a:t>
            </a:r>
            <a:r>
              <a:rPr lang="zh-TW" altLang="en-US" sz="3200" b="1" dirty="0" smtClean="0">
                <a:latin typeface="+mj-ea"/>
                <a:ea typeface="+mj-ea"/>
              </a:rPr>
              <a:t>）實現</a:t>
            </a:r>
            <a:r>
              <a:rPr lang="zh-TW" altLang="en-US" sz="3200" b="1" dirty="0">
                <a:latin typeface="+mj-ea"/>
                <a:ea typeface="+mj-ea"/>
              </a:rPr>
              <a:t>轉型正義的手段</a:t>
            </a:r>
            <a:r>
              <a:rPr lang="zh-TW" altLang="en-US" sz="3200" b="1" dirty="0" smtClean="0">
                <a:latin typeface="+mj-ea"/>
                <a:ea typeface="+mj-ea"/>
              </a:rPr>
              <a:t>。</a:t>
            </a:r>
            <a:endParaRPr lang="en-US" altLang="zh-TW" sz="3200" b="1" dirty="0" smtClean="0">
              <a:latin typeface="+mj-ea"/>
              <a:ea typeface="+mj-ea"/>
            </a:endParaRPr>
          </a:p>
          <a:p>
            <a:r>
              <a:rPr lang="zh-TW" altLang="en-US" sz="3200" b="1" dirty="0">
                <a:latin typeface="+mj-ea"/>
                <a:ea typeface="+mj-ea"/>
              </a:rPr>
              <a:t>白藍黑</a:t>
            </a:r>
            <a:r>
              <a:rPr lang="en-US" altLang="zh-TW" sz="3200" b="1" dirty="0">
                <a:latin typeface="+mj-ea"/>
                <a:ea typeface="+mj-ea"/>
              </a:rPr>
              <a:t>3</a:t>
            </a:r>
            <a:r>
              <a:rPr lang="zh-TW" altLang="en-US" sz="3200" b="1" dirty="0">
                <a:latin typeface="+mj-ea"/>
                <a:ea typeface="+mj-ea"/>
              </a:rPr>
              <a:t>色組成的「銀蕨旗</a:t>
            </a:r>
            <a:r>
              <a:rPr lang="zh-TW" altLang="en-US" sz="3200" b="1" dirty="0" smtClean="0">
                <a:latin typeface="+mj-ea"/>
                <a:ea typeface="+mj-ea"/>
              </a:rPr>
              <a:t>」。</a:t>
            </a:r>
            <a:endParaRPr lang="en-US" altLang="zh-TW" sz="3200" b="1" dirty="0" smtClean="0">
              <a:latin typeface="+mj-ea"/>
              <a:ea typeface="+mj-ea"/>
            </a:endParaRPr>
          </a:p>
          <a:p>
            <a:r>
              <a:rPr lang="zh-TW" altLang="en-US" sz="3200" b="1" dirty="0" smtClean="0">
                <a:latin typeface="+mj-ea"/>
                <a:ea typeface="+mj-ea"/>
              </a:rPr>
              <a:t>旗幟</a:t>
            </a:r>
            <a:r>
              <a:rPr lang="zh-TW" altLang="en-US" sz="3200" b="1" dirty="0">
                <a:latin typeface="+mj-ea"/>
                <a:ea typeface="+mj-ea"/>
              </a:rPr>
              <a:t>並在右側配上，</a:t>
            </a:r>
            <a:r>
              <a:rPr lang="zh-TW" altLang="en-US" sz="3200" b="1" dirty="0" smtClean="0">
                <a:latin typeface="+mj-ea"/>
                <a:ea typeface="+mj-ea"/>
              </a:rPr>
              <a:t>代表南</a:t>
            </a:r>
            <a:r>
              <a:rPr lang="zh-TW" altLang="en-US" sz="3200" b="1" dirty="0">
                <a:latin typeface="+mj-ea"/>
                <a:ea typeface="+mj-ea"/>
              </a:rPr>
              <a:t>島國家的南十字星。</a:t>
            </a: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6632"/>
            <a:ext cx="5904000" cy="295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108520" y="2995668"/>
            <a:ext cx="5929828" cy="584775"/>
          </a:xfrm>
          <a:prstGeom prst="rect">
            <a:avLst/>
          </a:prstGeom>
          <a:noFill/>
        </p:spPr>
        <p:txBody>
          <a:bodyPr wrap="none" rtlCol="0">
            <a:spAutoFit/>
          </a:bodyPr>
          <a:lstStyle/>
          <a:p>
            <a:r>
              <a:rPr lang="zh-TW" altLang="en-US" sz="3200" b="1" dirty="0" smtClean="0">
                <a:solidFill>
                  <a:srgbClr val="C00000"/>
                </a:solidFill>
              </a:rPr>
              <a:t>公投結果保留</a:t>
            </a:r>
            <a:r>
              <a:rPr lang="zh-TW" altLang="en-US" sz="3200" b="1" dirty="0">
                <a:solidFill>
                  <a:srgbClr val="C00000"/>
                </a:solidFill>
              </a:rPr>
              <a:t>舊</a:t>
            </a:r>
            <a:r>
              <a:rPr lang="zh-TW" altLang="en-US" sz="3200" b="1" dirty="0" smtClean="0">
                <a:solidFill>
                  <a:srgbClr val="C00000"/>
                </a:solidFill>
              </a:rPr>
              <a:t>有英國</a:t>
            </a:r>
            <a:r>
              <a:rPr lang="zh-TW" altLang="en-US" sz="3200" b="1" dirty="0">
                <a:solidFill>
                  <a:srgbClr val="C00000"/>
                </a:solidFill>
              </a:rPr>
              <a:t>米</a:t>
            </a:r>
            <a:r>
              <a:rPr lang="zh-TW" altLang="en-US" sz="3200" b="1" dirty="0" smtClean="0">
                <a:solidFill>
                  <a:srgbClr val="C00000"/>
                </a:solidFill>
              </a:rPr>
              <a:t>字國旗</a:t>
            </a:r>
            <a:endParaRPr lang="zh-TW" altLang="en-US" sz="3200" b="1" dirty="0">
              <a:solidFill>
                <a:srgbClr val="C00000"/>
              </a:solidFill>
            </a:endParaRPr>
          </a:p>
        </p:txBody>
      </p:sp>
      <p:sp>
        <p:nvSpPr>
          <p:cNvPr id="5" name="文字方塊 4"/>
          <p:cNvSpPr txBox="1"/>
          <p:nvPr/>
        </p:nvSpPr>
        <p:spPr>
          <a:xfrm>
            <a:off x="5821308" y="4534643"/>
            <a:ext cx="3467616" cy="584775"/>
          </a:xfrm>
          <a:prstGeom prst="rect">
            <a:avLst/>
          </a:prstGeom>
          <a:noFill/>
        </p:spPr>
        <p:txBody>
          <a:bodyPr wrap="none" rtlCol="0">
            <a:spAutoFit/>
          </a:bodyPr>
          <a:lstStyle/>
          <a:p>
            <a:r>
              <a:rPr lang="zh-TW" altLang="en-US" sz="3200" b="1" dirty="0">
                <a:solidFill>
                  <a:srgbClr val="C00000"/>
                </a:solidFill>
              </a:rPr>
              <a:t>銀蕨旗公投</a:t>
            </a:r>
            <a:r>
              <a:rPr lang="zh-TW" altLang="en-US" sz="3200" b="1" dirty="0" smtClean="0">
                <a:solidFill>
                  <a:srgbClr val="C00000"/>
                </a:solidFill>
              </a:rPr>
              <a:t>被淘汰</a:t>
            </a:r>
            <a:endParaRPr lang="zh-TW" altLang="en-US" sz="3200" b="1" dirty="0">
              <a:solidFill>
                <a:srgbClr val="C00000"/>
              </a:solidFill>
            </a:endParaRPr>
          </a:p>
        </p:txBody>
      </p:sp>
    </p:spTree>
    <p:extLst>
      <p:ext uri="{BB962C8B-B14F-4D97-AF65-F5344CB8AC3E}">
        <p14:creationId xmlns:p14="http://schemas.microsoft.com/office/powerpoint/2010/main" val="40438585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rPr>
              <a:t>外來者對原住民的記載</a:t>
            </a:r>
            <a:endParaRPr lang="zh-TW" altLang="en-US" sz="4400" b="1" dirty="0">
              <a:solidFill>
                <a:schemeClr val="tx1"/>
              </a:solidFill>
            </a:endParaRPr>
          </a:p>
        </p:txBody>
      </p:sp>
      <p:sp>
        <p:nvSpPr>
          <p:cNvPr id="3" name="內容版面配置區 2"/>
          <p:cNvSpPr>
            <a:spLocks noGrp="1"/>
          </p:cNvSpPr>
          <p:nvPr>
            <p:ph idx="1"/>
          </p:nvPr>
        </p:nvSpPr>
        <p:spPr>
          <a:xfrm>
            <a:off x="-17661" y="1823385"/>
            <a:ext cx="9144000" cy="5050639"/>
          </a:xfrm>
        </p:spPr>
        <p:txBody>
          <a:bodyPr anchor="t">
            <a:normAutofit/>
          </a:bodyPr>
          <a:lstStyle/>
          <a:p>
            <a:pPr lvl="0" defTabSz="914400" fontAlgn="base">
              <a:lnSpc>
                <a:spcPct val="90000"/>
              </a:lnSpc>
              <a:spcAft>
                <a:spcPct val="0"/>
              </a:spcAft>
              <a:buClrTx/>
              <a:buSzPct val="95000"/>
              <a:buFont typeface="Wingdings" panose="05000000000000000000" pitchFamily="2" charset="2"/>
              <a:buChar char="Ø"/>
            </a:pPr>
            <a:r>
              <a:rPr lang="en-US" altLang="zh-TW" sz="3200" b="1" dirty="0" smtClean="0">
                <a:solidFill>
                  <a:prstClr val="black"/>
                </a:solidFill>
                <a:latin typeface="+mn-ea"/>
              </a:rPr>
              <a:t>1603</a:t>
            </a:r>
            <a:r>
              <a:rPr lang="zh-TW" altLang="en-US" sz="3200" b="1" dirty="0">
                <a:solidFill>
                  <a:prstClr val="black"/>
                </a:solidFill>
                <a:latin typeface="+mn-ea"/>
              </a:rPr>
              <a:t>年，明朝陳第</a:t>
            </a:r>
            <a:r>
              <a:rPr lang="zh-TW" altLang="en-US" sz="3200" b="1" dirty="0" smtClean="0">
                <a:solidFill>
                  <a:prstClr val="black"/>
                </a:solidFill>
                <a:latin typeface="+mn-ea"/>
              </a:rPr>
              <a:t>撰述</a:t>
            </a:r>
            <a:r>
              <a:rPr lang="en-US" altLang="zh-TW" sz="3200" b="1" dirty="0" smtClean="0">
                <a:solidFill>
                  <a:prstClr val="black"/>
                </a:solidFill>
                <a:latin typeface="+mn-ea"/>
              </a:rPr>
              <a:t>《</a:t>
            </a:r>
            <a:r>
              <a:rPr lang="zh-TW" altLang="en-US" sz="3200" b="1" dirty="0" smtClean="0">
                <a:solidFill>
                  <a:prstClr val="black"/>
                </a:solidFill>
                <a:latin typeface="+mn-ea"/>
              </a:rPr>
              <a:t>東番記</a:t>
            </a:r>
            <a:r>
              <a:rPr lang="en-US" altLang="zh-TW" sz="3200" b="1" dirty="0" smtClean="0">
                <a:solidFill>
                  <a:prstClr val="black"/>
                </a:solidFill>
                <a:latin typeface="+mn-ea"/>
              </a:rPr>
              <a:t>》</a:t>
            </a:r>
            <a:r>
              <a:rPr lang="zh-TW" altLang="en-US" sz="3200" b="1" dirty="0" smtClean="0">
                <a:solidFill>
                  <a:prstClr val="black"/>
                </a:solidFill>
                <a:latin typeface="+mn-ea"/>
              </a:rPr>
              <a:t>，留下台南赤崁一帶西拉雅族的社會文化紀錄。</a:t>
            </a:r>
            <a:endParaRPr lang="en-US" altLang="zh-TW" sz="3200" b="1" dirty="0" smtClean="0">
              <a:solidFill>
                <a:prstClr val="black"/>
              </a:solidFill>
              <a:latin typeface="+mn-ea"/>
            </a:endParaRPr>
          </a:p>
          <a:p>
            <a:pPr lvl="0" defTabSz="914400" fontAlgn="base">
              <a:spcAft>
                <a:spcPct val="0"/>
              </a:spcAft>
              <a:buClrTx/>
              <a:buSzPct val="95000"/>
              <a:buFont typeface="Wingdings" panose="05000000000000000000" pitchFamily="2" charset="2"/>
              <a:buChar char="Ø"/>
            </a:pPr>
            <a:r>
              <a:rPr lang="en-US" altLang="zh-TW" sz="3200" b="1" dirty="0" smtClean="0">
                <a:solidFill>
                  <a:prstClr val="black"/>
                </a:solidFill>
                <a:latin typeface="+mn-ea"/>
              </a:rPr>
              <a:t>1623</a:t>
            </a:r>
            <a:r>
              <a:rPr lang="zh-TW" altLang="en-US" sz="3200" b="1" dirty="0" smtClean="0">
                <a:solidFill>
                  <a:prstClr val="black"/>
                </a:solidFill>
                <a:latin typeface="+mn-ea"/>
              </a:rPr>
              <a:t>年荷蘭商務員參訪西拉雅族</a:t>
            </a:r>
            <a:r>
              <a:rPr lang="zh-TW" altLang="en-US" sz="3200" b="1" dirty="0" smtClean="0">
                <a:solidFill>
                  <a:srgbClr val="FF0000"/>
                </a:solidFill>
                <a:latin typeface="+mn-ea"/>
              </a:rPr>
              <a:t>蕭壟</a:t>
            </a:r>
            <a:r>
              <a:rPr lang="zh-TW" altLang="en-US" sz="3200" b="1" dirty="0" smtClean="0">
                <a:solidFill>
                  <a:prstClr val="black"/>
                </a:solidFill>
                <a:latin typeface="+mn-ea"/>
              </a:rPr>
              <a:t>社，寫下的</a:t>
            </a:r>
            <a:r>
              <a:rPr lang="zh-TW" altLang="en-US" sz="3200" b="1" dirty="0">
                <a:solidFill>
                  <a:prstClr val="black"/>
                </a:solidFill>
                <a:latin typeface="+mn-ea"/>
              </a:rPr>
              <a:t>觀察紀錄。</a:t>
            </a:r>
          </a:p>
          <a:p>
            <a:pPr lvl="0" defTabSz="914400" fontAlgn="base">
              <a:spcAft>
                <a:spcPct val="0"/>
              </a:spcAft>
              <a:buClrTx/>
              <a:buSzPct val="95000"/>
              <a:buFont typeface="Wingdings" panose="05000000000000000000" pitchFamily="2" charset="2"/>
              <a:buChar char="Ø"/>
            </a:pPr>
            <a:r>
              <a:rPr lang="en-US" altLang="zh-TW" sz="3200" b="1" dirty="0" smtClean="0">
                <a:solidFill>
                  <a:prstClr val="black"/>
                </a:solidFill>
                <a:latin typeface="+mn-ea"/>
              </a:rPr>
              <a:t>1624</a:t>
            </a:r>
            <a:r>
              <a:rPr lang="zh-TW" altLang="en-US" sz="3200" b="1" dirty="0" smtClean="0">
                <a:solidFill>
                  <a:prstClr val="black"/>
                </a:solidFill>
                <a:latin typeface="+mn-ea"/>
              </a:rPr>
              <a:t>年荷蘭進據</a:t>
            </a:r>
            <a:r>
              <a:rPr lang="zh-TW" altLang="en-US" sz="3200" b="1" dirty="0">
                <a:solidFill>
                  <a:prstClr val="black"/>
                </a:solidFill>
                <a:latin typeface="+mn-ea"/>
              </a:rPr>
              <a:t>大員後</a:t>
            </a:r>
            <a:r>
              <a:rPr lang="zh-TW" altLang="en-US" sz="3200" b="1" dirty="0" smtClean="0">
                <a:solidFill>
                  <a:prstClr val="black"/>
                </a:solidFill>
                <a:latin typeface="+mn-ea"/>
              </a:rPr>
              <a:t>，宣教師甘治士寫的報告書。</a:t>
            </a:r>
            <a:endParaRPr lang="en-US" altLang="zh-TW" sz="3200" b="1" dirty="0" smtClean="0">
              <a:solidFill>
                <a:prstClr val="black"/>
              </a:solidFill>
              <a:latin typeface="+mn-ea"/>
            </a:endParaRPr>
          </a:p>
          <a:p>
            <a:pPr lvl="0" defTabSz="914400" fontAlgn="base">
              <a:spcAft>
                <a:spcPct val="0"/>
              </a:spcAft>
              <a:buClrTx/>
              <a:buSzPct val="95000"/>
              <a:buFont typeface="Wingdings" panose="05000000000000000000" pitchFamily="2" charset="2"/>
              <a:buChar char="Ø"/>
            </a:pPr>
            <a:r>
              <a:rPr lang="zh-TW" altLang="en-US" sz="3200" b="1" dirty="0" smtClean="0">
                <a:solidFill>
                  <a:prstClr val="black"/>
                </a:solidFill>
                <a:latin typeface="+mj-ea"/>
                <a:ea typeface="+mj-ea"/>
              </a:rPr>
              <a:t>西班牙人佔北臺灣後，對當地原住民的相關紀錄。</a:t>
            </a:r>
            <a:endParaRPr lang="en-US" altLang="zh-TW" sz="3200" b="1" dirty="0" smtClean="0">
              <a:solidFill>
                <a:prstClr val="black"/>
              </a:solidFill>
              <a:latin typeface="+mj-ea"/>
              <a:ea typeface="+mj-ea"/>
            </a:endParaRPr>
          </a:p>
          <a:p>
            <a:pPr lvl="0" defTabSz="914400" fontAlgn="base">
              <a:spcAft>
                <a:spcPct val="0"/>
              </a:spcAft>
              <a:buClrTx/>
              <a:buSzPct val="95000"/>
              <a:buFont typeface="Wingdings" panose="05000000000000000000" pitchFamily="2" charset="2"/>
              <a:buChar char="Ø"/>
            </a:pPr>
            <a:r>
              <a:rPr lang="zh-TW" altLang="en-US" sz="3200" b="1" dirty="0">
                <a:solidFill>
                  <a:prstClr val="black"/>
                </a:solidFill>
                <a:latin typeface="微軟正黑體" panose="020B0604030504040204" pitchFamily="34" charset="-120"/>
              </a:rPr>
              <a:t>荷蘭、西班牙人稱平埔族為</a:t>
            </a:r>
            <a:r>
              <a:rPr lang="zh-TW" altLang="en-US" sz="3200" b="1" u="sng" dirty="0">
                <a:solidFill>
                  <a:prstClr val="black"/>
                </a:solidFill>
                <a:latin typeface="微軟正黑體" panose="020B0604030504040204" pitchFamily="34" charset="-120"/>
              </a:rPr>
              <a:t>福爾摩沙人</a:t>
            </a:r>
            <a:r>
              <a:rPr lang="zh-TW" altLang="en-US" sz="3200" b="1" dirty="0">
                <a:solidFill>
                  <a:prstClr val="black"/>
                </a:solidFill>
                <a:latin typeface="微軟正黑體" panose="020B0604030504040204" pitchFamily="34" charset="-120"/>
              </a:rPr>
              <a:t>或</a:t>
            </a:r>
            <a:r>
              <a:rPr lang="zh-TW" altLang="en-US" sz="3200" b="1" u="sng" dirty="0">
                <a:solidFill>
                  <a:prstClr val="black"/>
                </a:solidFill>
                <a:latin typeface="微軟正黑體" panose="020B0604030504040204" pitchFamily="34" charset="-120"/>
              </a:rPr>
              <a:t>原住民</a:t>
            </a:r>
            <a:r>
              <a:rPr lang="en-US" altLang="zh-TW" sz="3200" b="1" dirty="0">
                <a:solidFill>
                  <a:prstClr val="black"/>
                </a:solidFill>
                <a:latin typeface="微軟正黑體" panose="020B0604030504040204" pitchFamily="34" charset="-120"/>
              </a:rPr>
              <a:t>(native)</a:t>
            </a:r>
            <a:r>
              <a:rPr lang="zh-TW" altLang="en-US" sz="3200" b="1" dirty="0">
                <a:solidFill>
                  <a:prstClr val="black"/>
                </a:solidFill>
                <a:latin typeface="微軟正黑體" panose="020B0604030504040204" pitchFamily="34" charset="-120"/>
              </a:rPr>
              <a:t>。</a:t>
            </a:r>
          </a:p>
          <a:p>
            <a:pPr lvl="0" defTabSz="914400" fontAlgn="base">
              <a:spcAft>
                <a:spcPct val="0"/>
              </a:spcAft>
              <a:buClrTx/>
              <a:buSzPct val="95000"/>
              <a:buFont typeface="Wingdings" panose="05000000000000000000" pitchFamily="2" charset="2"/>
              <a:buChar char="Ø"/>
            </a:pPr>
            <a:endParaRPr lang="zh-TW" altLang="en-US" sz="3200" b="1" dirty="0">
              <a:solidFill>
                <a:prstClr val="black"/>
              </a:solidFill>
              <a:latin typeface="+mj-ea"/>
              <a:ea typeface="+mj-ea"/>
            </a:endParaRPr>
          </a:p>
          <a:p>
            <a:pPr marL="0" indent="0">
              <a:buNone/>
            </a:pPr>
            <a:endParaRPr lang="zh-TW" altLang="en-US" b="1" dirty="0">
              <a:latin typeface="+mn-ea"/>
            </a:endParaRPr>
          </a:p>
        </p:txBody>
      </p:sp>
    </p:spTree>
    <p:extLst>
      <p:ext uri="{BB962C8B-B14F-4D97-AF65-F5344CB8AC3E}">
        <p14:creationId xmlns:p14="http://schemas.microsoft.com/office/powerpoint/2010/main" val="2708102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675724"/>
            <a:ext cx="8352928" cy="924475"/>
          </a:xfrm>
        </p:spPr>
        <p:txBody>
          <a:bodyPr/>
          <a:lstStyle/>
          <a:p>
            <a:pPr algn="ctr"/>
            <a:r>
              <a:rPr lang="zh-TW" altLang="en-US" sz="4400" b="1" dirty="0">
                <a:solidFill>
                  <a:schemeClr val="tx1"/>
                </a:solidFill>
              </a:rPr>
              <a:t>荷蘭、</a:t>
            </a:r>
            <a:r>
              <a:rPr lang="zh-TW" altLang="en-US" sz="4400" b="1" dirty="0" smtClean="0">
                <a:solidFill>
                  <a:schemeClr val="tx1"/>
                </a:solidFill>
              </a:rPr>
              <a:t>西班牙人對平埔族的稱呼</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rmAutofit/>
          </a:bodyPr>
          <a:lstStyle/>
          <a:p>
            <a:pPr lvl="0" defTabSz="914400" fontAlgn="base">
              <a:spcAft>
                <a:spcPct val="0"/>
              </a:spcAft>
              <a:buClrTx/>
              <a:buSzPct val="95000"/>
              <a:buFont typeface="Wingdings" panose="05000000000000000000" pitchFamily="2" charset="2"/>
              <a:buChar char="Ø"/>
            </a:pPr>
            <a:r>
              <a:rPr lang="zh-TW" altLang="en-US" sz="3200" b="1" dirty="0" smtClean="0">
                <a:solidFill>
                  <a:prstClr val="black"/>
                </a:solidFill>
                <a:latin typeface="+mn-ea"/>
              </a:rPr>
              <a:t>以</a:t>
            </a:r>
            <a:r>
              <a:rPr lang="zh-TW" altLang="en-US" sz="3200" b="1" dirty="0">
                <a:solidFill>
                  <a:prstClr val="black"/>
                </a:solidFill>
                <a:latin typeface="+mn-ea"/>
              </a:rPr>
              <a:t>原住民的語言或</a:t>
            </a:r>
            <a:r>
              <a:rPr lang="zh-TW" altLang="en-US" sz="3200" b="1" dirty="0" smtClean="0">
                <a:solidFill>
                  <a:prstClr val="black"/>
                </a:solidFill>
                <a:latin typeface="+mn-ea"/>
              </a:rPr>
              <a:t>自稱命名來稱呼</a:t>
            </a:r>
            <a:r>
              <a:rPr lang="zh-TW" altLang="en-US" sz="3200" b="1" dirty="0">
                <a:solidFill>
                  <a:prstClr val="black"/>
                </a:solidFill>
                <a:latin typeface="+mn-ea"/>
              </a:rPr>
              <a:t>。</a:t>
            </a:r>
            <a:endParaRPr lang="en-US" altLang="zh-TW" sz="3200" b="1" dirty="0" smtClean="0">
              <a:solidFill>
                <a:prstClr val="black"/>
              </a:solidFill>
              <a:latin typeface="+mn-ea"/>
            </a:endParaRPr>
          </a:p>
          <a:p>
            <a:pPr lvl="0" defTabSz="914400" fontAlgn="base">
              <a:spcAft>
                <a:spcPct val="0"/>
              </a:spcAft>
              <a:buClrTx/>
              <a:buSzPct val="95000"/>
              <a:buFont typeface="Wingdings" panose="05000000000000000000" pitchFamily="2" charset="2"/>
              <a:buChar char="Ø"/>
            </a:pPr>
            <a:r>
              <a:rPr lang="zh-TW" altLang="en-US" sz="3200" b="1" dirty="0" smtClean="0">
                <a:solidFill>
                  <a:prstClr val="black"/>
                </a:solidFill>
                <a:latin typeface="+mn-ea"/>
              </a:rPr>
              <a:t>例如</a:t>
            </a:r>
            <a:r>
              <a:rPr lang="zh-TW" altLang="en-US" sz="3200" b="1" dirty="0">
                <a:solidFill>
                  <a:prstClr val="black"/>
                </a:solidFill>
                <a:latin typeface="+mn-ea"/>
              </a:rPr>
              <a:t>台南附近的各</a:t>
            </a:r>
            <a:r>
              <a:rPr lang="zh-TW" altLang="en-US" sz="3200" b="1" dirty="0" smtClean="0">
                <a:solidFill>
                  <a:prstClr val="black"/>
                </a:solidFill>
                <a:latin typeface="+mn-ea"/>
              </a:rPr>
              <a:t>社新港</a:t>
            </a:r>
            <a:r>
              <a:rPr lang="en-US" altLang="zh-TW" sz="3200" b="1" dirty="0">
                <a:solidFill>
                  <a:prstClr val="black"/>
                </a:solidFill>
                <a:latin typeface="+mn-ea"/>
              </a:rPr>
              <a:t>(</a:t>
            </a:r>
            <a:r>
              <a:rPr lang="en-US" altLang="zh-TW" sz="3200" b="1" dirty="0" err="1">
                <a:solidFill>
                  <a:prstClr val="black"/>
                </a:solidFill>
                <a:latin typeface="+mn-ea"/>
              </a:rPr>
              <a:t>sinkan</a:t>
            </a:r>
            <a:r>
              <a:rPr lang="en-US" altLang="zh-TW" sz="3200" b="1" dirty="0" smtClean="0">
                <a:solidFill>
                  <a:prstClr val="black"/>
                </a:solidFill>
                <a:latin typeface="+mn-ea"/>
              </a:rPr>
              <a:t>)</a:t>
            </a:r>
            <a:r>
              <a:rPr lang="zh-TW" altLang="en-US" sz="3200" b="1" dirty="0" smtClean="0">
                <a:solidFill>
                  <a:prstClr val="black"/>
                </a:solidFill>
                <a:latin typeface="+mn-ea"/>
              </a:rPr>
              <a:t>（</a:t>
            </a:r>
            <a:r>
              <a:rPr lang="zh-TW" altLang="en-US" sz="3200" b="1" dirty="0" smtClean="0">
                <a:solidFill>
                  <a:srgbClr val="FF0000"/>
                </a:solidFill>
                <a:latin typeface="+mn-ea"/>
              </a:rPr>
              <a:t>新市</a:t>
            </a:r>
            <a:r>
              <a:rPr lang="zh-TW" altLang="en-US" sz="3200" b="1" dirty="0" smtClean="0">
                <a:solidFill>
                  <a:prstClr val="black"/>
                </a:solidFill>
                <a:latin typeface="+mn-ea"/>
              </a:rPr>
              <a:t>）、大</a:t>
            </a:r>
            <a:r>
              <a:rPr lang="zh-TW" altLang="en-US" sz="3200" b="1" dirty="0">
                <a:solidFill>
                  <a:prstClr val="black"/>
                </a:solidFill>
                <a:latin typeface="+mn-ea"/>
              </a:rPr>
              <a:t>目降</a:t>
            </a:r>
            <a:r>
              <a:rPr lang="en-US" altLang="zh-TW" sz="3200" b="1" dirty="0">
                <a:solidFill>
                  <a:prstClr val="black"/>
                </a:solidFill>
                <a:latin typeface="+mn-ea"/>
              </a:rPr>
              <a:t>(</a:t>
            </a:r>
            <a:r>
              <a:rPr lang="en-US" altLang="zh-TW" sz="3200" b="1" dirty="0" err="1">
                <a:solidFill>
                  <a:prstClr val="black"/>
                </a:solidFill>
                <a:latin typeface="+mn-ea"/>
              </a:rPr>
              <a:t>Tavocan</a:t>
            </a:r>
            <a:r>
              <a:rPr lang="en-US" altLang="zh-TW" sz="3200" b="1" dirty="0" smtClean="0">
                <a:solidFill>
                  <a:prstClr val="black"/>
                </a:solidFill>
                <a:latin typeface="+mn-ea"/>
              </a:rPr>
              <a:t>)</a:t>
            </a:r>
            <a:r>
              <a:rPr lang="zh-TW" altLang="en-US" sz="3200" b="1" dirty="0" smtClean="0">
                <a:solidFill>
                  <a:prstClr val="black"/>
                </a:solidFill>
                <a:latin typeface="+mn-ea"/>
              </a:rPr>
              <a:t>（</a:t>
            </a:r>
            <a:r>
              <a:rPr lang="zh-TW" altLang="en-US" sz="3200" b="1" dirty="0" smtClean="0">
                <a:solidFill>
                  <a:srgbClr val="FF0000"/>
                </a:solidFill>
                <a:latin typeface="+mn-ea"/>
              </a:rPr>
              <a:t>新化</a:t>
            </a:r>
            <a:r>
              <a:rPr lang="zh-TW" altLang="en-US" sz="3200" b="1" dirty="0" smtClean="0">
                <a:solidFill>
                  <a:prstClr val="black"/>
                </a:solidFill>
                <a:latin typeface="+mn-ea"/>
              </a:rPr>
              <a:t>）、蕭</a:t>
            </a:r>
            <a:r>
              <a:rPr lang="zh-TW" altLang="en-US" sz="3200" b="1" dirty="0">
                <a:solidFill>
                  <a:prstClr val="black"/>
                </a:solidFill>
                <a:latin typeface="+mn-ea"/>
              </a:rPr>
              <a:t>壟</a:t>
            </a:r>
            <a:r>
              <a:rPr lang="en-US" altLang="zh-TW" sz="3200" b="1" dirty="0">
                <a:solidFill>
                  <a:prstClr val="black"/>
                </a:solidFill>
                <a:latin typeface="+mn-ea"/>
              </a:rPr>
              <a:t>(</a:t>
            </a:r>
            <a:r>
              <a:rPr lang="en-US" altLang="zh-TW" sz="3200" b="1" dirty="0" err="1">
                <a:solidFill>
                  <a:prstClr val="black"/>
                </a:solidFill>
                <a:latin typeface="+mn-ea"/>
              </a:rPr>
              <a:t>Soulang</a:t>
            </a:r>
            <a:r>
              <a:rPr lang="en-US" altLang="zh-TW" sz="3200" b="1" dirty="0" smtClean="0">
                <a:solidFill>
                  <a:prstClr val="black"/>
                </a:solidFill>
                <a:latin typeface="+mn-ea"/>
              </a:rPr>
              <a:t>)</a:t>
            </a:r>
            <a:r>
              <a:rPr lang="zh-TW" altLang="en-US" sz="3200" b="1" dirty="0" smtClean="0">
                <a:solidFill>
                  <a:prstClr val="black"/>
                </a:solidFill>
                <a:latin typeface="微軟正黑體"/>
              </a:rPr>
              <a:t> （</a:t>
            </a:r>
            <a:r>
              <a:rPr lang="zh-TW" altLang="en-US" sz="3200" b="1" dirty="0" smtClean="0">
                <a:solidFill>
                  <a:srgbClr val="FF0000"/>
                </a:solidFill>
                <a:latin typeface="微軟正黑體"/>
              </a:rPr>
              <a:t>佳里</a:t>
            </a:r>
            <a:r>
              <a:rPr lang="zh-TW" altLang="en-US" sz="3200" b="1" dirty="0" smtClean="0">
                <a:solidFill>
                  <a:prstClr val="black"/>
                </a:solidFill>
                <a:latin typeface="微軟正黑體"/>
              </a:rPr>
              <a:t>） </a:t>
            </a:r>
            <a:r>
              <a:rPr lang="zh-TW" altLang="en-US" sz="3200" b="1" dirty="0" smtClean="0">
                <a:solidFill>
                  <a:prstClr val="black"/>
                </a:solidFill>
                <a:latin typeface="+mn-ea"/>
              </a:rPr>
              <a:t>、麻豆</a:t>
            </a:r>
            <a:r>
              <a:rPr lang="en-US" altLang="zh-TW" sz="3200" b="1" dirty="0">
                <a:solidFill>
                  <a:prstClr val="black"/>
                </a:solidFill>
                <a:latin typeface="+mn-ea"/>
              </a:rPr>
              <a:t>(</a:t>
            </a:r>
            <a:r>
              <a:rPr lang="en-US" altLang="zh-TW" sz="3200" b="1" dirty="0" err="1">
                <a:solidFill>
                  <a:prstClr val="black"/>
                </a:solidFill>
                <a:latin typeface="+mn-ea"/>
              </a:rPr>
              <a:t>Mattauw</a:t>
            </a:r>
            <a:r>
              <a:rPr lang="en-US" altLang="zh-TW" sz="3200" b="1" dirty="0" smtClean="0">
                <a:solidFill>
                  <a:prstClr val="black"/>
                </a:solidFill>
                <a:latin typeface="+mn-ea"/>
              </a:rPr>
              <a:t>)</a:t>
            </a:r>
            <a:r>
              <a:rPr lang="zh-TW" altLang="en-US" sz="3200" b="1" dirty="0" smtClean="0">
                <a:solidFill>
                  <a:prstClr val="black"/>
                </a:solidFill>
                <a:latin typeface="+mn-ea"/>
              </a:rPr>
              <a:t>、大</a:t>
            </a:r>
            <a:r>
              <a:rPr lang="zh-TW" altLang="en-US" sz="3200" b="1" dirty="0">
                <a:solidFill>
                  <a:prstClr val="black"/>
                </a:solidFill>
                <a:latin typeface="+mn-ea"/>
              </a:rPr>
              <a:t>武壟</a:t>
            </a:r>
            <a:r>
              <a:rPr lang="en-US" altLang="zh-TW" sz="3200" b="1" dirty="0">
                <a:solidFill>
                  <a:prstClr val="black"/>
                </a:solidFill>
                <a:latin typeface="+mn-ea"/>
              </a:rPr>
              <a:t>(</a:t>
            </a:r>
            <a:r>
              <a:rPr lang="en-US" altLang="zh-TW" sz="3200" b="1" dirty="0" err="1">
                <a:solidFill>
                  <a:prstClr val="black"/>
                </a:solidFill>
                <a:latin typeface="+mn-ea"/>
              </a:rPr>
              <a:t>Tevorlang</a:t>
            </a:r>
            <a:r>
              <a:rPr lang="en-US" altLang="zh-TW" sz="3200" b="1" dirty="0" smtClean="0">
                <a:solidFill>
                  <a:prstClr val="black"/>
                </a:solidFill>
                <a:latin typeface="+mn-ea"/>
              </a:rPr>
              <a:t>)</a:t>
            </a:r>
            <a:r>
              <a:rPr lang="zh-TW" altLang="en-US" sz="3200" b="1" dirty="0" smtClean="0">
                <a:solidFill>
                  <a:prstClr val="black"/>
                </a:solidFill>
                <a:latin typeface="+mn-ea"/>
              </a:rPr>
              <a:t>（</a:t>
            </a:r>
            <a:r>
              <a:rPr lang="zh-TW" altLang="en-US" sz="3200" b="1" dirty="0" smtClean="0">
                <a:solidFill>
                  <a:srgbClr val="FF0000"/>
                </a:solidFill>
                <a:latin typeface="+mn-ea"/>
              </a:rPr>
              <a:t>玉井</a:t>
            </a:r>
            <a:r>
              <a:rPr lang="zh-TW" altLang="en-US" sz="3200" b="1" dirty="0" smtClean="0">
                <a:solidFill>
                  <a:prstClr val="black"/>
                </a:solidFill>
                <a:latin typeface="+mn-ea"/>
              </a:rPr>
              <a:t>） 等。</a:t>
            </a:r>
            <a:endParaRPr lang="zh-TW" altLang="en-US" sz="3200" b="1" dirty="0">
              <a:solidFill>
                <a:prstClr val="black"/>
              </a:solidFill>
              <a:latin typeface="+mn-ea"/>
            </a:endParaRPr>
          </a:p>
          <a:p>
            <a:pPr marL="0" indent="0">
              <a:buNone/>
            </a:pPr>
            <a:endParaRPr lang="zh-TW" altLang="en-US" b="1" dirty="0">
              <a:latin typeface="+mn-ea"/>
            </a:endParaRPr>
          </a:p>
        </p:txBody>
      </p:sp>
    </p:spTree>
    <p:extLst>
      <p:ext uri="{BB962C8B-B14F-4D97-AF65-F5344CB8AC3E}">
        <p14:creationId xmlns:p14="http://schemas.microsoft.com/office/powerpoint/2010/main" val="2559783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rPr>
              <a:t>漢人對原住民的稱呼</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rmAutofit/>
          </a:bodyPr>
          <a:lstStyle/>
          <a:p>
            <a:pPr lvl="0" defTabSz="914400" fontAlgn="base">
              <a:spcBef>
                <a:spcPts val="0"/>
              </a:spcBef>
              <a:spcAft>
                <a:spcPct val="0"/>
              </a:spcAft>
              <a:buClrTx/>
              <a:buSzPct val="95000"/>
              <a:buFont typeface="Wingdings" panose="05000000000000000000" pitchFamily="2" charset="2"/>
              <a:buChar char="Ø"/>
            </a:pPr>
            <a:r>
              <a:rPr lang="zh-TW" altLang="en-US" sz="3200" b="1" dirty="0" smtClean="0">
                <a:solidFill>
                  <a:prstClr val="black"/>
                </a:solidFill>
                <a:latin typeface="+mj-ea"/>
                <a:ea typeface="+mj-ea"/>
              </a:rPr>
              <a:t>漢人自視為高等文化的「人」，稱</a:t>
            </a:r>
            <a:r>
              <a:rPr lang="zh-TW" altLang="en-US" sz="3200" b="1" dirty="0">
                <a:solidFill>
                  <a:prstClr val="black"/>
                </a:solidFill>
                <a:latin typeface="+mj-ea"/>
                <a:ea typeface="+mj-ea"/>
              </a:rPr>
              <a:t>原住民為</a:t>
            </a:r>
            <a:r>
              <a:rPr lang="zh-TW" altLang="en-US" sz="3200" b="1" dirty="0" smtClean="0">
                <a:solidFill>
                  <a:prstClr val="black"/>
                </a:solidFill>
                <a:latin typeface="+mj-ea"/>
                <a:ea typeface="+mj-ea"/>
              </a:rPr>
              <a:t>「番</a:t>
            </a:r>
            <a:r>
              <a:rPr lang="zh-TW" altLang="en-US" sz="3200" b="1" dirty="0">
                <a:solidFill>
                  <a:prstClr val="black"/>
                </a:solidFill>
                <a:latin typeface="+mj-ea"/>
                <a:ea typeface="+mj-ea"/>
              </a:rPr>
              <a:t>」，稱</a:t>
            </a:r>
            <a:r>
              <a:rPr lang="zh-TW" altLang="en-US" sz="3200" b="1" dirty="0" smtClean="0">
                <a:solidFill>
                  <a:prstClr val="black"/>
                </a:solidFill>
                <a:latin typeface="+mj-ea"/>
                <a:ea typeface="+mj-ea"/>
              </a:rPr>
              <a:t>原住</a:t>
            </a:r>
            <a:r>
              <a:rPr lang="zh-TW" altLang="en-US" sz="3200" b="1" dirty="0">
                <a:solidFill>
                  <a:prstClr val="black"/>
                </a:solidFill>
                <a:latin typeface="+mj-ea"/>
                <a:ea typeface="+mj-ea"/>
              </a:rPr>
              <a:t>民</a:t>
            </a:r>
            <a:r>
              <a:rPr lang="zh-TW" altLang="en-US" sz="3200" b="1" dirty="0" smtClean="0">
                <a:solidFill>
                  <a:prstClr val="black"/>
                </a:solidFill>
                <a:latin typeface="+mj-ea"/>
                <a:ea typeface="+mj-ea"/>
              </a:rPr>
              <a:t>「</a:t>
            </a:r>
            <a:r>
              <a:rPr lang="zh-TW" altLang="en-US" sz="3200" b="1" dirty="0">
                <a:solidFill>
                  <a:prstClr val="black"/>
                </a:solidFill>
                <a:latin typeface="+mj-ea"/>
                <a:ea typeface="+mj-ea"/>
              </a:rPr>
              <a:t>番</a:t>
            </a:r>
            <a:r>
              <a:rPr lang="zh-TW" altLang="en-US" sz="3200" b="1" dirty="0" smtClean="0">
                <a:solidFill>
                  <a:prstClr val="black"/>
                </a:solidFill>
                <a:latin typeface="+mj-ea"/>
                <a:ea typeface="+mj-ea"/>
              </a:rPr>
              <a:t>」具有歧視意味。</a:t>
            </a:r>
            <a:endParaRPr lang="en-US" altLang="zh-TW" sz="3200" b="1" dirty="0" smtClean="0">
              <a:solidFill>
                <a:prstClr val="black"/>
              </a:solidFill>
              <a:latin typeface="+mj-ea"/>
              <a:ea typeface="+mj-ea"/>
            </a:endParaRPr>
          </a:p>
          <a:p>
            <a:pPr lvl="0" defTabSz="914400" fontAlgn="base">
              <a:spcBef>
                <a:spcPts val="0"/>
              </a:spcBef>
              <a:spcAft>
                <a:spcPct val="0"/>
              </a:spcAft>
              <a:buClrTx/>
              <a:buSzPct val="95000"/>
              <a:buFont typeface="Wingdings" panose="05000000000000000000" pitchFamily="2" charset="2"/>
              <a:buChar char="Ø"/>
            </a:pPr>
            <a:r>
              <a:rPr lang="zh-TW" altLang="en-US" sz="3200" b="1" dirty="0">
                <a:solidFill>
                  <a:prstClr val="black"/>
                </a:solidFill>
                <a:latin typeface="+mj-ea"/>
                <a:ea typeface="+mj-ea"/>
              </a:rPr>
              <a:t>漢人對外民族的輕視，常在其字加了動物的偏旁，如「狄」、「蠻」、「猺」 、「獠」等</a:t>
            </a:r>
            <a:r>
              <a:rPr lang="zh-TW" altLang="en-US" sz="3200" b="1" dirty="0" smtClean="0">
                <a:solidFill>
                  <a:prstClr val="black"/>
                </a:solidFill>
                <a:latin typeface="+mj-ea"/>
                <a:ea typeface="+mj-ea"/>
              </a:rPr>
              <a:t>。</a:t>
            </a:r>
            <a:endParaRPr lang="en-US" altLang="zh-TW" sz="3200" b="1" dirty="0" smtClean="0">
              <a:solidFill>
                <a:prstClr val="black"/>
              </a:solidFill>
              <a:latin typeface="+mj-ea"/>
              <a:ea typeface="+mj-ea"/>
            </a:endParaRPr>
          </a:p>
          <a:p>
            <a:pPr lvl="0" defTabSz="914400" fontAlgn="base">
              <a:spcBef>
                <a:spcPts val="0"/>
              </a:spcBef>
              <a:spcAft>
                <a:spcPct val="0"/>
              </a:spcAft>
              <a:buClrTx/>
              <a:buSzPct val="95000"/>
              <a:buFont typeface="Wingdings" panose="05000000000000000000" pitchFamily="2" charset="2"/>
              <a:buChar char="Ø"/>
            </a:pPr>
            <a:r>
              <a:rPr lang="zh-TW" altLang="en-US" sz="3200" b="1" dirty="0">
                <a:solidFill>
                  <a:prstClr val="black"/>
                </a:solidFill>
                <a:latin typeface="+mj-ea"/>
                <a:ea typeface="+mj-ea"/>
              </a:rPr>
              <a:t>清政府根據漢化程度深淺、納稅、服教化、供勞役，視為「土番」或「熟番」，反之稱為「生番」</a:t>
            </a:r>
            <a:r>
              <a:rPr lang="zh-TW" altLang="en-US" sz="3200" b="1" dirty="0" smtClean="0">
                <a:solidFill>
                  <a:prstClr val="black"/>
                </a:solidFill>
                <a:latin typeface="+mj-ea"/>
                <a:ea typeface="+mj-ea"/>
              </a:rPr>
              <a:t>。</a:t>
            </a:r>
            <a:endParaRPr lang="en-US" altLang="zh-TW" sz="3200" b="1" dirty="0" smtClean="0">
              <a:solidFill>
                <a:prstClr val="black"/>
              </a:solidFill>
              <a:latin typeface="+mj-ea"/>
              <a:ea typeface="+mj-ea"/>
            </a:endParaRPr>
          </a:p>
          <a:p>
            <a:pPr lvl="0" defTabSz="914400" fontAlgn="base">
              <a:lnSpc>
                <a:spcPct val="90000"/>
              </a:lnSpc>
              <a:spcAft>
                <a:spcPct val="0"/>
              </a:spcAft>
              <a:buClrTx/>
              <a:buSzPct val="95000"/>
              <a:buFont typeface="Wingdings" panose="05000000000000000000" pitchFamily="2" charset="2"/>
              <a:buChar char="Ø"/>
            </a:pPr>
            <a:r>
              <a:rPr lang="zh-TW" altLang="en-US" sz="3200" b="1" dirty="0" smtClean="0">
                <a:solidFill>
                  <a:prstClr val="black"/>
                </a:solidFill>
                <a:latin typeface="微軟正黑體"/>
              </a:rPr>
              <a:t>與</a:t>
            </a:r>
            <a:r>
              <a:rPr lang="zh-TW" altLang="en-US" sz="3200" b="1" dirty="0">
                <a:solidFill>
                  <a:prstClr val="black"/>
                </a:solidFill>
                <a:latin typeface="微軟正黑體"/>
              </a:rPr>
              <a:t>原住民有關事務，都會加上「番」，如「番餉」、「番租」、「番社」</a:t>
            </a:r>
            <a:r>
              <a:rPr lang="zh-TW" altLang="en-US" sz="3200" b="1" dirty="0" smtClean="0">
                <a:solidFill>
                  <a:prstClr val="black"/>
                </a:solidFill>
                <a:latin typeface="微軟正黑體"/>
              </a:rPr>
              <a:t>。</a:t>
            </a:r>
            <a:endParaRPr lang="en-US" altLang="zh-TW" sz="3200" b="1" dirty="0">
              <a:solidFill>
                <a:prstClr val="black"/>
              </a:solidFill>
              <a:latin typeface="+mj-ea"/>
              <a:ea typeface="+mj-ea"/>
            </a:endParaRPr>
          </a:p>
          <a:p>
            <a:pPr lvl="0" defTabSz="914400" fontAlgn="base">
              <a:lnSpc>
                <a:spcPct val="90000"/>
              </a:lnSpc>
              <a:spcAft>
                <a:spcPct val="0"/>
              </a:spcAft>
              <a:buClrTx/>
              <a:buSzPct val="95000"/>
              <a:buFont typeface="Wingdings" panose="05000000000000000000" pitchFamily="2" charset="2"/>
              <a:buChar char="Ø"/>
            </a:pPr>
            <a:endParaRPr lang="en-US" altLang="zh-TW" sz="3200" b="1" dirty="0">
              <a:solidFill>
                <a:prstClr val="black"/>
              </a:solidFill>
              <a:latin typeface="微軟正黑體"/>
            </a:endParaRPr>
          </a:p>
          <a:p>
            <a:pPr marL="0" lvl="0" indent="0" defTabSz="914400" fontAlgn="base">
              <a:lnSpc>
                <a:spcPct val="90000"/>
              </a:lnSpc>
              <a:spcAft>
                <a:spcPct val="0"/>
              </a:spcAft>
              <a:buClr>
                <a:srgbClr val="0BD0D9"/>
              </a:buClr>
              <a:buSzPct val="95000"/>
              <a:buNone/>
            </a:pPr>
            <a:endParaRPr lang="zh-TW" altLang="en-US" sz="4100" dirty="0">
              <a:solidFill>
                <a:prstClr val="black"/>
              </a:solidFill>
              <a:latin typeface="+mj-ea"/>
              <a:ea typeface="+mj-ea"/>
            </a:endParaRPr>
          </a:p>
        </p:txBody>
      </p:sp>
    </p:spTree>
    <p:extLst>
      <p:ext uri="{BB962C8B-B14F-4D97-AF65-F5344CB8AC3E}">
        <p14:creationId xmlns:p14="http://schemas.microsoft.com/office/powerpoint/2010/main" val="3608625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a:solidFill>
                  <a:schemeClr val="tx1"/>
                </a:solidFill>
                <a:latin typeface="+mj-ea"/>
              </a:rPr>
              <a:t>化番</a:t>
            </a:r>
            <a:r>
              <a:rPr lang="zh-TW" altLang="en-US" sz="4400" b="1" dirty="0" smtClean="0">
                <a:solidFill>
                  <a:schemeClr val="tx1"/>
                </a:solidFill>
                <a:latin typeface="+mj-ea"/>
              </a:rPr>
              <a:t>、平埔族</a:t>
            </a:r>
            <a:endParaRPr lang="zh-TW" altLang="en-US" sz="4400" b="1" dirty="0">
              <a:solidFill>
                <a:schemeClr val="tx1"/>
              </a:solidFill>
              <a:latin typeface="+mj-ea"/>
            </a:endParaRPr>
          </a:p>
        </p:txBody>
      </p:sp>
      <p:sp>
        <p:nvSpPr>
          <p:cNvPr id="3" name="內容版面配置區 2"/>
          <p:cNvSpPr>
            <a:spLocks noGrp="1"/>
          </p:cNvSpPr>
          <p:nvPr>
            <p:ph idx="1"/>
          </p:nvPr>
        </p:nvSpPr>
        <p:spPr>
          <a:xfrm>
            <a:off x="0" y="1807361"/>
            <a:ext cx="9144000" cy="5050639"/>
          </a:xfrm>
        </p:spPr>
        <p:txBody>
          <a:bodyPr anchor="t">
            <a:normAutofit/>
          </a:bodyPr>
          <a:lstStyle/>
          <a:p>
            <a:pPr lvl="0" defTabSz="914400" fontAlgn="base">
              <a:spcBef>
                <a:spcPts val="0"/>
              </a:spcBef>
              <a:spcAft>
                <a:spcPct val="0"/>
              </a:spcAft>
              <a:buClrTx/>
              <a:buSzPct val="95000"/>
              <a:buFont typeface="Wingdings" panose="05000000000000000000" pitchFamily="2" charset="2"/>
              <a:buChar char="Ø"/>
            </a:pPr>
            <a:r>
              <a:rPr lang="zh-TW" altLang="en-US" sz="3200" b="1" dirty="0">
                <a:solidFill>
                  <a:prstClr val="black"/>
                </a:solidFill>
                <a:latin typeface="+mj-ea"/>
                <a:ea typeface="+mj-ea"/>
              </a:rPr>
              <a:t>依據原住民分布空間，居住平地稱「平埔番」，居山地的稱「高山番」</a:t>
            </a:r>
            <a:r>
              <a:rPr lang="zh-TW" altLang="en-US" sz="3200" b="1" dirty="0" smtClean="0">
                <a:solidFill>
                  <a:prstClr val="black"/>
                </a:solidFill>
                <a:latin typeface="+mj-ea"/>
                <a:ea typeface="+mj-ea"/>
              </a:rPr>
              <a:t>。</a:t>
            </a:r>
            <a:endParaRPr lang="en-US" altLang="zh-TW" sz="3200" b="1" dirty="0" smtClean="0">
              <a:solidFill>
                <a:prstClr val="black"/>
              </a:solidFill>
              <a:latin typeface="+mj-ea"/>
              <a:ea typeface="+mj-ea"/>
            </a:endParaRPr>
          </a:p>
          <a:p>
            <a:pPr lvl="0" defTabSz="914400" fontAlgn="base">
              <a:spcBef>
                <a:spcPts val="0"/>
              </a:spcBef>
              <a:spcAft>
                <a:spcPct val="0"/>
              </a:spcAft>
              <a:buClrTx/>
              <a:buSzPct val="95000"/>
              <a:buFont typeface="Wingdings" panose="05000000000000000000" pitchFamily="2" charset="2"/>
              <a:buChar char="Ø"/>
            </a:pPr>
            <a:r>
              <a:rPr lang="zh-TW" altLang="en-US" sz="3200" b="1" dirty="0" smtClean="0">
                <a:solidFill>
                  <a:prstClr val="black"/>
                </a:solidFill>
                <a:latin typeface="+mj-ea"/>
                <a:ea typeface="+mj-ea"/>
              </a:rPr>
              <a:t>大多數</a:t>
            </a:r>
            <a:r>
              <a:rPr lang="zh-TW" altLang="en-US" sz="3200" b="1" dirty="0">
                <a:solidFill>
                  <a:prstClr val="black"/>
                </a:solidFill>
                <a:latin typeface="+mj-ea"/>
                <a:ea typeface="+mj-ea"/>
              </a:rPr>
              <a:t>「熟番</a:t>
            </a:r>
            <a:r>
              <a:rPr lang="zh-TW" altLang="en-US" sz="3200" b="1" dirty="0" smtClean="0">
                <a:solidFill>
                  <a:prstClr val="black"/>
                </a:solidFill>
                <a:latin typeface="+mj-ea"/>
                <a:ea typeface="+mj-ea"/>
              </a:rPr>
              <a:t>」可以等同「平埔番」</a:t>
            </a:r>
            <a:r>
              <a:rPr lang="zh-TW" altLang="en-US" sz="3200" b="1" dirty="0">
                <a:solidFill>
                  <a:prstClr val="black"/>
                </a:solidFill>
                <a:latin typeface="+mj-ea"/>
                <a:ea typeface="+mj-ea"/>
              </a:rPr>
              <a:t> </a:t>
            </a:r>
            <a:r>
              <a:rPr lang="zh-TW" altLang="en-US" sz="3200" b="1" dirty="0" smtClean="0">
                <a:solidFill>
                  <a:prstClr val="black"/>
                </a:solidFill>
                <a:latin typeface="+mj-ea"/>
                <a:ea typeface="+mj-ea"/>
              </a:rPr>
              <a:t>，</a:t>
            </a:r>
            <a:r>
              <a:rPr lang="zh-TW" altLang="en-US" sz="3200" b="1" dirty="0">
                <a:solidFill>
                  <a:prstClr val="black"/>
                </a:solidFill>
                <a:latin typeface="+mj-ea"/>
                <a:ea typeface="+mj-ea"/>
              </a:rPr>
              <a:t> 「平埔番」 </a:t>
            </a:r>
            <a:r>
              <a:rPr lang="zh-TW" altLang="en-US" sz="3200" b="1" dirty="0" smtClean="0">
                <a:solidFill>
                  <a:prstClr val="black"/>
                </a:solidFill>
                <a:latin typeface="+mj-ea"/>
                <a:ea typeface="+mj-ea"/>
              </a:rPr>
              <a:t>卻</a:t>
            </a:r>
            <a:r>
              <a:rPr lang="zh-TW" altLang="en-US" sz="3200" b="1" dirty="0">
                <a:solidFill>
                  <a:prstClr val="black"/>
                </a:solidFill>
                <a:latin typeface="+mj-ea"/>
                <a:ea typeface="+mj-ea"/>
              </a:rPr>
              <a:t>未必是「熟番」</a:t>
            </a:r>
            <a:r>
              <a:rPr lang="zh-TW" altLang="en-US" sz="3200" b="1" dirty="0" smtClean="0">
                <a:solidFill>
                  <a:prstClr val="black"/>
                </a:solidFill>
                <a:latin typeface="+mj-ea"/>
                <a:ea typeface="+mj-ea"/>
              </a:rPr>
              <a:t>。</a:t>
            </a:r>
            <a:endParaRPr lang="en-US" altLang="zh-TW" sz="3200" b="1" dirty="0">
              <a:solidFill>
                <a:prstClr val="black"/>
              </a:solidFill>
              <a:latin typeface="+mj-ea"/>
              <a:ea typeface="+mj-ea"/>
            </a:endParaRPr>
          </a:p>
          <a:p>
            <a:pPr lvl="0" defTabSz="914400" fontAlgn="base">
              <a:lnSpc>
                <a:spcPct val="90000"/>
              </a:lnSpc>
              <a:spcAft>
                <a:spcPct val="0"/>
              </a:spcAft>
              <a:buClrTx/>
              <a:buSzPct val="95000"/>
              <a:buFont typeface="Wingdings" panose="05000000000000000000" pitchFamily="2" charset="2"/>
              <a:buChar char="Ø"/>
            </a:pPr>
            <a:r>
              <a:rPr lang="zh-TW" altLang="en-US" sz="3200" b="1" dirty="0" smtClean="0">
                <a:solidFill>
                  <a:prstClr val="black"/>
                </a:solidFill>
                <a:latin typeface="+mj-ea"/>
                <a:ea typeface="+mj-ea"/>
              </a:rPr>
              <a:t>「化番」是指歸化生番。</a:t>
            </a:r>
            <a:endParaRPr lang="en-US" altLang="zh-TW" sz="3200" b="1" dirty="0" smtClean="0">
              <a:solidFill>
                <a:prstClr val="black"/>
              </a:solidFill>
              <a:latin typeface="+mj-ea"/>
              <a:ea typeface="+mj-ea"/>
            </a:endParaRPr>
          </a:p>
          <a:p>
            <a:pPr lvl="0" defTabSz="914400" fontAlgn="base">
              <a:lnSpc>
                <a:spcPct val="90000"/>
              </a:lnSpc>
              <a:spcAft>
                <a:spcPct val="0"/>
              </a:spcAft>
              <a:buClrTx/>
              <a:buSzPct val="95000"/>
              <a:buFont typeface="Wingdings" panose="05000000000000000000" pitchFamily="2" charset="2"/>
              <a:buChar char="Ø"/>
            </a:pPr>
            <a:r>
              <a:rPr lang="zh-TW" altLang="en-US" sz="3200" b="1" dirty="0">
                <a:solidFill>
                  <a:prstClr val="black"/>
                </a:solidFill>
                <a:latin typeface="+mj-ea"/>
                <a:ea typeface="+mj-ea"/>
              </a:rPr>
              <a:t>日治</a:t>
            </a:r>
            <a:r>
              <a:rPr lang="zh-TW" altLang="en-US" sz="3200" b="1" dirty="0" smtClean="0">
                <a:solidFill>
                  <a:prstClr val="black"/>
                </a:solidFill>
                <a:latin typeface="+mj-ea"/>
                <a:ea typeface="+mj-ea"/>
              </a:rPr>
              <a:t>時期學者</a:t>
            </a:r>
            <a:r>
              <a:rPr lang="zh-TW" altLang="en-US" sz="3200" b="1" dirty="0">
                <a:solidFill>
                  <a:prstClr val="black"/>
                </a:solidFill>
                <a:latin typeface="+mj-ea"/>
                <a:ea typeface="+mj-ea"/>
              </a:rPr>
              <a:t>透過系統性的研究，將臺灣南島語族概分為「平埔族」和「高山族」</a:t>
            </a:r>
            <a:r>
              <a:rPr lang="zh-TW" altLang="en-US" sz="3200" b="1" dirty="0" smtClean="0">
                <a:solidFill>
                  <a:prstClr val="black"/>
                </a:solidFill>
                <a:latin typeface="+mj-ea"/>
                <a:ea typeface="+mj-ea"/>
              </a:rPr>
              <a:t>。</a:t>
            </a:r>
            <a:endParaRPr lang="en-US" altLang="zh-TW" sz="3200" b="1" dirty="0" smtClean="0">
              <a:solidFill>
                <a:prstClr val="black"/>
              </a:solidFill>
              <a:latin typeface="+mj-ea"/>
              <a:ea typeface="+mj-ea"/>
            </a:endParaRPr>
          </a:p>
          <a:p>
            <a:pPr lvl="0" defTabSz="914400" fontAlgn="base">
              <a:lnSpc>
                <a:spcPct val="90000"/>
              </a:lnSpc>
              <a:spcAft>
                <a:spcPct val="0"/>
              </a:spcAft>
              <a:buClrTx/>
              <a:buSzPct val="95000"/>
              <a:buFont typeface="Wingdings" panose="05000000000000000000" pitchFamily="2" charset="2"/>
              <a:buChar char="Ø"/>
            </a:pPr>
            <a:r>
              <a:rPr lang="zh-TW" altLang="en-US" sz="3200" b="1" dirty="0">
                <a:solidFill>
                  <a:prstClr val="black"/>
                </a:solidFill>
                <a:latin typeface="+mj-ea"/>
                <a:ea typeface="+mj-ea"/>
              </a:rPr>
              <a:t>日治時代稱「高山族」為「高砂族」</a:t>
            </a:r>
            <a:r>
              <a:rPr lang="en-US" altLang="zh-TW" sz="3200" b="1" dirty="0">
                <a:solidFill>
                  <a:prstClr val="black"/>
                </a:solidFill>
                <a:latin typeface="+mj-ea"/>
                <a:ea typeface="+mj-ea"/>
              </a:rPr>
              <a:t>Takasago</a:t>
            </a:r>
            <a:r>
              <a:rPr lang="zh-TW" altLang="en-US" sz="3200" b="1" dirty="0" smtClean="0">
                <a:solidFill>
                  <a:prstClr val="black"/>
                </a:solidFill>
                <a:latin typeface="+mj-ea"/>
                <a:ea typeface="+mj-ea"/>
              </a:rPr>
              <a:t>。</a:t>
            </a:r>
            <a:endParaRPr lang="en-US" altLang="zh-TW" sz="3200" b="1" dirty="0" smtClean="0">
              <a:solidFill>
                <a:prstClr val="black"/>
              </a:solidFill>
              <a:latin typeface="+mj-ea"/>
              <a:ea typeface="+mj-ea"/>
            </a:endParaRPr>
          </a:p>
          <a:p>
            <a:pPr lvl="0" defTabSz="914400" fontAlgn="base">
              <a:lnSpc>
                <a:spcPct val="90000"/>
              </a:lnSpc>
              <a:spcAft>
                <a:spcPct val="0"/>
              </a:spcAft>
              <a:buClrTx/>
              <a:buSzPct val="95000"/>
              <a:buFont typeface="Wingdings" panose="05000000000000000000" pitchFamily="2" charset="2"/>
              <a:buChar char="Ø"/>
            </a:pPr>
            <a:r>
              <a:rPr lang="zh-TW" altLang="en-US" sz="3000" b="1" dirty="0">
                <a:solidFill>
                  <a:prstClr val="black"/>
                </a:solidFill>
                <a:latin typeface="微軟正黑體"/>
              </a:rPr>
              <a:t>早期臺灣人類學界慣用「土著族」，稱呼「最早的、土生土長的居民」意思</a:t>
            </a:r>
            <a:r>
              <a:rPr lang="zh-TW" altLang="en-US" sz="3000" b="1" dirty="0" smtClean="0">
                <a:solidFill>
                  <a:prstClr val="black"/>
                </a:solidFill>
                <a:latin typeface="微軟正黑體"/>
              </a:rPr>
              <a:t>。</a:t>
            </a:r>
            <a:endParaRPr lang="en-US" altLang="zh-TW" sz="3200" b="1" dirty="0" smtClean="0">
              <a:solidFill>
                <a:prstClr val="black"/>
              </a:solidFill>
              <a:latin typeface="+mj-ea"/>
              <a:ea typeface="+mj-ea"/>
            </a:endParaRPr>
          </a:p>
          <a:p>
            <a:pPr marL="0" lvl="0" indent="0" defTabSz="914400" fontAlgn="base">
              <a:lnSpc>
                <a:spcPct val="90000"/>
              </a:lnSpc>
              <a:spcAft>
                <a:spcPct val="0"/>
              </a:spcAft>
              <a:buClrTx/>
              <a:buSzPct val="95000"/>
              <a:buNone/>
            </a:pPr>
            <a:endParaRPr lang="zh-TW" altLang="en-US" sz="3000" dirty="0">
              <a:solidFill>
                <a:prstClr val="black"/>
              </a:solidFill>
              <a:latin typeface="微軟正黑體"/>
            </a:endParaRPr>
          </a:p>
          <a:p>
            <a:pPr lvl="0" defTabSz="914400" fontAlgn="base">
              <a:lnSpc>
                <a:spcPct val="110000"/>
              </a:lnSpc>
              <a:spcBef>
                <a:spcPts val="24"/>
              </a:spcBef>
              <a:buClrTx/>
              <a:buSzPct val="95000"/>
              <a:buFont typeface="Wingdings" panose="05000000000000000000" pitchFamily="2" charset="2"/>
              <a:buChar char="Ø"/>
            </a:pPr>
            <a:endParaRPr lang="zh-TW" altLang="en-US" sz="3500" b="1" dirty="0">
              <a:solidFill>
                <a:prstClr val="black"/>
              </a:solidFill>
              <a:latin typeface="微軟正黑體" panose="020B0604030504040204" pitchFamily="34" charset="-120"/>
              <a:ea typeface="微軟正黑體" panose="020B0604030504040204" pitchFamily="34" charset="-120"/>
            </a:endParaRPr>
          </a:p>
          <a:p>
            <a:pPr marL="0" indent="0">
              <a:spcBef>
                <a:spcPts val="24"/>
              </a:spcBef>
              <a:buNone/>
            </a:pPr>
            <a:endParaRPr lang="zh-TW" altLang="en-US" dirty="0"/>
          </a:p>
        </p:txBody>
      </p:sp>
    </p:spTree>
    <p:extLst>
      <p:ext uri="{BB962C8B-B14F-4D97-AF65-F5344CB8AC3E}">
        <p14:creationId xmlns:p14="http://schemas.microsoft.com/office/powerpoint/2010/main" val="839507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a:solidFill>
                  <a:prstClr val="black"/>
                </a:solidFill>
              </a:rPr>
              <a:t>正名</a:t>
            </a:r>
            <a:r>
              <a:rPr lang="zh-TW" altLang="en-US" sz="4400" b="1" dirty="0" smtClean="0">
                <a:solidFill>
                  <a:prstClr val="black"/>
                </a:solidFill>
              </a:rPr>
              <a:t>運動</a:t>
            </a:r>
            <a:endParaRPr lang="zh-TW" altLang="en-US" sz="4400" b="1" dirty="0">
              <a:solidFill>
                <a:schemeClr val="tx1"/>
              </a:solidFill>
              <a:latin typeface="+mj-ea"/>
            </a:endParaRPr>
          </a:p>
        </p:txBody>
      </p:sp>
      <p:sp>
        <p:nvSpPr>
          <p:cNvPr id="3" name="內容版面配置區 2"/>
          <p:cNvSpPr>
            <a:spLocks noGrp="1"/>
          </p:cNvSpPr>
          <p:nvPr>
            <p:ph idx="1"/>
          </p:nvPr>
        </p:nvSpPr>
        <p:spPr>
          <a:xfrm>
            <a:off x="0" y="1807361"/>
            <a:ext cx="9144000" cy="5050639"/>
          </a:xfrm>
        </p:spPr>
        <p:txBody>
          <a:bodyPr anchor="t">
            <a:normAutofit fontScale="92500" lnSpcReduction="10000"/>
          </a:bodyPr>
          <a:lstStyle/>
          <a:p>
            <a:pPr lvl="0">
              <a:buClrTx/>
              <a:buFont typeface="Wingdings" panose="05000000000000000000" pitchFamily="2" charset="2"/>
              <a:buChar char="Ø"/>
            </a:pPr>
            <a:r>
              <a:rPr lang="zh-TW" altLang="en-US" sz="3200" b="1" dirty="0" smtClean="0">
                <a:solidFill>
                  <a:prstClr val="black"/>
                </a:solidFill>
                <a:latin typeface="微軟正黑體" panose="020B0604030504040204" pitchFamily="34" charset="-120"/>
              </a:rPr>
              <a:t>據</a:t>
            </a:r>
            <a:r>
              <a:rPr lang="zh-TW" altLang="en-US" sz="3200" b="1" dirty="0">
                <a:solidFill>
                  <a:prstClr val="black"/>
                </a:solidFill>
                <a:latin typeface="微軟正黑體" panose="020B0604030504040204" pitchFamily="34" charset="-120"/>
              </a:rPr>
              <a:t>荷蘭時代及日治時代的調查，平埔族群人數約四至六萬</a:t>
            </a:r>
            <a:r>
              <a:rPr lang="zh-TW" altLang="en-US" sz="3200" b="1" dirty="0" smtClean="0">
                <a:solidFill>
                  <a:prstClr val="black"/>
                </a:solidFill>
                <a:latin typeface="微軟正黑體" panose="020B0604030504040204" pitchFamily="34" charset="-120"/>
              </a:rPr>
              <a:t>。</a:t>
            </a:r>
            <a:endParaRPr lang="en-US" altLang="zh-TW" sz="3000" b="1" dirty="0" smtClean="0">
              <a:solidFill>
                <a:prstClr val="black"/>
              </a:solidFill>
              <a:latin typeface="微軟正黑體"/>
            </a:endParaRPr>
          </a:p>
          <a:p>
            <a:pPr lvl="0" defTabSz="914400" fontAlgn="base">
              <a:lnSpc>
                <a:spcPct val="90000"/>
              </a:lnSpc>
              <a:spcAft>
                <a:spcPct val="0"/>
              </a:spcAft>
              <a:buClrTx/>
              <a:buSzPct val="95000"/>
              <a:buFont typeface="Wingdings" panose="05000000000000000000" pitchFamily="2" charset="2"/>
              <a:buChar char="Ø"/>
            </a:pPr>
            <a:r>
              <a:rPr lang="zh-TW" altLang="en-US" sz="3000" b="1" dirty="0">
                <a:solidFill>
                  <a:prstClr val="black"/>
                </a:solidFill>
                <a:latin typeface="微軟正黑體"/>
              </a:rPr>
              <a:t>政府認為平埔族已經完全漢化，將日本時代的分類</a:t>
            </a:r>
            <a:r>
              <a:rPr lang="en-US" altLang="zh-TW" sz="3000" b="1" dirty="0">
                <a:solidFill>
                  <a:prstClr val="black"/>
                </a:solidFill>
                <a:latin typeface="微軟正黑體"/>
              </a:rPr>
              <a:t>——</a:t>
            </a:r>
            <a:r>
              <a:rPr lang="zh-TW" altLang="en-US" sz="3000" b="1" dirty="0">
                <a:solidFill>
                  <a:prstClr val="black"/>
                </a:solidFill>
                <a:latin typeface="微軟正黑體"/>
              </a:rPr>
              <a:t>高山族變成山胞，取消平埔族</a:t>
            </a:r>
            <a:r>
              <a:rPr lang="zh-TW" altLang="en-US" sz="3000" b="1" dirty="0" smtClean="0">
                <a:solidFill>
                  <a:prstClr val="black"/>
                </a:solidFill>
                <a:latin typeface="微軟正黑體"/>
              </a:rPr>
              <a:t>。</a:t>
            </a:r>
            <a:endParaRPr lang="en-US" altLang="zh-TW" sz="3000" b="1" dirty="0" smtClean="0">
              <a:solidFill>
                <a:prstClr val="black"/>
              </a:solidFill>
              <a:latin typeface="微軟正黑體"/>
            </a:endParaRPr>
          </a:p>
          <a:p>
            <a:pPr lvl="0" defTabSz="914400" fontAlgn="base">
              <a:lnSpc>
                <a:spcPct val="90000"/>
              </a:lnSpc>
              <a:spcAft>
                <a:spcPct val="0"/>
              </a:spcAft>
              <a:buClrTx/>
              <a:buSzPct val="95000"/>
              <a:buFont typeface="Wingdings" panose="05000000000000000000" pitchFamily="2" charset="2"/>
              <a:buChar char="Ø"/>
            </a:pPr>
            <a:r>
              <a:rPr lang="zh-TW" altLang="en-US" sz="3000" b="1" dirty="0" smtClean="0">
                <a:solidFill>
                  <a:prstClr val="black"/>
                </a:solidFill>
                <a:latin typeface="微軟正黑體"/>
              </a:rPr>
              <a:t>民國</a:t>
            </a:r>
            <a:r>
              <a:rPr lang="en-US" altLang="zh-TW" sz="3000" b="1" dirty="0" smtClean="0">
                <a:solidFill>
                  <a:prstClr val="black"/>
                </a:solidFill>
                <a:latin typeface="微軟正黑體"/>
              </a:rPr>
              <a:t>43</a:t>
            </a:r>
            <a:r>
              <a:rPr lang="zh-TW" altLang="en-US" sz="3000" b="1" dirty="0" smtClean="0">
                <a:solidFill>
                  <a:prstClr val="black"/>
                </a:solidFill>
                <a:latin typeface="微軟正黑體"/>
              </a:rPr>
              <a:t>年內政部將</a:t>
            </a:r>
            <a:r>
              <a:rPr lang="zh-TW" altLang="en-US" sz="3000" b="1" dirty="0">
                <a:solidFill>
                  <a:prstClr val="black"/>
                </a:solidFill>
                <a:latin typeface="微軟正黑體"/>
              </a:rPr>
              <a:t>原住民分類，</a:t>
            </a:r>
            <a:r>
              <a:rPr lang="zh-TW" altLang="en-US" sz="3000" b="1" dirty="0" smtClean="0">
                <a:solidFill>
                  <a:prstClr val="black"/>
                </a:solidFill>
                <a:latin typeface="微軟正黑體"/>
              </a:rPr>
              <a:t>「平地山胞</a:t>
            </a:r>
            <a:r>
              <a:rPr lang="zh-TW" altLang="en-US" sz="3000" b="1" dirty="0">
                <a:solidFill>
                  <a:prstClr val="black"/>
                </a:solidFill>
                <a:latin typeface="微軟正黑體"/>
              </a:rPr>
              <a:t>」和</a:t>
            </a:r>
            <a:r>
              <a:rPr lang="zh-TW" altLang="en-US" sz="3000" b="1" dirty="0" smtClean="0">
                <a:solidFill>
                  <a:prstClr val="black"/>
                </a:solidFill>
                <a:latin typeface="微軟正黑體"/>
              </a:rPr>
              <a:t>「山地</a:t>
            </a:r>
            <a:r>
              <a:rPr lang="zh-TW" altLang="en-US" sz="3000" b="1" dirty="0">
                <a:solidFill>
                  <a:prstClr val="black"/>
                </a:solidFill>
                <a:latin typeface="微軟正黑體"/>
              </a:rPr>
              <a:t>山胞」</a:t>
            </a:r>
            <a:r>
              <a:rPr lang="zh-TW" altLang="en-US" sz="3000" b="1" dirty="0" smtClean="0">
                <a:solidFill>
                  <a:prstClr val="black"/>
                </a:solidFill>
                <a:latin typeface="微軟正黑體"/>
              </a:rPr>
              <a:t>。</a:t>
            </a:r>
            <a:endParaRPr lang="en-US" altLang="zh-TW" sz="3000" b="1" dirty="0" smtClean="0">
              <a:solidFill>
                <a:prstClr val="black"/>
              </a:solidFill>
              <a:latin typeface="微軟正黑體"/>
            </a:endParaRPr>
          </a:p>
          <a:p>
            <a:pPr lvl="0">
              <a:lnSpc>
                <a:spcPct val="120000"/>
              </a:lnSpc>
              <a:spcBef>
                <a:spcPts val="600"/>
              </a:spcBef>
              <a:spcAft>
                <a:spcPts val="0"/>
              </a:spcAft>
              <a:buClr>
                <a:prstClr val="black">
                  <a:lumMod val="75000"/>
                  <a:lumOff val="25000"/>
                </a:prstClr>
              </a:buClr>
              <a:buFont typeface="Wingdings" panose="05000000000000000000" pitchFamily="2" charset="2"/>
              <a:buChar char="Ø"/>
            </a:pPr>
            <a:r>
              <a:rPr lang="en-US" altLang="zh-TW" sz="3200" b="1" kern="100" dirty="0">
                <a:solidFill>
                  <a:prstClr val="black"/>
                </a:solidFill>
                <a:latin typeface="微軟正黑體" panose="020B0604030504040204" pitchFamily="34" charset="-120"/>
              </a:rPr>
              <a:t>1980</a:t>
            </a:r>
            <a:r>
              <a:rPr lang="zh-TW" altLang="en-US" sz="3200" b="1" kern="100" dirty="0">
                <a:solidFill>
                  <a:prstClr val="black"/>
                </a:solidFill>
                <a:latin typeface="微軟正黑體" panose="020B0604030504040204" pitchFamily="34" charset="-120"/>
              </a:rPr>
              <a:t>年代後，開始以「臺灣原住民」作為族群認同，民族識別。</a:t>
            </a:r>
            <a:endParaRPr lang="en-US" altLang="zh-TW" sz="3200" b="1" kern="100" dirty="0">
              <a:solidFill>
                <a:prstClr val="black"/>
              </a:solidFill>
              <a:latin typeface="微軟正黑體" panose="020B0604030504040204" pitchFamily="34" charset="-120"/>
            </a:endParaRPr>
          </a:p>
          <a:p>
            <a:pPr lvl="0">
              <a:lnSpc>
                <a:spcPct val="120000"/>
              </a:lnSpc>
              <a:spcBef>
                <a:spcPts val="600"/>
              </a:spcBef>
              <a:spcAft>
                <a:spcPts val="0"/>
              </a:spcAft>
              <a:buClr>
                <a:prstClr val="black">
                  <a:lumMod val="75000"/>
                  <a:lumOff val="25000"/>
                </a:prstClr>
              </a:buClr>
              <a:buFont typeface="Wingdings" panose="05000000000000000000" pitchFamily="2" charset="2"/>
              <a:buChar char="Ø"/>
            </a:pPr>
            <a:r>
              <a:rPr lang="en-US" altLang="zh-TW" sz="3200" b="1" kern="100" dirty="0">
                <a:solidFill>
                  <a:prstClr val="black"/>
                </a:solidFill>
                <a:latin typeface="微軟正黑體" panose="020B0604030504040204" pitchFamily="34" charset="-120"/>
              </a:rPr>
              <a:t>1994</a:t>
            </a:r>
            <a:r>
              <a:rPr lang="zh-TW" altLang="en-US" sz="3200" b="1" kern="100" dirty="0">
                <a:solidFill>
                  <a:prstClr val="black"/>
                </a:solidFill>
                <a:latin typeface="微軟正黑體" panose="020B0604030504040204" pitchFamily="34" charset="-120"/>
              </a:rPr>
              <a:t>年改為「原住民」，稱為「原住民族」</a:t>
            </a:r>
            <a:r>
              <a:rPr lang="zh-TW" altLang="en-US" sz="3200" b="1" kern="100" dirty="0" smtClean="0">
                <a:solidFill>
                  <a:prstClr val="black"/>
                </a:solidFill>
                <a:latin typeface="微軟正黑體" panose="020B0604030504040204" pitchFamily="34" charset="-120"/>
              </a:rPr>
              <a:t>。</a:t>
            </a:r>
            <a:endParaRPr lang="en-US" altLang="zh-TW" sz="3000" b="1" dirty="0" smtClean="0">
              <a:solidFill>
                <a:prstClr val="black"/>
              </a:solidFill>
              <a:latin typeface="微軟正黑體"/>
            </a:endParaRPr>
          </a:p>
          <a:p>
            <a:pPr marL="0" lvl="0" indent="0" defTabSz="914400">
              <a:spcBef>
                <a:spcPts val="0"/>
              </a:spcBef>
              <a:spcAft>
                <a:spcPts val="0"/>
              </a:spcAft>
              <a:buClrTx/>
              <a:buNone/>
            </a:pPr>
            <a:endParaRPr lang="en-US" altLang="zh-TW" sz="3200" b="1" dirty="0" smtClean="0">
              <a:solidFill>
                <a:prstClr val="black"/>
              </a:solidFill>
              <a:latin typeface="微軟正黑體" panose="020B0604030504040204" pitchFamily="34" charset="-120"/>
              <a:hlinkClick r:id="rId2"/>
            </a:endParaRPr>
          </a:p>
          <a:p>
            <a:pPr marL="0" lvl="0" indent="0" defTabSz="914400">
              <a:spcBef>
                <a:spcPts val="0"/>
              </a:spcBef>
              <a:spcAft>
                <a:spcPts val="0"/>
              </a:spcAft>
              <a:buClrTx/>
              <a:buNone/>
            </a:pPr>
            <a:r>
              <a:rPr lang="zh-TW" altLang="en-US" sz="3200" b="1" dirty="0" smtClean="0">
                <a:solidFill>
                  <a:prstClr val="black"/>
                </a:solidFill>
                <a:latin typeface="微軟正黑體" panose="020B0604030504040204" pitchFamily="34" charset="-120"/>
                <a:hlinkClick r:id="rId2"/>
              </a:rPr>
              <a:t>臺灣</a:t>
            </a:r>
            <a:r>
              <a:rPr lang="zh-TW" altLang="en-US" sz="3200" b="1" dirty="0">
                <a:solidFill>
                  <a:prstClr val="black"/>
                </a:solidFill>
                <a:latin typeface="微軟正黑體" panose="020B0604030504040204" pitchFamily="34" charset="-120"/>
                <a:hlinkClick r:id="rId2"/>
              </a:rPr>
              <a:t>吧</a:t>
            </a:r>
            <a:r>
              <a:rPr lang="en-US" altLang="zh-TW" sz="3200" b="1" dirty="0" err="1">
                <a:solidFill>
                  <a:prstClr val="black"/>
                </a:solidFill>
                <a:latin typeface="微軟正黑體" panose="020B0604030504040204" pitchFamily="34" charset="-120"/>
                <a:hlinkClick r:id="rId2"/>
              </a:rPr>
              <a:t>TaiwanBar</a:t>
            </a:r>
            <a:r>
              <a:rPr lang="en-US" altLang="zh-TW" sz="3200" b="1" dirty="0">
                <a:solidFill>
                  <a:prstClr val="black"/>
                </a:solidFill>
                <a:latin typeface="微軟正黑體" panose="020B0604030504040204" pitchFamily="34" charset="-120"/>
                <a:hlinkClick r:id="rId2"/>
              </a:rPr>
              <a:t> </a:t>
            </a:r>
            <a:r>
              <a:rPr lang="zh-TW" altLang="en-US" sz="3200" b="1" dirty="0">
                <a:solidFill>
                  <a:prstClr val="black"/>
                </a:solidFill>
                <a:latin typeface="微軟正黑體" panose="020B0604030504040204" pitchFamily="34" charset="-120"/>
                <a:hlinkClick r:id="rId2"/>
              </a:rPr>
              <a:t>正名運動</a:t>
            </a:r>
            <a:endParaRPr lang="zh-TW" altLang="en-US" sz="3200" b="1" dirty="0">
              <a:solidFill>
                <a:prstClr val="black"/>
              </a:solidFill>
              <a:latin typeface="微軟正黑體" panose="020B0604030504040204" pitchFamily="34" charset="-120"/>
            </a:endParaRPr>
          </a:p>
          <a:p>
            <a:pPr marL="0" lvl="0" indent="0" defTabSz="914400" fontAlgn="base">
              <a:lnSpc>
                <a:spcPct val="90000"/>
              </a:lnSpc>
              <a:spcAft>
                <a:spcPct val="0"/>
              </a:spcAft>
              <a:buClrTx/>
              <a:buSzPct val="95000"/>
              <a:buNone/>
            </a:pPr>
            <a:endParaRPr lang="en-US" altLang="zh-TW" sz="3200" b="1" dirty="0">
              <a:solidFill>
                <a:prstClr val="black"/>
              </a:solidFill>
              <a:latin typeface="微軟正黑體"/>
            </a:endParaRPr>
          </a:p>
          <a:p>
            <a:pPr lvl="0" defTabSz="914400" fontAlgn="base">
              <a:lnSpc>
                <a:spcPct val="90000"/>
              </a:lnSpc>
              <a:spcAft>
                <a:spcPct val="0"/>
              </a:spcAft>
              <a:buClrTx/>
              <a:buSzPct val="95000"/>
              <a:buFont typeface="Wingdings" panose="05000000000000000000" pitchFamily="2" charset="2"/>
              <a:buChar char="Ø"/>
            </a:pPr>
            <a:endParaRPr lang="en-US" altLang="zh-TW" sz="3200" b="1" dirty="0">
              <a:solidFill>
                <a:prstClr val="black"/>
              </a:solidFill>
              <a:latin typeface="微軟正黑體"/>
            </a:endParaRPr>
          </a:p>
          <a:p>
            <a:pPr marL="0" lvl="0" indent="0" defTabSz="914400" fontAlgn="base">
              <a:lnSpc>
                <a:spcPct val="90000"/>
              </a:lnSpc>
              <a:spcAft>
                <a:spcPct val="0"/>
              </a:spcAft>
              <a:buClrTx/>
              <a:buSzPct val="95000"/>
              <a:buNone/>
            </a:pPr>
            <a:endParaRPr lang="zh-TW" altLang="en-US" sz="3000" b="1" dirty="0">
              <a:solidFill>
                <a:prstClr val="black"/>
              </a:solidFill>
              <a:latin typeface="微軟正黑體"/>
            </a:endParaRPr>
          </a:p>
          <a:p>
            <a:pPr lvl="0" defTabSz="914400" fontAlgn="base">
              <a:lnSpc>
                <a:spcPct val="90000"/>
              </a:lnSpc>
              <a:spcAft>
                <a:spcPct val="0"/>
              </a:spcAft>
              <a:buClrTx/>
              <a:buSzPct val="95000"/>
              <a:buFont typeface="Wingdings" panose="05000000000000000000" pitchFamily="2" charset="2"/>
              <a:buChar char="Ø"/>
            </a:pPr>
            <a:endParaRPr lang="zh-TW" altLang="en-US" sz="3000" b="1" dirty="0">
              <a:solidFill>
                <a:prstClr val="black"/>
              </a:solidFill>
              <a:latin typeface="微軟正黑體"/>
            </a:endParaRPr>
          </a:p>
          <a:p>
            <a:pPr lvl="0" defTabSz="914400" fontAlgn="base">
              <a:lnSpc>
                <a:spcPct val="90000"/>
              </a:lnSpc>
              <a:spcAft>
                <a:spcPct val="0"/>
              </a:spcAft>
              <a:buClrTx/>
              <a:buSzPct val="95000"/>
              <a:buFont typeface="Wingdings" panose="05000000000000000000" pitchFamily="2" charset="2"/>
              <a:buChar char="Ø"/>
            </a:pPr>
            <a:endParaRPr lang="en-US" altLang="zh-TW" sz="3000" b="1" dirty="0">
              <a:solidFill>
                <a:prstClr val="black"/>
              </a:solidFill>
              <a:latin typeface="微軟正黑體"/>
            </a:endParaRPr>
          </a:p>
          <a:p>
            <a:pPr marL="0" lvl="0" indent="0" defTabSz="914400" fontAlgn="base">
              <a:lnSpc>
                <a:spcPct val="90000"/>
              </a:lnSpc>
              <a:spcAft>
                <a:spcPct val="0"/>
              </a:spcAft>
              <a:buClrTx/>
              <a:buSzPct val="95000"/>
              <a:buNone/>
            </a:pPr>
            <a:endParaRPr lang="zh-TW" altLang="en-US" sz="3000" dirty="0">
              <a:solidFill>
                <a:prstClr val="black"/>
              </a:solidFill>
              <a:latin typeface="微軟正黑體"/>
            </a:endParaRPr>
          </a:p>
          <a:p>
            <a:pPr lvl="0" defTabSz="914400" fontAlgn="base">
              <a:lnSpc>
                <a:spcPct val="110000"/>
              </a:lnSpc>
              <a:spcBef>
                <a:spcPts val="24"/>
              </a:spcBef>
              <a:buClrTx/>
              <a:buSzPct val="95000"/>
              <a:buFont typeface="Wingdings" panose="05000000000000000000" pitchFamily="2" charset="2"/>
              <a:buChar char="Ø"/>
            </a:pPr>
            <a:endParaRPr lang="zh-TW" altLang="en-US" sz="3500" b="1" dirty="0">
              <a:solidFill>
                <a:prstClr val="black"/>
              </a:solidFill>
              <a:latin typeface="微軟正黑體" panose="020B0604030504040204" pitchFamily="34" charset="-120"/>
              <a:ea typeface="微軟正黑體" panose="020B0604030504040204" pitchFamily="34" charset="-120"/>
            </a:endParaRPr>
          </a:p>
          <a:p>
            <a:pPr marL="0" indent="0">
              <a:spcBef>
                <a:spcPts val="24"/>
              </a:spcBef>
              <a:buNone/>
            </a:pPr>
            <a:endParaRPr lang="zh-TW" altLang="en-US" dirty="0"/>
          </a:p>
        </p:txBody>
      </p:sp>
    </p:spTree>
    <p:extLst>
      <p:ext uri="{BB962C8B-B14F-4D97-AF65-F5344CB8AC3E}">
        <p14:creationId xmlns:p14="http://schemas.microsoft.com/office/powerpoint/2010/main" val="765107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2162" r="1833" b="5524"/>
          <a:stretch/>
        </p:blipFill>
        <p:spPr>
          <a:xfrm>
            <a:off x="17934" y="116632"/>
            <a:ext cx="4306529" cy="6516000"/>
          </a:xfrm>
          <a:prstGeom prst="rect">
            <a:avLst/>
          </a:prstGeom>
        </p:spPr>
      </p:pic>
      <p:sp>
        <p:nvSpPr>
          <p:cNvPr id="3" name="文字方塊 2"/>
          <p:cNvSpPr txBox="1"/>
          <p:nvPr/>
        </p:nvSpPr>
        <p:spPr>
          <a:xfrm>
            <a:off x="4437094" y="25177"/>
            <a:ext cx="4706905"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1967</a:t>
            </a:r>
            <a:r>
              <a:rPr kumimoji="0" lang="zh-TW" altLang="en-US"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年生</a:t>
            </a:r>
            <a:r>
              <a:rPr kumimoji="0" lang="zh-TW" altLang="en-US"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於嘉義縣吳鳳鄉（已改名叫阿里山鄉）</a:t>
            </a:r>
            <a:r>
              <a:rPr kumimoji="0" lang="zh-TW" altLang="en-US"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的鄒</a:t>
            </a:r>
            <a:r>
              <a:rPr kumimoji="0" lang="zh-TW" altLang="en-US"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族青年湯英伸，</a:t>
            </a:r>
            <a:r>
              <a:rPr kumimoji="0" lang="zh-TW" altLang="en-US"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在</a:t>
            </a:r>
            <a:r>
              <a:rPr kumimoji="0" lang="en-US" altLang="zh-TW"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1987</a:t>
            </a:r>
            <a:r>
              <a:rPr kumimoji="0" lang="zh-TW" altLang="en-US"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年</a:t>
            </a:r>
            <a:r>
              <a:rPr kumimoji="0" lang="en-US" altLang="zh-TW"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月執行</a:t>
            </a:r>
            <a:r>
              <a:rPr kumimoji="0" lang="zh-TW" altLang="en-US"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死刑</a:t>
            </a:r>
            <a:r>
              <a:rPr kumimoji="0" lang="zh-TW" altLang="en-US"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槍決，</a:t>
            </a:r>
            <a:r>
              <a:rPr kumimoji="0" lang="zh-TW" altLang="en-US"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得年</a:t>
            </a:r>
            <a:r>
              <a:rPr kumimoji="0" lang="en-US" altLang="zh-TW"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19</a:t>
            </a:r>
            <a:r>
              <a:rPr kumimoji="0" lang="zh-TW" altLang="en-US"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歲，成為當年全國最年輕的死刑犯。</a:t>
            </a:r>
          </a:p>
        </p:txBody>
      </p:sp>
      <p:pic>
        <p:nvPicPr>
          <p:cNvPr id="4" name="圖片 3"/>
          <p:cNvPicPr>
            <a:picLocks noChangeAspect="1"/>
          </p:cNvPicPr>
          <p:nvPr/>
        </p:nvPicPr>
        <p:blipFill>
          <a:blip r:embed="rId3"/>
          <a:stretch>
            <a:fillRect/>
          </a:stretch>
        </p:blipFill>
        <p:spPr>
          <a:xfrm>
            <a:off x="4324463" y="3279832"/>
            <a:ext cx="4762500" cy="3352800"/>
          </a:xfrm>
          <a:prstGeom prst="rect">
            <a:avLst/>
          </a:prstGeom>
        </p:spPr>
      </p:pic>
      <p:pic>
        <p:nvPicPr>
          <p:cNvPr id="5" name="圖片 4"/>
          <p:cNvPicPr>
            <a:picLocks noChangeAspect="1"/>
          </p:cNvPicPr>
          <p:nvPr/>
        </p:nvPicPr>
        <p:blipFill>
          <a:blip r:embed="rId4"/>
          <a:stretch>
            <a:fillRect/>
          </a:stretch>
        </p:blipFill>
        <p:spPr>
          <a:xfrm>
            <a:off x="21754" y="25177"/>
            <a:ext cx="5905500" cy="4524375"/>
          </a:xfrm>
          <a:prstGeom prst="rect">
            <a:avLst/>
          </a:prstGeom>
        </p:spPr>
      </p:pic>
    </p:spTree>
    <p:extLst>
      <p:ext uri="{BB962C8B-B14F-4D97-AF65-F5344CB8AC3E}">
        <p14:creationId xmlns:p14="http://schemas.microsoft.com/office/powerpoint/2010/main" val="228930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0" y="260648"/>
            <a:ext cx="9144000" cy="6429375"/>
          </a:xfrm>
          <a:prstGeom prst="rect">
            <a:avLst/>
          </a:prstGeom>
        </p:spPr>
      </p:pic>
    </p:spTree>
    <p:extLst>
      <p:ext uri="{BB962C8B-B14F-4D97-AF65-F5344CB8AC3E}">
        <p14:creationId xmlns:p14="http://schemas.microsoft.com/office/powerpoint/2010/main" val="3893222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prstClr val="black"/>
                </a:solidFill>
              </a:rPr>
              <a:t>平埔族</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rmAutofit/>
          </a:bodyPr>
          <a:lstStyle/>
          <a:p>
            <a:pPr lvl="0" defTabSz="914400" fontAlgn="base">
              <a:lnSpc>
                <a:spcPct val="90000"/>
              </a:lnSpc>
              <a:spcAft>
                <a:spcPct val="0"/>
              </a:spcAft>
              <a:buClrTx/>
              <a:buSzPct val="95000"/>
              <a:buFont typeface="Wingdings" panose="05000000000000000000" pitchFamily="2" charset="2"/>
              <a:buChar char="Ø"/>
            </a:pPr>
            <a:r>
              <a:rPr lang="zh-TW" altLang="en-US" sz="3000" b="1" dirty="0">
                <a:solidFill>
                  <a:prstClr val="black"/>
                </a:solidFill>
                <a:latin typeface="微軟正黑體"/>
              </a:rPr>
              <a:t>八○年代末，族群意識高漲</a:t>
            </a:r>
            <a:r>
              <a:rPr lang="zh-TW" altLang="en-US" sz="3000" b="1" dirty="0" smtClean="0">
                <a:solidFill>
                  <a:prstClr val="black"/>
                </a:solidFill>
                <a:latin typeface="微軟正黑體"/>
              </a:rPr>
              <a:t>，本土</a:t>
            </a:r>
            <a:r>
              <a:rPr lang="zh-TW" altLang="en-US" sz="3000" b="1" dirty="0">
                <a:solidFill>
                  <a:prstClr val="black"/>
                </a:solidFill>
                <a:latin typeface="微軟正黑體"/>
              </a:rPr>
              <a:t>文化的需求日益強烈，「平埔族」一詞，激起學界的研究</a:t>
            </a:r>
            <a:r>
              <a:rPr lang="zh-TW" altLang="en-US" sz="3000" b="1" dirty="0" smtClean="0">
                <a:solidFill>
                  <a:prstClr val="black"/>
                </a:solidFill>
                <a:latin typeface="微軟正黑體"/>
              </a:rPr>
              <a:t>。</a:t>
            </a:r>
            <a:endParaRPr lang="en-US" altLang="zh-TW" sz="3200" b="1" dirty="0" smtClean="0">
              <a:solidFill>
                <a:prstClr val="black"/>
              </a:solidFill>
              <a:latin typeface="微軟正黑體" panose="020B0604030504040204" pitchFamily="34" charset="-120"/>
            </a:endParaRPr>
          </a:p>
          <a:p>
            <a:pPr lvl="0">
              <a:buClrTx/>
              <a:buFont typeface="Wingdings" panose="05000000000000000000" pitchFamily="2" charset="2"/>
              <a:buChar char="Ø"/>
            </a:pPr>
            <a:r>
              <a:rPr lang="zh-TW" altLang="en-US" sz="3200" b="1" dirty="0" smtClean="0">
                <a:solidFill>
                  <a:prstClr val="black"/>
                </a:solidFill>
                <a:latin typeface="微軟正黑體" panose="020B0604030504040204" pitchFamily="34" charset="-120"/>
              </a:rPr>
              <a:t>平埔族</a:t>
            </a:r>
            <a:r>
              <a:rPr lang="zh-TW" altLang="en-US" sz="3200" b="1" dirty="0">
                <a:solidFill>
                  <a:prstClr val="black"/>
                </a:solidFill>
                <a:latin typeface="微軟正黑體" panose="020B0604030504040204" pitchFamily="34" charset="-120"/>
              </a:rPr>
              <a:t>的後裔不再做為社會的隱形人，要求復名。</a:t>
            </a:r>
            <a:endParaRPr lang="en-US" altLang="zh-TW" sz="3200" b="1" dirty="0">
              <a:solidFill>
                <a:prstClr val="black"/>
              </a:solidFill>
              <a:latin typeface="微軟正黑體" panose="020B0604030504040204" pitchFamily="34" charset="-120"/>
            </a:endParaRPr>
          </a:p>
          <a:p>
            <a:pPr lvl="0">
              <a:buClrTx/>
              <a:buFont typeface="Wingdings" panose="05000000000000000000" pitchFamily="2" charset="2"/>
              <a:buChar char="Ø"/>
            </a:pPr>
            <a:r>
              <a:rPr lang="zh-TW" altLang="en-US" sz="3200" b="1" dirty="0">
                <a:solidFill>
                  <a:prstClr val="black"/>
                </a:solidFill>
                <a:latin typeface="微軟正黑體" panose="020B0604030504040204" pitchFamily="34" charset="-120"/>
              </a:rPr>
              <a:t>回應平埔族正名訴求，落實歷史正義，行政院修正「原住民身分法」的方式。（</a:t>
            </a:r>
            <a:r>
              <a:rPr lang="en-US" altLang="zh-TW" sz="3200" b="1" dirty="0">
                <a:solidFill>
                  <a:prstClr val="black"/>
                </a:solidFill>
                <a:latin typeface="微軟正黑體" panose="020B0604030504040204" pitchFamily="34" charset="-120"/>
              </a:rPr>
              <a:t>2016.10.8</a:t>
            </a:r>
            <a:r>
              <a:rPr lang="zh-TW" altLang="en-US" sz="3200" b="1" dirty="0">
                <a:solidFill>
                  <a:prstClr val="black"/>
                </a:solidFill>
                <a:latin typeface="微軟正黑體" panose="020B0604030504040204" pitchFamily="34" charset="-120"/>
              </a:rPr>
              <a:t>）</a:t>
            </a:r>
            <a:endParaRPr lang="en-US" altLang="zh-TW" sz="3200" b="1" dirty="0">
              <a:solidFill>
                <a:prstClr val="black"/>
              </a:solidFill>
              <a:latin typeface="微軟正黑體" panose="020B0604030504040204" pitchFamily="34" charset="-120"/>
            </a:endParaRPr>
          </a:p>
          <a:p>
            <a:pPr lvl="0">
              <a:buClrTx/>
              <a:buFont typeface="Wingdings" panose="05000000000000000000" pitchFamily="2" charset="2"/>
              <a:buChar char="Ø"/>
              <a:defRPr/>
            </a:pPr>
            <a:r>
              <a:rPr lang="zh-TW" altLang="en-US" sz="3200" b="1" dirty="0" smtClean="0">
                <a:solidFill>
                  <a:prstClr val="black"/>
                </a:solidFill>
                <a:latin typeface="微軟正黑體" panose="020B0604030504040204" pitchFamily="34" charset="-120"/>
              </a:rPr>
              <a:t>學者</a:t>
            </a:r>
            <a:r>
              <a:rPr lang="zh-TW" altLang="en-US" sz="3200" b="1" dirty="0">
                <a:solidFill>
                  <a:prstClr val="black"/>
                </a:solidFill>
                <a:latin typeface="微軟正黑體" panose="020B0604030504040204" pitchFamily="34" charset="-120"/>
              </a:rPr>
              <a:t>認為不一定要停留在過去的族群分類狀態。</a:t>
            </a:r>
            <a:endParaRPr lang="en-US" altLang="zh-TW" sz="3200" b="1" dirty="0">
              <a:solidFill>
                <a:prstClr val="black"/>
              </a:solidFill>
              <a:latin typeface="微軟正黑體" panose="020B0604030504040204" pitchFamily="34" charset="-120"/>
            </a:endParaRPr>
          </a:p>
          <a:p>
            <a:pPr lvl="0">
              <a:buClrTx/>
              <a:buFont typeface="Wingdings" panose="05000000000000000000" pitchFamily="2" charset="2"/>
              <a:buChar char="Ø"/>
              <a:defRPr/>
            </a:pPr>
            <a:r>
              <a:rPr lang="zh-TW" altLang="en-US" sz="3200" b="1" dirty="0">
                <a:solidFill>
                  <a:prstClr val="black"/>
                </a:solidFill>
                <a:latin typeface="微軟正黑體" panose="020B0604030504040204" pitchFamily="34" charset="-120"/>
              </a:rPr>
              <a:t>應該考慮歷史正義，尊重平埔族人自決、採用更民主的認定方式。</a:t>
            </a:r>
            <a:endParaRPr lang="en-US" altLang="zh-TW" sz="3200" b="1" dirty="0">
              <a:solidFill>
                <a:prstClr val="black"/>
              </a:solidFill>
              <a:latin typeface="微軟正黑體" panose="020B0604030504040204" pitchFamily="34" charset="-120"/>
            </a:endParaRPr>
          </a:p>
          <a:p>
            <a:pPr marL="0" lvl="0" indent="0">
              <a:buClrTx/>
              <a:buNone/>
            </a:pPr>
            <a:endParaRPr lang="en-US" altLang="zh-TW" sz="3200" b="1" dirty="0">
              <a:solidFill>
                <a:prstClr val="black"/>
              </a:solidFill>
              <a:latin typeface="微軟正黑體" panose="020B0604030504040204" pitchFamily="34" charset="-120"/>
            </a:endParaRPr>
          </a:p>
          <a:p>
            <a:pPr>
              <a:lnSpc>
                <a:spcPct val="120000"/>
              </a:lnSpc>
              <a:spcBef>
                <a:spcPts val="600"/>
              </a:spcBef>
              <a:spcAft>
                <a:spcPts val="0"/>
              </a:spcAft>
              <a:buFont typeface="Wingdings" panose="05000000000000000000" pitchFamily="2" charset="2"/>
              <a:buChar char="Ø"/>
            </a:pPr>
            <a:endParaRPr lang="zh-TW" altLang="en-US" sz="3200" b="1" kern="100" dirty="0">
              <a:solidFill>
                <a:schemeClr val="tx1"/>
              </a:solidFill>
              <a:latin typeface="+mn-ea"/>
            </a:endParaRPr>
          </a:p>
          <a:p>
            <a:pPr marL="0" indent="0">
              <a:lnSpc>
                <a:spcPct val="120000"/>
              </a:lnSpc>
              <a:spcBef>
                <a:spcPts val="600"/>
              </a:spcBef>
              <a:spcAft>
                <a:spcPts val="0"/>
              </a:spcAft>
              <a:buNone/>
            </a:pPr>
            <a:endParaRPr lang="zh-TW" altLang="zh-TW" sz="3200" b="1" kern="100" dirty="0">
              <a:solidFill>
                <a:schemeClr val="tx1"/>
              </a:solidFill>
              <a:latin typeface="+mn-ea"/>
            </a:endParaRPr>
          </a:p>
          <a:p>
            <a:pPr>
              <a:lnSpc>
                <a:spcPct val="120000"/>
              </a:lnSpc>
              <a:spcBef>
                <a:spcPts val="600"/>
              </a:spcBef>
            </a:pPr>
            <a:endParaRPr lang="zh-TW" altLang="en-US" dirty="0"/>
          </a:p>
        </p:txBody>
      </p:sp>
    </p:spTree>
    <p:extLst>
      <p:ext uri="{BB962C8B-B14F-4D97-AF65-F5344CB8AC3E}">
        <p14:creationId xmlns:p14="http://schemas.microsoft.com/office/powerpoint/2010/main" val="11659285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a:solidFill>
                  <a:schemeClr val="tx1"/>
                </a:solidFill>
                <a:latin typeface="微軟正黑體" panose="020B0604030504040204" pitchFamily="34" charset="-120"/>
                <a:ea typeface="微軟正黑體" panose="020B0604030504040204" pitchFamily="34" charset="-120"/>
                <a:cs typeface="+mj-cs"/>
              </a:rPr>
              <a:t>南島語族</a:t>
            </a:r>
            <a:endParaRPr lang="zh-TW" altLang="en-US" sz="4400" b="1" dirty="0">
              <a:solidFill>
                <a:schemeClr val="tx1"/>
              </a:solidFill>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0" y="1807361"/>
            <a:ext cx="9144000" cy="5050639"/>
          </a:xfrm>
        </p:spPr>
        <p:txBody>
          <a:bodyPr anchor="t">
            <a:normAutofit/>
          </a:bodyPr>
          <a:lstStyle/>
          <a:p>
            <a:pPr lvl="0" defTabSz="914400" fontAlgn="base">
              <a:spcAft>
                <a:spcPct val="0"/>
              </a:spcAft>
              <a:buClr>
                <a:schemeClr val="tx1"/>
              </a:buClr>
              <a:buSzPct val="95000"/>
              <a:buFont typeface="Wingdings" panose="05000000000000000000" pitchFamily="2" charset="2"/>
              <a:buChar char="Ø"/>
            </a:pPr>
            <a:r>
              <a:rPr lang="zh-TW" altLang="en-US" sz="3200" b="1" dirty="0">
                <a:solidFill>
                  <a:prstClr val="black"/>
                </a:solidFill>
                <a:latin typeface="+mn-ea"/>
              </a:rPr>
              <a:t>名稱</a:t>
            </a:r>
            <a:r>
              <a:rPr lang="zh-TW" altLang="en-US" sz="3200" b="1" dirty="0" smtClean="0">
                <a:solidFill>
                  <a:prstClr val="black"/>
                </a:solidFill>
                <a:latin typeface="+mn-ea"/>
              </a:rPr>
              <a:t>來源</a:t>
            </a:r>
            <a:r>
              <a:rPr lang="zh-TW" altLang="en-US" sz="3200" b="1" dirty="0" smtClean="0">
                <a:solidFill>
                  <a:prstClr val="black"/>
                </a:solidFill>
                <a:latin typeface="新細明體"/>
                <a:ea typeface="新細明體"/>
              </a:rPr>
              <a:t>：</a:t>
            </a:r>
            <a:r>
              <a:rPr lang="en-US" altLang="zh-TW" sz="3200" b="1" dirty="0" smtClean="0">
                <a:solidFill>
                  <a:prstClr val="black"/>
                </a:solidFill>
                <a:latin typeface="微軟正黑體" panose="020B0604030504040204" pitchFamily="34" charset="-120"/>
                <a:ea typeface="微軟正黑體" panose="020B0604030504040204" pitchFamily="34" charset="-120"/>
              </a:rPr>
              <a:t>1899</a:t>
            </a:r>
            <a:r>
              <a:rPr lang="zh-TW" altLang="en-US" sz="3200" b="1" dirty="0" smtClean="0">
                <a:solidFill>
                  <a:prstClr val="black"/>
                </a:solidFill>
                <a:latin typeface="微軟正黑體" panose="020B0604030504040204" pitchFamily="34" charset="-120"/>
                <a:ea typeface="微軟正黑體" panose="020B0604030504040204" pitchFamily="34" charset="-120"/>
              </a:rPr>
              <a:t>年學者</a:t>
            </a:r>
            <a:r>
              <a:rPr lang="zh-TW" altLang="en-US" sz="3200" b="1" dirty="0" smtClean="0">
                <a:solidFill>
                  <a:prstClr val="black"/>
                </a:solidFill>
                <a:latin typeface="+mn-ea"/>
              </a:rPr>
              <a:t>，自拉丁文的字根</a:t>
            </a:r>
            <a:r>
              <a:rPr lang="en-US" altLang="zh-TW" sz="3200" b="1" dirty="0" err="1" smtClean="0">
                <a:solidFill>
                  <a:prstClr val="black"/>
                </a:solidFill>
                <a:latin typeface="+mn-ea"/>
              </a:rPr>
              <a:t>auster</a:t>
            </a:r>
            <a:r>
              <a:rPr lang="zh-TW" altLang="en-US" sz="3200" b="1" dirty="0" smtClean="0">
                <a:solidFill>
                  <a:prstClr val="black"/>
                </a:solidFill>
                <a:latin typeface="+mn-ea"/>
              </a:rPr>
              <a:t>（南風）與希臘</a:t>
            </a:r>
            <a:r>
              <a:rPr lang="en-US" altLang="zh-TW" sz="3200" b="1" dirty="0" err="1" smtClean="0">
                <a:solidFill>
                  <a:prstClr val="black"/>
                </a:solidFill>
                <a:latin typeface="+mn-ea"/>
              </a:rPr>
              <a:t>nesos</a:t>
            </a:r>
            <a:r>
              <a:rPr lang="zh-TW" altLang="en-US" sz="3200" b="1" dirty="0" smtClean="0">
                <a:solidFill>
                  <a:prstClr val="black"/>
                </a:solidFill>
                <a:latin typeface="+mn-ea"/>
              </a:rPr>
              <a:t> （</a:t>
            </a:r>
            <a:r>
              <a:rPr lang="zh-TW" altLang="en-US" sz="3200" b="1" dirty="0">
                <a:solidFill>
                  <a:prstClr val="black"/>
                </a:solidFill>
                <a:latin typeface="+mn-ea"/>
              </a:rPr>
              <a:t>島</a:t>
            </a:r>
            <a:r>
              <a:rPr lang="zh-TW" altLang="en-US" sz="3200" b="1" dirty="0" smtClean="0">
                <a:solidFill>
                  <a:prstClr val="black"/>
                </a:solidFill>
                <a:latin typeface="+mn-ea"/>
              </a:rPr>
              <a:t>） 所合組而成，中文將</a:t>
            </a:r>
            <a:r>
              <a:rPr lang="en-US" altLang="zh-TW" sz="3200" b="1" dirty="0" err="1" smtClean="0">
                <a:solidFill>
                  <a:prstClr val="black"/>
                </a:solidFill>
                <a:latin typeface="+mn-ea"/>
              </a:rPr>
              <a:t>austronesia</a:t>
            </a:r>
            <a:r>
              <a:rPr lang="zh-TW" altLang="en-US" sz="3200" b="1" dirty="0" smtClean="0">
                <a:solidFill>
                  <a:prstClr val="black"/>
                </a:solidFill>
                <a:latin typeface="+mn-ea"/>
              </a:rPr>
              <a:t>翻譯成</a:t>
            </a:r>
            <a:r>
              <a:rPr lang="zh-TW" altLang="en-US" sz="3200" b="1" dirty="0" smtClean="0">
                <a:solidFill>
                  <a:srgbClr val="FF0000"/>
                </a:solidFill>
                <a:latin typeface="+mn-ea"/>
              </a:rPr>
              <a:t>南島</a:t>
            </a:r>
            <a:r>
              <a:rPr lang="zh-TW" altLang="en-US" sz="3200" b="1" dirty="0" smtClean="0">
                <a:solidFill>
                  <a:prstClr val="black"/>
                </a:solidFill>
                <a:latin typeface="+mn-ea"/>
              </a:rPr>
              <a:t>。</a:t>
            </a:r>
            <a:endParaRPr lang="en-US" altLang="zh-TW" sz="3200" b="1" dirty="0" smtClean="0">
              <a:solidFill>
                <a:prstClr val="black"/>
              </a:solidFill>
              <a:latin typeface="+mn-ea"/>
            </a:endParaRPr>
          </a:p>
          <a:p>
            <a:pPr lvl="0" defTabSz="914400" fontAlgn="base">
              <a:spcAft>
                <a:spcPct val="0"/>
              </a:spcAft>
              <a:buClrTx/>
              <a:buSzPct val="95000"/>
              <a:buFont typeface="Wingdings" panose="05000000000000000000" pitchFamily="2" charset="2"/>
              <a:buChar char="Ø"/>
            </a:pPr>
            <a:r>
              <a:rPr lang="zh-TW" altLang="en-US" sz="3200" b="1" dirty="0">
                <a:solidFill>
                  <a:prstClr val="black"/>
                </a:solidFill>
                <a:latin typeface="微軟正黑體"/>
              </a:rPr>
              <a:t>南島語分為東、西兩支，即大西洋語與非大西洋語。使用南島語的人群稱為「南島語族」 </a:t>
            </a:r>
            <a:r>
              <a:rPr lang="zh-TW" altLang="en-US" sz="3200" b="1" dirty="0" smtClean="0">
                <a:solidFill>
                  <a:prstClr val="black"/>
                </a:solidFill>
                <a:latin typeface="微軟正黑體"/>
              </a:rPr>
              <a:t>。</a:t>
            </a:r>
            <a:endParaRPr lang="en-US" altLang="zh-TW" sz="3200" b="1" dirty="0" smtClean="0">
              <a:solidFill>
                <a:prstClr val="black"/>
              </a:solidFill>
              <a:latin typeface="微軟正黑體"/>
            </a:endParaRPr>
          </a:p>
          <a:p>
            <a:pPr lvl="0" defTabSz="914400" fontAlgn="base">
              <a:spcAft>
                <a:spcPct val="0"/>
              </a:spcAft>
              <a:buClrTx/>
              <a:buSzPct val="95000"/>
              <a:buFont typeface="Wingdings" panose="05000000000000000000" pitchFamily="2" charset="2"/>
              <a:buChar char="Ø"/>
            </a:pPr>
            <a:r>
              <a:rPr lang="zh-TW" altLang="en-US" sz="3200" b="1" dirty="0" smtClean="0">
                <a:solidFill>
                  <a:prstClr val="black"/>
                </a:solidFill>
                <a:latin typeface="微軟正黑體"/>
              </a:rPr>
              <a:t>南島語系的區域</a:t>
            </a:r>
            <a:r>
              <a:rPr lang="zh-TW" altLang="en-US" sz="3200" b="1" dirty="0" smtClean="0">
                <a:solidFill>
                  <a:prstClr val="black"/>
                </a:solidFill>
                <a:latin typeface="新細明體"/>
                <a:ea typeface="新細明體"/>
              </a:rPr>
              <a:t>，</a:t>
            </a:r>
            <a:r>
              <a:rPr lang="zh-TW" altLang="en-US" sz="3200" b="1" dirty="0" smtClean="0">
                <a:solidFill>
                  <a:prstClr val="black"/>
                </a:solidFill>
                <a:latin typeface="微軟正黑體"/>
              </a:rPr>
              <a:t>東</a:t>
            </a:r>
            <a:r>
              <a:rPr lang="zh-TW" altLang="en-US" sz="3200" b="1" dirty="0">
                <a:solidFill>
                  <a:prstClr val="black"/>
                </a:solidFill>
                <a:latin typeface="微軟正黑體"/>
              </a:rPr>
              <a:t>達南美洲西方的復活節島，西到非洲東岸的馬達加斯加島，南抵</a:t>
            </a:r>
            <a:r>
              <a:rPr lang="zh-TW" altLang="en-US" sz="3200" b="1" dirty="0" smtClean="0">
                <a:solidFill>
                  <a:prstClr val="black"/>
                </a:solidFill>
                <a:latin typeface="微軟正黑體"/>
              </a:rPr>
              <a:t>紐西蘭</a:t>
            </a:r>
            <a:r>
              <a:rPr lang="zh-TW" altLang="en-US" sz="3200" b="1" dirty="0" smtClean="0">
                <a:solidFill>
                  <a:prstClr val="black"/>
                </a:solidFill>
                <a:latin typeface="微軟正黑體" panose="020B0604030504040204" pitchFamily="34" charset="-120"/>
                <a:ea typeface="微軟正黑體" panose="020B0604030504040204" pitchFamily="34" charset="-120"/>
              </a:rPr>
              <a:t>，北起臺灣。</a:t>
            </a:r>
            <a:endParaRPr lang="en-US" altLang="zh-TW" sz="3200" b="1" dirty="0">
              <a:solidFill>
                <a:prstClr val="black"/>
              </a:solidFill>
              <a:latin typeface="微軟正黑體" panose="020B0604030504040204" pitchFamily="34" charset="-120"/>
              <a:ea typeface="微軟正黑體" panose="020B0604030504040204" pitchFamily="34" charset="-120"/>
            </a:endParaRPr>
          </a:p>
          <a:p>
            <a:pPr lvl="0" defTabSz="914400" fontAlgn="base">
              <a:spcAft>
                <a:spcPct val="0"/>
              </a:spcAft>
              <a:buClr>
                <a:schemeClr val="tx1"/>
              </a:buClr>
              <a:buSzPct val="95000"/>
              <a:buFont typeface="Wingdings" panose="05000000000000000000" pitchFamily="2" charset="2"/>
              <a:buChar char="Ø"/>
            </a:pPr>
            <a:endParaRPr lang="en-US" altLang="zh-TW" sz="3200" b="1" dirty="0" smtClean="0">
              <a:solidFill>
                <a:prstClr val="black"/>
              </a:solidFill>
              <a:latin typeface="+mn-ea"/>
            </a:endParaRPr>
          </a:p>
          <a:p>
            <a:pPr lvl="0" defTabSz="914400" fontAlgn="base">
              <a:spcAft>
                <a:spcPct val="0"/>
              </a:spcAft>
              <a:buClrTx/>
              <a:buSzPct val="95000"/>
              <a:buFont typeface="Wingdings" panose="05000000000000000000" pitchFamily="2" charset="2"/>
              <a:buChar char="Ø"/>
            </a:pPr>
            <a:endParaRPr lang="zh-TW" altLang="en-US" sz="3200" b="1" dirty="0">
              <a:solidFill>
                <a:prstClr val="black"/>
              </a:solidFill>
              <a:latin typeface="+mn-ea"/>
            </a:endParaRPr>
          </a:p>
        </p:txBody>
      </p:sp>
    </p:spTree>
    <p:extLst>
      <p:ext uri="{BB962C8B-B14F-4D97-AF65-F5344CB8AC3E}">
        <p14:creationId xmlns:p14="http://schemas.microsoft.com/office/powerpoint/2010/main" val="20927963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b="10004"/>
          <a:stretch/>
        </p:blipFill>
        <p:spPr bwMode="auto">
          <a:xfrm>
            <a:off x="5184000" y="3273189"/>
            <a:ext cx="3960000" cy="3563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6" y="0"/>
            <a:ext cx="6096000" cy="401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25184" y="4023667"/>
            <a:ext cx="5170304" cy="29546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0000"/>
                </a:solidFill>
                <a:effectLst/>
                <a:uLnTx/>
                <a:uFillTx/>
                <a:latin typeface="微軟正黑體"/>
                <a:ea typeface="微軟正黑體" panose="020B0604030504040204" pitchFamily="34" charset="-120"/>
                <a:cs typeface="+mn-cs"/>
              </a:rPr>
              <a:t>出生在</a:t>
            </a:r>
            <a:r>
              <a:rPr kumimoji="0" lang="zh-TW" altLang="en-US" sz="2400" b="1" i="0" u="none" strike="noStrike" kern="1200" cap="none" spc="0" normalizeH="0" baseline="0" noProof="0" dirty="0" smtClean="0">
                <a:ln>
                  <a:noFill/>
                </a:ln>
                <a:solidFill>
                  <a:srgbClr val="FF0000"/>
                </a:solidFill>
                <a:effectLst/>
                <a:uLnTx/>
                <a:uFillTx/>
                <a:latin typeface="微軟正黑體"/>
                <a:ea typeface="微軟正黑體" panose="020B0604030504040204" pitchFamily="34" charset="-120"/>
                <a:cs typeface="+mn-cs"/>
              </a:rPr>
              <a:t>屏東市傳統</a:t>
            </a:r>
            <a:r>
              <a:rPr kumimoji="0" lang="zh-TW" altLang="en-US" sz="2400" b="1" i="0" u="none" strike="noStrike" kern="1200" cap="none" spc="0" normalizeH="0" baseline="0" noProof="0" dirty="0">
                <a:ln>
                  <a:noFill/>
                </a:ln>
                <a:solidFill>
                  <a:srgbClr val="FF0000"/>
                </a:solidFill>
                <a:effectLst/>
                <a:uLnTx/>
                <a:uFillTx/>
                <a:latin typeface="微軟正黑體"/>
                <a:ea typeface="微軟正黑體" panose="020B0604030504040204" pitchFamily="34" charset="-120"/>
                <a:cs typeface="+mn-cs"/>
              </a:rPr>
              <a:t>的閩南人</a:t>
            </a:r>
            <a:r>
              <a:rPr kumimoji="0" lang="zh-TW" altLang="en-US" sz="2400" b="1" i="0" u="none" strike="noStrike" kern="1200" cap="none" spc="0" normalizeH="0" baseline="0" noProof="0" dirty="0" smtClean="0">
                <a:ln>
                  <a:noFill/>
                </a:ln>
                <a:solidFill>
                  <a:srgbClr val="FF0000"/>
                </a:solidFill>
                <a:effectLst/>
                <a:uLnTx/>
                <a:uFillTx/>
                <a:latin typeface="微軟正黑體"/>
                <a:ea typeface="微軟正黑體" panose="020B0604030504040204" pitchFamily="34" charset="-120"/>
                <a:cs typeface="+mn-cs"/>
              </a:rPr>
              <a:t>家庭，</a:t>
            </a:r>
            <a:r>
              <a:rPr kumimoji="0" lang="zh-TW" altLang="en-US" sz="2400" b="1" i="0" u="none" strike="noStrike" kern="1200" cap="none" spc="0" normalizeH="0" baseline="0" noProof="0" dirty="0">
                <a:ln>
                  <a:noFill/>
                </a:ln>
                <a:solidFill>
                  <a:srgbClr val="FF0000"/>
                </a:solidFill>
                <a:effectLst/>
                <a:uLnTx/>
                <a:uFillTx/>
                <a:latin typeface="微軟正黑體"/>
                <a:ea typeface="微軟正黑體" panose="020B0604030504040204" pitchFamily="34" charset="-120"/>
                <a:cs typeface="+mn-cs"/>
              </a:rPr>
              <a:t>被阿嬤帶</a:t>
            </a:r>
            <a:r>
              <a:rPr kumimoji="0" lang="zh-TW" altLang="en-US" sz="2400" b="1" i="0" u="none" strike="noStrike" kern="1200" cap="none" spc="0" normalizeH="0" baseline="0" noProof="0" dirty="0" smtClean="0">
                <a:ln>
                  <a:noFill/>
                </a:ln>
                <a:solidFill>
                  <a:srgbClr val="FF0000"/>
                </a:solidFill>
                <a:effectLst/>
                <a:uLnTx/>
                <a:uFillTx/>
                <a:latin typeface="微軟正黑體"/>
                <a:ea typeface="微軟正黑體" panose="020B0604030504040204" pitchFamily="34" charset="-120"/>
                <a:cs typeface="+mn-cs"/>
              </a:rPr>
              <a:t>大閩南語很</a:t>
            </a:r>
            <a:r>
              <a:rPr kumimoji="0" lang="zh-TW" altLang="en-US" sz="2400" b="1" i="0" u="none" strike="noStrike" kern="1200" cap="none" spc="0" normalizeH="0" baseline="0" noProof="0" dirty="0">
                <a:ln>
                  <a:noFill/>
                </a:ln>
                <a:solidFill>
                  <a:srgbClr val="FF0000"/>
                </a:solidFill>
                <a:effectLst/>
                <a:uLnTx/>
                <a:uFillTx/>
                <a:latin typeface="微軟正黑體"/>
                <a:ea typeface="微軟正黑體" panose="020B0604030504040204" pitchFamily="34" charset="-120"/>
                <a:cs typeface="+mn-cs"/>
              </a:rPr>
              <a:t>流利，從生活方式、思維、信仰，沒有任何跟原住民有關的成長經驗</a:t>
            </a:r>
            <a:r>
              <a:rPr kumimoji="0" lang="zh-TW" altLang="en-US" sz="2400" b="1" i="0" u="none" strike="noStrike" kern="1200" cap="none" spc="0" normalizeH="0" baseline="0" noProof="0" dirty="0" smtClean="0">
                <a:ln>
                  <a:noFill/>
                </a:ln>
                <a:solidFill>
                  <a:srgbClr val="FF0000"/>
                </a:solidFill>
                <a:effectLst/>
                <a:uLnTx/>
                <a:uFillTx/>
                <a:latin typeface="微軟正黑體"/>
                <a:ea typeface="微軟正黑體" panose="020B0604030504040204" pitchFamily="34" charset="-120"/>
                <a:cs typeface="+mn-cs"/>
              </a:rPr>
              <a:t>。</a:t>
            </a:r>
            <a:endParaRPr kumimoji="0" lang="en-US" altLang="zh-TW" sz="2400" b="1" i="0" u="none" strike="noStrike" kern="1200" cap="none" spc="0" normalizeH="0" baseline="0" noProof="0" dirty="0" smtClean="0">
              <a:ln>
                <a:noFill/>
              </a:ln>
              <a:solidFill>
                <a:srgbClr val="FF0000"/>
              </a:solidFill>
              <a:effectLst/>
              <a:uLnTx/>
              <a:uFillTx/>
              <a:latin typeface="微軟正黑體"/>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solidFill>
                  <a:srgbClr val="FF0000"/>
                </a:solidFill>
                <a:effectLst/>
                <a:uLnTx/>
                <a:uFillTx/>
                <a:latin typeface="微軟正黑體"/>
                <a:ea typeface="微軟正黑體" panose="020B0604030504040204" pitchFamily="34" charset="-120"/>
                <a:cs typeface="+mn-cs"/>
              </a:rPr>
              <a:t>離開</a:t>
            </a:r>
            <a:r>
              <a:rPr kumimoji="0" lang="zh-TW" altLang="en-US" sz="2400" b="1" i="0" u="none" strike="noStrike" kern="1200" cap="none" spc="0" normalizeH="0" baseline="0" noProof="0" dirty="0">
                <a:ln>
                  <a:noFill/>
                </a:ln>
                <a:solidFill>
                  <a:srgbClr val="FF0000"/>
                </a:solidFill>
                <a:effectLst/>
                <a:uLnTx/>
                <a:uFillTx/>
                <a:latin typeface="微軟正黑體"/>
                <a:ea typeface="微軟正黑體" panose="020B0604030504040204" pitchFamily="34" charset="-120"/>
                <a:cs typeface="+mn-cs"/>
              </a:rPr>
              <a:t>住了</a:t>
            </a:r>
            <a:r>
              <a:rPr kumimoji="0" lang="en-US" altLang="zh-TW" sz="2400" b="1" i="0" u="none" strike="noStrike" kern="1200" cap="none" spc="0" normalizeH="0" baseline="0" noProof="0" dirty="0">
                <a:ln>
                  <a:noFill/>
                </a:ln>
                <a:solidFill>
                  <a:srgbClr val="FF0000"/>
                </a:solidFill>
                <a:effectLst/>
                <a:uLnTx/>
                <a:uFillTx/>
                <a:latin typeface="微軟正黑體"/>
                <a:ea typeface="微軟正黑體" panose="020B0604030504040204" pitchFamily="34" charset="-120"/>
                <a:cs typeface="+mn-cs"/>
              </a:rPr>
              <a:t>18</a:t>
            </a:r>
            <a:r>
              <a:rPr kumimoji="0" lang="zh-TW" altLang="en-US" sz="2400" b="1" i="0" u="none" strike="noStrike" kern="1200" cap="none" spc="0" normalizeH="0" baseline="0" noProof="0" dirty="0">
                <a:ln>
                  <a:noFill/>
                </a:ln>
                <a:solidFill>
                  <a:srgbClr val="FF0000"/>
                </a:solidFill>
                <a:effectLst/>
                <a:uLnTx/>
                <a:uFillTx/>
                <a:latin typeface="微軟正黑體"/>
                <a:ea typeface="微軟正黑體" panose="020B0604030504040204" pitchFamily="34" charset="-120"/>
                <a:cs typeface="+mn-cs"/>
              </a:rPr>
              <a:t>年的屏東</a:t>
            </a:r>
            <a:r>
              <a:rPr kumimoji="0" lang="zh-TW" altLang="en-US" sz="2400" b="1" i="0" u="none" strike="noStrike" kern="1200" cap="none" spc="0" normalizeH="0" baseline="0" noProof="0" dirty="0" smtClean="0">
                <a:ln>
                  <a:noFill/>
                </a:ln>
                <a:solidFill>
                  <a:srgbClr val="FF0000"/>
                </a:solidFill>
                <a:effectLst/>
                <a:uLnTx/>
                <a:uFillTx/>
                <a:latin typeface="微軟正黑體"/>
                <a:ea typeface="微軟正黑體" panose="020B0604030504040204" pitchFamily="34" charset="-120"/>
                <a:cs typeface="+mn-cs"/>
              </a:rPr>
              <a:t>到台中</a:t>
            </a:r>
            <a:r>
              <a:rPr kumimoji="0" lang="zh-TW" altLang="en-US" sz="2400" b="1" i="0" u="none" strike="noStrike" kern="1200" cap="none" spc="0" normalizeH="0" baseline="0" noProof="0" dirty="0">
                <a:ln>
                  <a:noFill/>
                </a:ln>
                <a:solidFill>
                  <a:srgbClr val="FF0000"/>
                </a:solidFill>
                <a:effectLst/>
                <a:uLnTx/>
                <a:uFillTx/>
                <a:latin typeface="微軟正黑體"/>
                <a:ea typeface="微軟正黑體" panose="020B0604030504040204" pitchFamily="34" charset="-120"/>
                <a:cs typeface="+mn-cs"/>
              </a:rPr>
              <a:t>，很多人聽到我從屏東來，再看到我的臉，就會問我是不是原住民。</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Verdana"/>
              <a:ea typeface="微軟正黑體" panose="020B0604030504040204" pitchFamily="34" charset="-120"/>
              <a:cs typeface="+mn-cs"/>
            </a:endParaRPr>
          </a:p>
        </p:txBody>
      </p:sp>
      <p:sp>
        <p:nvSpPr>
          <p:cNvPr id="3" name="文字方塊 2"/>
          <p:cNvSpPr txBox="1"/>
          <p:nvPr/>
        </p:nvSpPr>
        <p:spPr>
          <a:xfrm>
            <a:off x="3091387" y="69418"/>
            <a:ext cx="5262979"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400" b="1" i="0" u="none" strike="noStrike" kern="1200" cap="none" spc="0" normalizeH="0" baseline="0" noProof="0" dirty="0">
                <a:ln>
                  <a:noFill/>
                </a:ln>
                <a:solidFill>
                  <a:prstClr val="black"/>
                </a:solidFill>
                <a:effectLst/>
                <a:uLnTx/>
                <a:uFillTx/>
                <a:latin typeface="Verdana"/>
                <a:ea typeface="微軟正黑體" panose="020B0604030504040204" pitchFamily="34" charset="-120"/>
                <a:cs typeface="+mn-cs"/>
              </a:rPr>
              <a:t>「你是原住民嗎？」</a:t>
            </a:r>
          </a:p>
        </p:txBody>
      </p:sp>
      <p:pic>
        <p:nvPicPr>
          <p:cNvPr id="5" name="圖片 4"/>
          <p:cNvPicPr>
            <a:picLocks noChangeAspect="1"/>
          </p:cNvPicPr>
          <p:nvPr/>
        </p:nvPicPr>
        <p:blipFill>
          <a:blip r:embed="rId4"/>
          <a:stretch>
            <a:fillRect/>
          </a:stretch>
        </p:blipFill>
        <p:spPr>
          <a:xfrm>
            <a:off x="3072920" y="1764"/>
            <a:ext cx="6096528" cy="4072481"/>
          </a:xfrm>
          <a:prstGeom prst="rect">
            <a:avLst/>
          </a:prstGeom>
        </p:spPr>
      </p:pic>
      <p:pic>
        <p:nvPicPr>
          <p:cNvPr id="6" name="圖片 5"/>
          <p:cNvPicPr>
            <a:picLocks noChangeAspect="1"/>
          </p:cNvPicPr>
          <p:nvPr/>
        </p:nvPicPr>
        <p:blipFill>
          <a:blip r:embed="rId5"/>
          <a:stretch>
            <a:fillRect/>
          </a:stretch>
        </p:blipFill>
        <p:spPr>
          <a:xfrm>
            <a:off x="13696" y="4052132"/>
            <a:ext cx="6096528" cy="2780017"/>
          </a:xfrm>
          <a:prstGeom prst="rect">
            <a:avLst/>
          </a:prstGeom>
        </p:spPr>
      </p:pic>
    </p:spTree>
    <p:extLst>
      <p:ext uri="{BB962C8B-B14F-4D97-AF65-F5344CB8AC3E}">
        <p14:creationId xmlns:p14="http://schemas.microsoft.com/office/powerpoint/2010/main" val="21703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rPr>
              <a:t>目前原住民族群</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rmAutofit fontScale="62500" lnSpcReduction="20000"/>
          </a:bodyPr>
          <a:lstStyle/>
          <a:p>
            <a:pPr>
              <a:lnSpc>
                <a:spcPts val="3600"/>
              </a:lnSpc>
              <a:buClrTx/>
              <a:buFont typeface="Wingdings" panose="05000000000000000000" pitchFamily="2" charset="2"/>
              <a:buChar char="Ø"/>
            </a:pPr>
            <a:r>
              <a:rPr lang="zh-TW" altLang="en-US" sz="5100" b="1" dirty="0" smtClean="0">
                <a:solidFill>
                  <a:schemeClr val="tx1"/>
                </a:solidFill>
                <a:latin typeface="+mn-ea"/>
              </a:rPr>
              <a:t>達悟族、</a:t>
            </a:r>
            <a:r>
              <a:rPr lang="zh-TW" altLang="en-US" sz="5100" b="1" dirty="0">
                <a:solidFill>
                  <a:schemeClr val="tx1"/>
                </a:solidFill>
                <a:latin typeface="+mn-ea"/>
              </a:rPr>
              <a:t>泰雅族、布農族、排灣族、魯凱族、阿美族、卑南族、鄒族、賽夏</a:t>
            </a:r>
            <a:r>
              <a:rPr lang="zh-TW" altLang="en-US" sz="5100" b="1" dirty="0" smtClean="0">
                <a:solidFill>
                  <a:schemeClr val="tx1"/>
                </a:solidFill>
                <a:latin typeface="+mn-ea"/>
              </a:rPr>
              <a:t>族等九族外。</a:t>
            </a:r>
          </a:p>
          <a:p>
            <a:pPr defTabSz="914400" fontAlgn="base">
              <a:spcAft>
                <a:spcPct val="0"/>
              </a:spcAft>
              <a:buClr>
                <a:srgbClr val="C00000"/>
              </a:buClr>
              <a:buSzPct val="95000"/>
              <a:buFont typeface="Wingdings" panose="05000000000000000000" pitchFamily="2" charset="2"/>
              <a:buChar char="l"/>
            </a:pPr>
            <a:r>
              <a:rPr lang="zh-TW" altLang="en-US" sz="5100" b="1" dirty="0" smtClean="0">
                <a:solidFill>
                  <a:prstClr val="black"/>
                </a:solidFill>
                <a:latin typeface="+mn-ea"/>
              </a:rPr>
              <a:t>邵族：</a:t>
            </a:r>
            <a:r>
              <a:rPr lang="en-US" altLang="zh-TW" sz="5100" b="1" dirty="0" smtClean="0">
                <a:solidFill>
                  <a:prstClr val="black"/>
                </a:solidFill>
                <a:latin typeface="+mn-ea"/>
              </a:rPr>
              <a:t>2001</a:t>
            </a:r>
            <a:r>
              <a:rPr lang="zh-TW" altLang="en-US" sz="5100" b="1" dirty="0" smtClean="0">
                <a:solidFill>
                  <a:prstClr val="black"/>
                </a:solidFill>
                <a:latin typeface="+mn-ea"/>
              </a:rPr>
              <a:t>年官方承認。</a:t>
            </a:r>
          </a:p>
          <a:p>
            <a:pPr lvl="0" defTabSz="914400" fontAlgn="base">
              <a:spcAft>
                <a:spcPct val="0"/>
              </a:spcAft>
              <a:buClr>
                <a:srgbClr val="C00000"/>
              </a:buClr>
              <a:buSzPct val="95000"/>
              <a:buFont typeface="Wingdings" panose="05000000000000000000" pitchFamily="2" charset="2"/>
              <a:buChar char="l"/>
            </a:pPr>
            <a:r>
              <a:rPr lang="zh-TW" altLang="en-US" sz="5100" b="1" dirty="0" smtClean="0">
                <a:solidFill>
                  <a:prstClr val="black"/>
                </a:solidFill>
                <a:latin typeface="+mn-ea"/>
              </a:rPr>
              <a:t>噶瑪蘭族： </a:t>
            </a:r>
            <a:r>
              <a:rPr lang="en-US" altLang="zh-TW" sz="5100" b="1" dirty="0" smtClean="0">
                <a:solidFill>
                  <a:prstClr val="black"/>
                </a:solidFill>
                <a:latin typeface="+mn-ea"/>
              </a:rPr>
              <a:t>2002</a:t>
            </a:r>
            <a:r>
              <a:rPr lang="zh-TW" altLang="en-US" sz="5100" b="1" dirty="0" smtClean="0">
                <a:solidFill>
                  <a:prstClr val="black"/>
                </a:solidFill>
                <a:latin typeface="+mn-ea"/>
              </a:rPr>
              <a:t>年官方承認。</a:t>
            </a:r>
            <a:endParaRPr lang="en-US" altLang="zh-TW" sz="5100" b="1" dirty="0" smtClean="0">
              <a:solidFill>
                <a:prstClr val="black"/>
              </a:solidFill>
              <a:latin typeface="+mn-ea"/>
            </a:endParaRPr>
          </a:p>
          <a:p>
            <a:pPr lvl="0" defTabSz="914400" fontAlgn="base">
              <a:spcAft>
                <a:spcPct val="0"/>
              </a:spcAft>
              <a:buClr>
                <a:srgbClr val="C00000"/>
              </a:buClr>
              <a:buSzPct val="95000"/>
              <a:buFont typeface="Wingdings" panose="05000000000000000000" pitchFamily="2" charset="2"/>
              <a:buChar char="l"/>
            </a:pPr>
            <a:r>
              <a:rPr lang="zh-TW" altLang="en-US" sz="5100" b="1" dirty="0" smtClean="0">
                <a:solidFill>
                  <a:prstClr val="black"/>
                </a:solidFill>
                <a:latin typeface="+mn-ea"/>
              </a:rPr>
              <a:t>太魯閣族： </a:t>
            </a:r>
            <a:r>
              <a:rPr lang="en-US" altLang="zh-TW" sz="5100" b="1" dirty="0" smtClean="0">
                <a:solidFill>
                  <a:prstClr val="black"/>
                </a:solidFill>
                <a:latin typeface="+mn-ea"/>
              </a:rPr>
              <a:t>2004</a:t>
            </a:r>
            <a:r>
              <a:rPr lang="zh-TW" altLang="en-US" sz="5100" b="1" dirty="0" smtClean="0">
                <a:solidFill>
                  <a:prstClr val="black"/>
                </a:solidFill>
                <a:latin typeface="+mn-ea"/>
              </a:rPr>
              <a:t>年官方承認。</a:t>
            </a:r>
            <a:endParaRPr lang="en-US" altLang="zh-TW" sz="5100" b="1" dirty="0" smtClean="0">
              <a:solidFill>
                <a:prstClr val="black"/>
              </a:solidFill>
              <a:latin typeface="+mn-ea"/>
            </a:endParaRPr>
          </a:p>
          <a:p>
            <a:pPr lvl="0" defTabSz="914400" fontAlgn="base">
              <a:spcAft>
                <a:spcPct val="0"/>
              </a:spcAft>
              <a:buClr>
                <a:srgbClr val="C00000"/>
              </a:buClr>
              <a:buSzPct val="95000"/>
              <a:buFont typeface="Wingdings" panose="05000000000000000000" pitchFamily="2" charset="2"/>
              <a:buChar char="l"/>
            </a:pPr>
            <a:r>
              <a:rPr lang="zh-TW" altLang="en-US" sz="5100" b="1" dirty="0" smtClean="0">
                <a:solidFill>
                  <a:prstClr val="black"/>
                </a:solidFill>
                <a:latin typeface="+mn-ea"/>
              </a:rPr>
              <a:t>撒奇萊雅族：</a:t>
            </a:r>
            <a:r>
              <a:rPr lang="en-US" altLang="zh-TW" sz="5100" b="1" dirty="0" smtClean="0">
                <a:solidFill>
                  <a:prstClr val="black"/>
                </a:solidFill>
                <a:latin typeface="+mn-ea"/>
              </a:rPr>
              <a:t>2007</a:t>
            </a:r>
            <a:r>
              <a:rPr lang="zh-TW" altLang="en-US" sz="5100" b="1" dirty="0" smtClean="0">
                <a:solidFill>
                  <a:prstClr val="black"/>
                </a:solidFill>
                <a:latin typeface="+mn-ea"/>
              </a:rPr>
              <a:t>年官方承認。</a:t>
            </a:r>
            <a:endParaRPr lang="en-US" altLang="zh-TW" sz="5100" b="1" dirty="0" smtClean="0">
              <a:solidFill>
                <a:prstClr val="black"/>
              </a:solidFill>
              <a:latin typeface="+mn-ea"/>
            </a:endParaRPr>
          </a:p>
          <a:p>
            <a:pPr lvl="0" defTabSz="914400" fontAlgn="base">
              <a:spcAft>
                <a:spcPct val="0"/>
              </a:spcAft>
              <a:buClr>
                <a:srgbClr val="C00000"/>
              </a:buClr>
              <a:buSzPct val="95000"/>
              <a:buFont typeface="Wingdings" panose="05000000000000000000" pitchFamily="2" charset="2"/>
              <a:buChar char="l"/>
            </a:pPr>
            <a:r>
              <a:rPr lang="zh-TW" altLang="en-US" sz="5100" b="1" dirty="0" smtClean="0">
                <a:solidFill>
                  <a:prstClr val="black"/>
                </a:solidFill>
                <a:latin typeface="+mn-ea"/>
              </a:rPr>
              <a:t>賽德克族： </a:t>
            </a:r>
            <a:r>
              <a:rPr lang="en-US" altLang="zh-TW" sz="5100" b="1" dirty="0" smtClean="0">
                <a:solidFill>
                  <a:prstClr val="black"/>
                </a:solidFill>
                <a:latin typeface="+mn-ea"/>
              </a:rPr>
              <a:t>2008</a:t>
            </a:r>
            <a:r>
              <a:rPr lang="zh-TW" altLang="en-US" sz="5100" b="1" dirty="0" smtClean="0">
                <a:solidFill>
                  <a:prstClr val="black"/>
                </a:solidFill>
                <a:latin typeface="+mn-ea"/>
              </a:rPr>
              <a:t>年官方承認。</a:t>
            </a:r>
            <a:endParaRPr lang="en-US" altLang="zh-TW" sz="5100" b="1" dirty="0">
              <a:solidFill>
                <a:prstClr val="black"/>
              </a:solidFill>
              <a:latin typeface="+mn-ea"/>
            </a:endParaRPr>
          </a:p>
          <a:p>
            <a:pPr lvl="0" defTabSz="914400" fontAlgn="base">
              <a:spcAft>
                <a:spcPct val="0"/>
              </a:spcAft>
              <a:buClr>
                <a:srgbClr val="C00000"/>
              </a:buClr>
              <a:buSzPct val="95000"/>
              <a:buFont typeface="Wingdings" panose="05000000000000000000" pitchFamily="2" charset="2"/>
              <a:buChar char="l"/>
            </a:pPr>
            <a:r>
              <a:rPr lang="en-US" altLang="zh-TW" sz="5100" b="1" dirty="0" smtClean="0">
                <a:solidFill>
                  <a:prstClr val="black"/>
                </a:solidFill>
                <a:latin typeface="+mn-ea"/>
              </a:rPr>
              <a:t>2014</a:t>
            </a:r>
            <a:r>
              <a:rPr lang="zh-TW" altLang="en-US" sz="5100" b="1" dirty="0" smtClean="0">
                <a:solidFill>
                  <a:prstClr val="black"/>
                </a:solidFill>
                <a:latin typeface="+mn-ea"/>
              </a:rPr>
              <a:t>年</a:t>
            </a:r>
            <a:r>
              <a:rPr lang="zh-TW" altLang="en-US" sz="5100" b="1" dirty="0">
                <a:solidFill>
                  <a:srgbClr val="FF0000"/>
                </a:solidFill>
                <a:latin typeface="+mn-ea"/>
              </a:rPr>
              <a:t>承認</a:t>
            </a:r>
            <a:r>
              <a:rPr lang="zh-TW" altLang="en-US" sz="5100" b="1" dirty="0" smtClean="0">
                <a:solidFill>
                  <a:srgbClr val="FF0000"/>
                </a:solidFill>
                <a:latin typeface="+mn-ea"/>
              </a:rPr>
              <a:t>「拉阿魯哇族」「卡那卡那富族」</a:t>
            </a:r>
            <a:endParaRPr lang="en-US" altLang="zh-TW" sz="5100" b="1" dirty="0" smtClean="0">
              <a:solidFill>
                <a:srgbClr val="FF0000"/>
              </a:solidFill>
              <a:latin typeface="+mn-ea"/>
            </a:endParaRPr>
          </a:p>
          <a:p>
            <a:pPr lvl="0" defTabSz="914400" fontAlgn="base">
              <a:spcAft>
                <a:spcPct val="0"/>
              </a:spcAft>
              <a:buClrTx/>
              <a:buSzPct val="95000"/>
              <a:buFont typeface="Wingdings" panose="05000000000000000000" pitchFamily="2" charset="2"/>
              <a:buChar char="Ø"/>
            </a:pPr>
            <a:r>
              <a:rPr lang="zh-TW" altLang="en-US" sz="5100" b="1" dirty="0">
                <a:solidFill>
                  <a:prstClr val="black"/>
                </a:solidFill>
                <a:latin typeface="微軟正黑體"/>
              </a:rPr>
              <a:t>目前台灣原住民共十六</a:t>
            </a:r>
            <a:r>
              <a:rPr lang="zh-TW" altLang="en-US" sz="5100" b="1" dirty="0" smtClean="0">
                <a:solidFill>
                  <a:prstClr val="black"/>
                </a:solidFill>
                <a:latin typeface="微軟正黑體"/>
              </a:rPr>
              <a:t>族</a:t>
            </a:r>
            <a:endParaRPr lang="en-US" altLang="zh-TW" sz="5100" b="1" dirty="0" smtClean="0">
              <a:solidFill>
                <a:prstClr val="black"/>
              </a:solidFill>
              <a:latin typeface="微軟正黑體"/>
            </a:endParaRPr>
          </a:p>
          <a:p>
            <a:pPr lvl="0" defTabSz="914400" fontAlgn="base">
              <a:spcAft>
                <a:spcPct val="0"/>
              </a:spcAft>
              <a:buClrTx/>
              <a:buSzPct val="95000"/>
              <a:buFont typeface="Wingdings" panose="05000000000000000000" pitchFamily="2" charset="2"/>
              <a:buChar char="Ø"/>
            </a:pPr>
            <a:r>
              <a:rPr lang="zh-TW" altLang="en-US" sz="5100" b="1" dirty="0">
                <a:solidFill>
                  <a:srgbClr val="FF0000"/>
                </a:solidFill>
                <a:latin typeface="+mn-ea"/>
                <a:hlinkClick r:id="rId2"/>
              </a:rPr>
              <a:t>臺灣原住民的遷徙與分布 </a:t>
            </a:r>
            <a:endParaRPr lang="zh-TW" altLang="en-US" sz="5100" b="1" dirty="0">
              <a:solidFill>
                <a:srgbClr val="FF0000"/>
              </a:solidFill>
              <a:latin typeface="+mn-ea"/>
            </a:endParaRPr>
          </a:p>
          <a:p>
            <a:pPr marL="0" lvl="0" indent="0" defTabSz="914400" fontAlgn="base">
              <a:spcAft>
                <a:spcPct val="0"/>
              </a:spcAft>
              <a:buClrTx/>
              <a:buSzPct val="95000"/>
              <a:buNone/>
            </a:pPr>
            <a:endParaRPr lang="zh-TW" altLang="en-US" sz="5100" b="1" dirty="0" smtClean="0">
              <a:solidFill>
                <a:srgbClr val="FF0000"/>
              </a:solidFill>
              <a:latin typeface="+mn-ea"/>
            </a:endParaRPr>
          </a:p>
          <a:p>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35395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164" y="188640"/>
            <a:ext cx="9139836" cy="6480000"/>
          </a:xfrm>
          <a:prstGeom prst="rect">
            <a:avLst/>
          </a:prstGeom>
        </p:spPr>
      </p:pic>
    </p:spTree>
    <p:extLst>
      <p:ext uri="{BB962C8B-B14F-4D97-AF65-F5344CB8AC3E}">
        <p14:creationId xmlns:p14="http://schemas.microsoft.com/office/powerpoint/2010/main" val="4183205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7125113" cy="924475"/>
          </a:xfrm>
        </p:spPr>
        <p:txBody>
          <a:bodyPr/>
          <a:lstStyle/>
          <a:p>
            <a:pPr algn="ctr"/>
            <a:r>
              <a:rPr lang="zh-TW" altLang="en-US" sz="4400" b="1" dirty="0" smtClean="0">
                <a:solidFill>
                  <a:schemeClr val="tx1"/>
                </a:solidFill>
              </a:rPr>
              <a:t>平埔族族群分類</a:t>
            </a:r>
            <a:endParaRPr lang="zh-TW" altLang="en-US" sz="4400" b="1" dirty="0">
              <a:solidFill>
                <a:schemeClr val="tx1"/>
              </a:solidFill>
            </a:endParaRPr>
          </a:p>
        </p:txBody>
      </p:sp>
      <p:sp>
        <p:nvSpPr>
          <p:cNvPr id="3" name="內容版面配置區 2"/>
          <p:cNvSpPr>
            <a:spLocks noGrp="1"/>
          </p:cNvSpPr>
          <p:nvPr>
            <p:ph idx="1"/>
          </p:nvPr>
        </p:nvSpPr>
        <p:spPr>
          <a:xfrm>
            <a:off x="0" y="836712"/>
            <a:ext cx="9144000" cy="5050639"/>
          </a:xfrm>
        </p:spPr>
        <p:txBody>
          <a:bodyPr anchor="t">
            <a:normAutofit/>
          </a:bodyPr>
          <a:lstStyle/>
          <a:p>
            <a:pPr lvl="0" defTabSz="914400" fontAlgn="base">
              <a:lnSpc>
                <a:spcPct val="90000"/>
              </a:lnSpc>
              <a:spcAft>
                <a:spcPct val="0"/>
              </a:spcAft>
              <a:buClrTx/>
              <a:buSzPct val="95000"/>
              <a:buFont typeface="Wingdings" panose="05000000000000000000" pitchFamily="2" charset="2"/>
              <a:buChar char="Ø"/>
            </a:pPr>
            <a:r>
              <a:rPr lang="zh-TW" altLang="en-US" sz="3200" b="1" dirty="0" smtClean="0">
                <a:solidFill>
                  <a:prstClr val="black"/>
                </a:solidFill>
                <a:latin typeface="+mn-ea"/>
              </a:rPr>
              <a:t>日本學者</a:t>
            </a:r>
            <a:r>
              <a:rPr lang="zh-TW" altLang="en-US" sz="3200" b="1" dirty="0" smtClean="0">
                <a:solidFill>
                  <a:srgbClr val="FF0000"/>
                </a:solidFill>
                <a:latin typeface="+mn-ea"/>
              </a:rPr>
              <a:t>伊能嘉矩</a:t>
            </a:r>
            <a:r>
              <a:rPr lang="zh-TW" altLang="en-US" sz="3200" b="1" dirty="0" smtClean="0">
                <a:solidFill>
                  <a:prstClr val="black"/>
                </a:solidFill>
                <a:latin typeface="+mn-ea"/>
              </a:rPr>
              <a:t>將平埔族的分類為十</a:t>
            </a:r>
            <a:r>
              <a:rPr lang="zh-TW" altLang="en-US" sz="3200" b="1" dirty="0">
                <a:solidFill>
                  <a:prstClr val="black"/>
                </a:solidFill>
                <a:latin typeface="+mn-ea"/>
              </a:rPr>
              <a:t>族。</a:t>
            </a:r>
          </a:p>
          <a:p>
            <a:pPr marL="273050" lvl="0" indent="-273050" defTabSz="914400" fontAlgn="base">
              <a:lnSpc>
                <a:spcPct val="90000"/>
              </a:lnSpc>
              <a:spcAft>
                <a:spcPct val="0"/>
              </a:spcAft>
              <a:buClr>
                <a:srgbClr val="0BD0D9"/>
              </a:buClr>
              <a:buSzPct val="95000"/>
              <a:buFont typeface="Wingdings 2" pitchFamily="18" charset="2"/>
              <a:buChar char=""/>
            </a:pPr>
            <a:endParaRPr lang="en-US" altLang="zh-TW" sz="3200" dirty="0" smtClean="0">
              <a:latin typeface="微軟正黑體" panose="020B0604030504040204" pitchFamily="34" charset="-120"/>
              <a:ea typeface="微軟正黑體" panose="020B0604030504040204" pitchFamily="34" charset="-120"/>
            </a:endParaRPr>
          </a:p>
          <a:p>
            <a:pPr marL="273050" lvl="0" indent="-273050" defTabSz="914400" fontAlgn="base">
              <a:lnSpc>
                <a:spcPct val="90000"/>
              </a:lnSpc>
              <a:spcAft>
                <a:spcPct val="0"/>
              </a:spcAft>
              <a:buClr>
                <a:srgbClr val="0BD0D9"/>
              </a:buClr>
              <a:buSzPct val="95000"/>
              <a:buFont typeface="Wingdings 2" pitchFamily="18" charset="2"/>
              <a:buChar char=""/>
            </a:pPr>
            <a:endParaRPr lang="zh-TW" altLang="en-US" sz="3200" dirty="0">
              <a:solidFill>
                <a:prstClr val="black"/>
              </a:solidFill>
              <a:latin typeface="微軟正黑體" panose="020B0604030504040204" pitchFamily="34" charset="-120"/>
              <a:ea typeface="微軟正黑體" panose="020B0604030504040204" pitchFamily="34" charset="-120"/>
            </a:endParaRPr>
          </a:p>
        </p:txBody>
      </p:sp>
      <p:graphicFrame>
        <p:nvGraphicFramePr>
          <p:cNvPr id="5" name="表格 4"/>
          <p:cNvGraphicFramePr>
            <a:graphicFrameLocks noGrp="1"/>
          </p:cNvGraphicFramePr>
          <p:nvPr>
            <p:extLst>
              <p:ext uri="{D42A27DB-BD31-4B8C-83A1-F6EECF244321}">
                <p14:modId xmlns:p14="http://schemas.microsoft.com/office/powerpoint/2010/main" val="2938807470"/>
              </p:ext>
            </p:extLst>
          </p:nvPr>
        </p:nvGraphicFramePr>
        <p:xfrm>
          <a:off x="-26775" y="1427736"/>
          <a:ext cx="9083824" cy="5364000"/>
        </p:xfrm>
        <a:graphic>
          <a:graphicData uri="http://schemas.openxmlformats.org/drawingml/2006/table">
            <a:tbl>
              <a:tblPr firstRow="1" bandRow="1">
                <a:tableStyleId>{5C22544A-7EE6-4342-B048-85BDC9FD1C3A}</a:tableStyleId>
              </a:tblPr>
              <a:tblGrid>
                <a:gridCol w="4541912">
                  <a:extLst>
                    <a:ext uri="{9D8B030D-6E8A-4147-A177-3AD203B41FA5}">
                      <a16:colId xmlns:a16="http://schemas.microsoft.com/office/drawing/2014/main" val="20000"/>
                    </a:ext>
                  </a:extLst>
                </a:gridCol>
                <a:gridCol w="4541912">
                  <a:extLst>
                    <a:ext uri="{9D8B030D-6E8A-4147-A177-3AD203B41FA5}">
                      <a16:colId xmlns:a16="http://schemas.microsoft.com/office/drawing/2014/main" val="20001"/>
                    </a:ext>
                  </a:extLst>
                </a:gridCol>
              </a:tblGrid>
              <a:tr h="5364000">
                <a:tc>
                  <a:txBody>
                    <a:bodyPr/>
                    <a:lstStyle/>
                    <a:p>
                      <a:r>
                        <a:rPr lang="zh-TW" altLang="en-US" sz="3200" u="sng" dirty="0" smtClean="0">
                          <a:latin typeface="+mj-ea"/>
                          <a:ea typeface="+mj-ea"/>
                        </a:rPr>
                        <a:t>凱達格蘭族</a:t>
                      </a:r>
                      <a:r>
                        <a:rPr lang="zh-TW" altLang="en-US" sz="3200" dirty="0" smtClean="0">
                          <a:latin typeface="+mj-ea"/>
                          <a:ea typeface="+mj-ea"/>
                        </a:rPr>
                        <a:t>（</a:t>
                      </a:r>
                      <a:r>
                        <a:rPr lang="en-US" altLang="zh-TW" sz="3200" dirty="0" err="1" smtClean="0">
                          <a:latin typeface="+mj-ea"/>
                          <a:ea typeface="+mj-ea"/>
                        </a:rPr>
                        <a:t>Ketagalan</a:t>
                      </a:r>
                      <a:r>
                        <a:rPr lang="zh-TW" altLang="en-US" sz="3200" dirty="0" smtClean="0">
                          <a:latin typeface="+mj-ea"/>
                          <a:ea typeface="+mj-ea"/>
                        </a:rPr>
                        <a:t>）</a:t>
                      </a:r>
                      <a:endParaRPr lang="en-US" altLang="zh-TW" sz="3200" dirty="0" smtClean="0">
                        <a:latin typeface="+mj-ea"/>
                        <a:ea typeface="+mj-ea"/>
                      </a:endParaRPr>
                    </a:p>
                    <a:p>
                      <a:r>
                        <a:rPr lang="zh-TW" altLang="en-US" sz="3200" u="sng" dirty="0" smtClean="0">
                          <a:latin typeface="+mj-ea"/>
                          <a:ea typeface="+mj-ea"/>
                        </a:rPr>
                        <a:t>道卡斯族</a:t>
                      </a:r>
                      <a:r>
                        <a:rPr lang="zh-TW" altLang="en-US" sz="3200" dirty="0" smtClean="0">
                          <a:latin typeface="+mj-ea"/>
                          <a:ea typeface="+mj-ea"/>
                        </a:rPr>
                        <a:t>（</a:t>
                      </a:r>
                      <a:r>
                        <a:rPr lang="en-US" altLang="zh-TW" sz="3200" dirty="0" err="1" smtClean="0">
                          <a:latin typeface="+mj-ea"/>
                          <a:ea typeface="+mj-ea"/>
                        </a:rPr>
                        <a:t>Taokas</a:t>
                      </a:r>
                      <a:r>
                        <a:rPr lang="zh-TW" altLang="en-US" sz="3200" dirty="0" smtClean="0">
                          <a:latin typeface="+mj-ea"/>
                          <a:ea typeface="+mj-ea"/>
                        </a:rPr>
                        <a:t>）</a:t>
                      </a:r>
                      <a:endParaRPr lang="en-US" altLang="zh-TW" sz="3200" dirty="0" smtClean="0">
                        <a:latin typeface="+mj-ea"/>
                        <a:ea typeface="+mj-ea"/>
                      </a:endParaRPr>
                    </a:p>
                    <a:p>
                      <a:r>
                        <a:rPr lang="zh-TW" altLang="en-US" sz="3200" u="sng" dirty="0" smtClean="0">
                          <a:latin typeface="+mj-ea"/>
                          <a:ea typeface="+mj-ea"/>
                        </a:rPr>
                        <a:t>拍瀑拉族</a:t>
                      </a:r>
                      <a:r>
                        <a:rPr lang="zh-TW" altLang="en-US" sz="3200" dirty="0" smtClean="0">
                          <a:latin typeface="+mj-ea"/>
                          <a:ea typeface="+mj-ea"/>
                        </a:rPr>
                        <a:t>（</a:t>
                      </a:r>
                      <a:r>
                        <a:rPr lang="en-US" altLang="zh-TW" sz="3200" dirty="0" err="1" smtClean="0">
                          <a:latin typeface="+mj-ea"/>
                          <a:ea typeface="+mj-ea"/>
                        </a:rPr>
                        <a:t>Vupuran</a:t>
                      </a:r>
                      <a:r>
                        <a:rPr lang="zh-TW" altLang="en-US" sz="3200" dirty="0" smtClean="0">
                          <a:latin typeface="+mj-ea"/>
                          <a:ea typeface="+mj-ea"/>
                        </a:rPr>
                        <a:t>）</a:t>
                      </a:r>
                      <a:endParaRPr lang="en-US" altLang="zh-TW" sz="3200" dirty="0" smtClean="0">
                        <a:latin typeface="+mj-ea"/>
                        <a:ea typeface="+mj-ea"/>
                      </a:endParaRPr>
                    </a:p>
                    <a:p>
                      <a:r>
                        <a:rPr lang="zh-TW" altLang="en-US" sz="3200" u="sng" dirty="0" smtClean="0">
                          <a:latin typeface="+mj-ea"/>
                          <a:ea typeface="+mj-ea"/>
                        </a:rPr>
                        <a:t>阿立昆族</a:t>
                      </a:r>
                      <a:r>
                        <a:rPr lang="zh-TW" altLang="en-US" sz="3200" dirty="0" smtClean="0">
                          <a:latin typeface="+mj-ea"/>
                          <a:ea typeface="+mj-ea"/>
                        </a:rPr>
                        <a:t>（</a:t>
                      </a:r>
                      <a:r>
                        <a:rPr lang="en-US" altLang="zh-TW" sz="3200" dirty="0" err="1" smtClean="0">
                          <a:latin typeface="+mj-ea"/>
                          <a:ea typeface="+mj-ea"/>
                        </a:rPr>
                        <a:t>Arikun</a:t>
                      </a:r>
                      <a:r>
                        <a:rPr lang="zh-TW" altLang="en-US" sz="3200" dirty="0" smtClean="0">
                          <a:latin typeface="+mj-ea"/>
                          <a:ea typeface="+mj-ea"/>
                        </a:rPr>
                        <a:t>）</a:t>
                      </a:r>
                      <a:endParaRPr lang="en-US" altLang="zh-TW" sz="3200" dirty="0" smtClean="0">
                        <a:latin typeface="+mj-ea"/>
                        <a:ea typeface="+mj-ea"/>
                      </a:endParaRPr>
                    </a:p>
                    <a:p>
                      <a:r>
                        <a:rPr lang="zh-TW" altLang="en-US" sz="3200" u="sng" dirty="0" smtClean="0">
                          <a:latin typeface="+mj-ea"/>
                          <a:ea typeface="+mj-ea"/>
                        </a:rPr>
                        <a:t>西拉雅族</a:t>
                      </a:r>
                      <a:r>
                        <a:rPr lang="zh-TW" altLang="en-US" sz="3200" dirty="0" smtClean="0">
                          <a:latin typeface="+mj-ea"/>
                          <a:ea typeface="+mj-ea"/>
                        </a:rPr>
                        <a:t>（</a:t>
                      </a:r>
                      <a:r>
                        <a:rPr lang="en-US" altLang="zh-TW" sz="3200" dirty="0" err="1" smtClean="0">
                          <a:latin typeface="+mj-ea"/>
                          <a:ea typeface="+mj-ea"/>
                        </a:rPr>
                        <a:t>Siraya</a:t>
                      </a:r>
                      <a:r>
                        <a:rPr lang="zh-TW" altLang="en-US" sz="3200" dirty="0" smtClean="0">
                          <a:latin typeface="+mj-ea"/>
                          <a:ea typeface="+mj-ea"/>
                        </a:rPr>
                        <a:t>）、</a:t>
                      </a:r>
                      <a:endParaRPr lang="en-US" altLang="zh-TW" sz="3200" dirty="0" smtClean="0">
                        <a:latin typeface="+mj-ea"/>
                        <a:ea typeface="+mj-ea"/>
                      </a:endParaRPr>
                    </a:p>
                  </a:txBody>
                  <a:tcPr/>
                </a:tc>
                <a:tc>
                  <a:txBody>
                    <a:bodyPr/>
                    <a:lstStyle/>
                    <a:p>
                      <a:r>
                        <a:rPr lang="zh-TW" altLang="en-US" sz="3200" u="sng" dirty="0" smtClean="0">
                          <a:latin typeface="+mj-ea"/>
                          <a:ea typeface="+mj-ea"/>
                        </a:rPr>
                        <a:t>噶瑪蘭族</a:t>
                      </a:r>
                      <a:r>
                        <a:rPr lang="zh-TW" altLang="en-US" sz="3200" dirty="0" smtClean="0">
                          <a:latin typeface="+mj-ea"/>
                          <a:ea typeface="+mj-ea"/>
                        </a:rPr>
                        <a:t>（</a:t>
                      </a:r>
                      <a:r>
                        <a:rPr lang="en-US" altLang="zh-TW" sz="3200" dirty="0" err="1" smtClean="0">
                          <a:latin typeface="+mj-ea"/>
                          <a:ea typeface="+mj-ea"/>
                        </a:rPr>
                        <a:t>Kavarawan</a:t>
                      </a:r>
                      <a:r>
                        <a:rPr lang="zh-TW" altLang="en-US" sz="3200" dirty="0" smtClean="0">
                          <a:latin typeface="+mj-ea"/>
                          <a:ea typeface="+mj-ea"/>
                        </a:rPr>
                        <a:t>）</a:t>
                      </a:r>
                      <a:endParaRPr lang="en-US" altLang="zh-TW" sz="3200" dirty="0" smtClean="0">
                        <a:latin typeface="+mj-ea"/>
                        <a:ea typeface="+mj-ea"/>
                      </a:endParaRPr>
                    </a:p>
                    <a:p>
                      <a:r>
                        <a:rPr lang="zh-TW" altLang="en-US" sz="3200" u="sng" dirty="0" smtClean="0">
                          <a:latin typeface="+mj-ea"/>
                          <a:ea typeface="+mj-ea"/>
                        </a:rPr>
                        <a:t>拍宰海族</a:t>
                      </a:r>
                      <a:r>
                        <a:rPr lang="zh-TW" altLang="en-US" sz="3200" dirty="0" smtClean="0">
                          <a:latin typeface="+mj-ea"/>
                          <a:ea typeface="+mj-ea"/>
                        </a:rPr>
                        <a:t>（</a:t>
                      </a:r>
                      <a:r>
                        <a:rPr lang="en-US" altLang="zh-TW" sz="3200" dirty="0" err="1" smtClean="0">
                          <a:latin typeface="+mj-ea"/>
                          <a:ea typeface="+mj-ea"/>
                        </a:rPr>
                        <a:t>Pazzehe</a:t>
                      </a:r>
                      <a:r>
                        <a:rPr lang="en-US" altLang="zh-TW" sz="3200" dirty="0" smtClean="0">
                          <a:latin typeface="+mj-ea"/>
                          <a:ea typeface="+mj-ea"/>
                        </a:rPr>
                        <a:t>)</a:t>
                      </a:r>
                    </a:p>
                    <a:p>
                      <a:r>
                        <a:rPr lang="zh-TW" altLang="en-US" sz="3200" u="sng" dirty="0" smtClean="0">
                          <a:latin typeface="+mj-ea"/>
                          <a:ea typeface="+mj-ea"/>
                        </a:rPr>
                        <a:t>巴布薩族</a:t>
                      </a:r>
                      <a:r>
                        <a:rPr lang="zh-TW" altLang="en-US" sz="3200" dirty="0" smtClean="0">
                          <a:latin typeface="+mj-ea"/>
                          <a:ea typeface="+mj-ea"/>
                        </a:rPr>
                        <a:t>（</a:t>
                      </a:r>
                      <a:r>
                        <a:rPr lang="en-US" altLang="zh-TW" sz="3200" dirty="0" err="1" smtClean="0">
                          <a:latin typeface="+mj-ea"/>
                          <a:ea typeface="+mj-ea"/>
                        </a:rPr>
                        <a:t>Poavosa</a:t>
                      </a:r>
                      <a:r>
                        <a:rPr lang="zh-TW" altLang="en-US" sz="3200" dirty="0" smtClean="0">
                          <a:latin typeface="+mj-ea"/>
                          <a:ea typeface="+mj-ea"/>
                        </a:rPr>
                        <a:t>）</a:t>
                      </a:r>
                      <a:endParaRPr lang="en-US" altLang="zh-TW" sz="3200" dirty="0" smtClean="0">
                        <a:latin typeface="+mj-ea"/>
                        <a:ea typeface="+mj-ea"/>
                      </a:endParaRPr>
                    </a:p>
                    <a:p>
                      <a:r>
                        <a:rPr lang="zh-TW" altLang="en-US" sz="3200" u="sng" dirty="0" smtClean="0">
                          <a:latin typeface="+mj-ea"/>
                          <a:ea typeface="+mj-ea"/>
                        </a:rPr>
                        <a:t>羅亞族</a:t>
                      </a:r>
                      <a:r>
                        <a:rPr lang="zh-TW" altLang="en-US" sz="3200" dirty="0" smtClean="0">
                          <a:latin typeface="+mj-ea"/>
                          <a:ea typeface="+mj-ea"/>
                        </a:rPr>
                        <a:t>（</a:t>
                      </a:r>
                      <a:r>
                        <a:rPr lang="en-US" altLang="zh-TW" sz="3200" dirty="0" err="1" smtClean="0">
                          <a:latin typeface="+mj-ea"/>
                          <a:ea typeface="+mj-ea"/>
                        </a:rPr>
                        <a:t>Lloa</a:t>
                      </a:r>
                      <a:r>
                        <a:rPr lang="zh-TW" altLang="en-US" sz="3200" dirty="0" smtClean="0">
                          <a:latin typeface="+mj-ea"/>
                          <a:ea typeface="+mj-ea"/>
                        </a:rPr>
                        <a:t>）</a:t>
                      </a:r>
                      <a:endParaRPr lang="en-US" altLang="zh-TW" sz="3200" dirty="0" smtClean="0">
                        <a:latin typeface="+mj-ea"/>
                        <a:ea typeface="+mj-ea"/>
                      </a:endParaRPr>
                    </a:p>
                    <a:p>
                      <a:r>
                        <a:rPr lang="zh-TW" altLang="en-US" sz="3200" u="sng" dirty="0" smtClean="0">
                          <a:latin typeface="+mj-ea"/>
                          <a:ea typeface="+mj-ea"/>
                        </a:rPr>
                        <a:t>馬卡道族</a:t>
                      </a:r>
                      <a:r>
                        <a:rPr lang="zh-TW" altLang="en-US" sz="3200" dirty="0" smtClean="0">
                          <a:latin typeface="+mj-ea"/>
                          <a:ea typeface="+mj-ea"/>
                        </a:rPr>
                        <a:t>（</a:t>
                      </a:r>
                      <a:r>
                        <a:rPr lang="en-US" altLang="zh-TW" sz="3200" dirty="0" err="1" smtClean="0">
                          <a:latin typeface="+mj-ea"/>
                          <a:ea typeface="+mj-ea"/>
                        </a:rPr>
                        <a:t>Makattao</a:t>
                      </a:r>
                      <a:r>
                        <a:rPr lang="zh-TW" altLang="en-US" sz="3200" dirty="0" smtClean="0">
                          <a:latin typeface="+mj-ea"/>
                          <a:ea typeface="+mj-ea"/>
                        </a:rPr>
                        <a:t>）</a:t>
                      </a:r>
                      <a:endParaRPr lang="en-US" altLang="zh-TW" sz="3200" dirty="0" smtClean="0">
                        <a:latin typeface="+mj-ea"/>
                        <a:ea typeface="+mj-ea"/>
                      </a:endParaRPr>
                    </a:p>
                    <a:p>
                      <a:endParaRPr kumimoji="0" lang="en-US" altLang="zh-TW"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indent="0">
                        <a:buFont typeface="Wingdings" panose="05000000000000000000" pitchFamily="2" charset="2"/>
                        <a:buNone/>
                      </a:pPr>
                      <a:r>
                        <a:rPr kumimoji="0" lang="zh-TW" altLang="en-US"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馬卡道（</a:t>
                      </a:r>
                      <a:r>
                        <a:rPr kumimoji="0" lang="en-US" altLang="zh-TW" sz="3200" b="1" i="0" u="none" strike="noStrike" kern="1200" cap="none" spc="0" normalizeH="0" baseline="0" noProof="0" dirty="0" err="1"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Makattao</a:t>
                      </a:r>
                      <a:r>
                        <a:rPr kumimoji="0" lang="zh-TW" altLang="en-US"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）改為道（</a:t>
                      </a:r>
                      <a:r>
                        <a:rPr kumimoji="0" lang="en-US" altLang="zh-TW"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Tao</a:t>
                      </a:r>
                      <a:r>
                        <a:rPr kumimoji="0" lang="zh-TW" altLang="en-US"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），增加邵（</a:t>
                      </a:r>
                      <a:r>
                        <a:rPr kumimoji="0" lang="en-US" altLang="zh-TW"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Sao</a:t>
                      </a:r>
                      <a:r>
                        <a:rPr kumimoji="0" lang="zh-TW" altLang="en-US" sz="32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）一族，而合為十族。</a:t>
                      </a:r>
                      <a:endParaRPr lang="zh-TW" altLang="en-US" sz="3200" dirty="0">
                        <a:latin typeface="+mj-ea"/>
                        <a:ea typeface="+mj-ea"/>
                      </a:endParaRPr>
                    </a:p>
                  </a:txBody>
                  <a:tcPr/>
                </a:tc>
                <a:extLst>
                  <a:ext uri="{0D108BD9-81ED-4DB2-BD59-A6C34878D82A}">
                    <a16:rowId xmlns:a16="http://schemas.microsoft.com/office/drawing/2014/main" val="10000"/>
                  </a:ext>
                </a:extLst>
              </a:tr>
            </a:tbl>
          </a:graphicData>
        </a:graphic>
      </p:graphicFrame>
      <p:sp>
        <p:nvSpPr>
          <p:cNvPr id="6" name="文字方塊 5"/>
          <p:cNvSpPr txBox="1"/>
          <p:nvPr/>
        </p:nvSpPr>
        <p:spPr>
          <a:xfrm>
            <a:off x="-108520" y="4405765"/>
            <a:ext cx="4464496" cy="2339102"/>
          </a:xfrm>
          <a:prstGeom prst="rect">
            <a:avLst/>
          </a:prstGeom>
          <a:noFill/>
        </p:spPr>
        <p:txBody>
          <a:bodyPr wrap="square" rtlCol="0">
            <a:spAutoFit/>
          </a:bodyPr>
          <a:lstStyle/>
          <a:p>
            <a:pPr lvl="0" fontAlgn="base">
              <a:spcBef>
                <a:spcPct val="20000"/>
              </a:spcBef>
              <a:spcAft>
                <a:spcPct val="0"/>
              </a:spcAft>
              <a:buClr>
                <a:prstClr val="black"/>
              </a:buClr>
              <a:buSzPct val="95000"/>
              <a:defRPr/>
            </a:pPr>
            <a:r>
              <a:rPr lang="zh-TW" altLang="en-US" sz="3200" b="1" dirty="0">
                <a:solidFill>
                  <a:prstClr val="black"/>
                </a:solidFill>
                <a:latin typeface="微軟正黑體" panose="020B0604030504040204" pitchFamily="34" charset="-120"/>
                <a:ea typeface="微軟正黑體" panose="020B0604030504040204" pitchFamily="34" charset="-120"/>
              </a:rPr>
              <a:t>日本學者將</a:t>
            </a:r>
            <a:r>
              <a:rPr lang="zh-TW" altLang="en-US" sz="3200" b="1" dirty="0">
                <a:solidFill>
                  <a:srgbClr val="FF0000"/>
                </a:solidFill>
                <a:latin typeface="微軟正黑體" panose="020B0604030504040204" pitchFamily="34" charset="-120"/>
                <a:ea typeface="微軟正黑體" panose="020B0604030504040204" pitchFamily="34" charset="-120"/>
              </a:rPr>
              <a:t>阿立昆</a:t>
            </a:r>
            <a:r>
              <a:rPr lang="zh-TW" altLang="en-US" sz="3200" b="1" dirty="0">
                <a:solidFill>
                  <a:prstClr val="black"/>
                </a:solidFill>
                <a:latin typeface="微軟正黑體" panose="020B0604030504040204" pitchFamily="34" charset="-120"/>
                <a:ea typeface="微軟正黑體" panose="020B0604030504040204" pitchFamily="34" charset="-120"/>
              </a:rPr>
              <a:t>（</a:t>
            </a:r>
            <a:r>
              <a:rPr lang="en-US" altLang="zh-TW" sz="3200" b="1" dirty="0" err="1">
                <a:solidFill>
                  <a:prstClr val="black"/>
                </a:solidFill>
                <a:latin typeface="微軟正黑體" panose="020B0604030504040204" pitchFamily="34" charset="-120"/>
                <a:ea typeface="微軟正黑體" panose="020B0604030504040204" pitchFamily="34" charset="-120"/>
              </a:rPr>
              <a:t>Arikun</a:t>
            </a:r>
            <a:r>
              <a:rPr lang="zh-TW" altLang="en-US" sz="3200" b="1" dirty="0">
                <a:solidFill>
                  <a:prstClr val="black"/>
                </a:solidFill>
                <a:latin typeface="微軟正黑體" panose="020B0604030504040204" pitchFamily="34" charset="-120"/>
                <a:ea typeface="微軟正黑體" panose="020B0604030504040204" pitchFamily="34" charset="-120"/>
              </a:rPr>
              <a:t>）及</a:t>
            </a:r>
            <a:r>
              <a:rPr lang="zh-TW" altLang="en-US" sz="3200" b="1" dirty="0">
                <a:solidFill>
                  <a:srgbClr val="FF0000"/>
                </a:solidFill>
                <a:latin typeface="微軟正黑體" panose="020B0604030504040204" pitchFamily="34" charset="-120"/>
                <a:ea typeface="微軟正黑體" panose="020B0604030504040204" pitchFamily="34" charset="-120"/>
              </a:rPr>
              <a:t>羅亞</a:t>
            </a:r>
            <a:r>
              <a:rPr lang="zh-TW" altLang="en-US" sz="3200" b="1" dirty="0">
                <a:solidFill>
                  <a:prstClr val="black"/>
                </a:solidFill>
                <a:latin typeface="微軟正黑體" panose="020B0604030504040204" pitchFamily="34" charset="-120"/>
                <a:ea typeface="微軟正黑體" panose="020B0604030504040204" pitchFamily="34" charset="-120"/>
              </a:rPr>
              <a:t>（</a:t>
            </a:r>
            <a:r>
              <a:rPr lang="en-US" altLang="zh-TW" sz="3200" b="1" dirty="0" err="1">
                <a:solidFill>
                  <a:prstClr val="black"/>
                </a:solidFill>
                <a:latin typeface="微軟正黑體" panose="020B0604030504040204" pitchFamily="34" charset="-120"/>
                <a:ea typeface="微軟正黑體" panose="020B0604030504040204" pitchFamily="34" charset="-120"/>
              </a:rPr>
              <a:t>Lloa</a:t>
            </a:r>
            <a:r>
              <a:rPr lang="zh-TW" altLang="en-US" sz="3200" b="1" dirty="0">
                <a:solidFill>
                  <a:prstClr val="black"/>
                </a:solidFill>
                <a:latin typeface="微軟正黑體" panose="020B0604030504040204" pitchFamily="34" charset="-120"/>
                <a:ea typeface="微軟正黑體" panose="020B0604030504040204" pitchFamily="34" charset="-120"/>
              </a:rPr>
              <a:t>）兩族合併為</a:t>
            </a:r>
            <a:r>
              <a:rPr lang="zh-TW" altLang="en-US" sz="3200" b="1" u="sng" dirty="0">
                <a:solidFill>
                  <a:srgbClr val="FF0000"/>
                </a:solidFill>
                <a:latin typeface="微軟正黑體" panose="020B0604030504040204" pitchFamily="34" charset="-120"/>
                <a:ea typeface="微軟正黑體" panose="020B0604030504040204" pitchFamily="34" charset="-120"/>
              </a:rPr>
              <a:t>洪雅</a:t>
            </a:r>
            <a:r>
              <a:rPr lang="zh-TW" altLang="en-US" sz="3200" b="1" dirty="0">
                <a:solidFill>
                  <a:prstClr val="black"/>
                </a:solidFill>
                <a:latin typeface="微軟正黑體" panose="020B0604030504040204" pitchFamily="34" charset="-120"/>
                <a:ea typeface="微軟正黑體" panose="020B0604030504040204" pitchFamily="34" charset="-120"/>
              </a:rPr>
              <a:t>（</a:t>
            </a:r>
            <a:r>
              <a:rPr lang="en-US" altLang="zh-TW" sz="3200" b="1" dirty="0" err="1">
                <a:solidFill>
                  <a:prstClr val="black"/>
                </a:solidFill>
                <a:latin typeface="微軟正黑體" panose="020B0604030504040204" pitchFamily="34" charset="-120"/>
                <a:ea typeface="微軟正黑體" panose="020B0604030504040204" pitchFamily="34" charset="-120"/>
              </a:rPr>
              <a:t>Hoanya</a:t>
            </a:r>
            <a:r>
              <a:rPr lang="zh-TW" altLang="en-US" sz="3200" b="1" dirty="0">
                <a:solidFill>
                  <a:prstClr val="black"/>
                </a:solidFill>
                <a:latin typeface="微軟正黑體" panose="020B0604030504040204" pitchFamily="34" charset="-120"/>
                <a:ea typeface="微軟正黑體" panose="020B0604030504040204" pitchFamily="34" charset="-120"/>
              </a:rPr>
              <a:t>）</a:t>
            </a:r>
            <a:endParaRPr lang="en-US" altLang="zh-TW" sz="3200" b="1" dirty="0">
              <a:solidFill>
                <a:prstClr val="black"/>
              </a:solidFill>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154501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7584" y="230459"/>
            <a:ext cx="7125113" cy="924475"/>
          </a:xfrm>
        </p:spPr>
        <p:txBody>
          <a:bodyPr/>
          <a:lstStyle/>
          <a:p>
            <a:pPr algn="ctr"/>
            <a:r>
              <a:rPr lang="zh-TW" altLang="en-US" sz="4400" b="1" dirty="0">
                <a:solidFill>
                  <a:schemeClr val="tx1"/>
                </a:solidFill>
                <a:latin typeface="微軟正黑體" panose="020B0604030504040204" pitchFamily="34" charset="-120"/>
                <a:ea typeface="微軟正黑體" panose="020B0604030504040204" pitchFamily="34" charset="-120"/>
                <a:cs typeface="+mj-cs"/>
              </a:rPr>
              <a:t>平埔族分類演變</a:t>
            </a:r>
            <a:endParaRPr lang="zh-TW" altLang="en-US" sz="4400" b="1" dirty="0">
              <a:solidFill>
                <a:schemeClr val="tx1"/>
              </a:solidFill>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0" y="1052736"/>
            <a:ext cx="9144000" cy="5050639"/>
          </a:xfrm>
        </p:spPr>
        <p:txBody>
          <a:bodyPr anchor="t">
            <a:normAutofit/>
          </a:bodyPr>
          <a:lstStyle/>
          <a:p>
            <a:pPr lvl="0" defTabSz="914400" fontAlgn="base">
              <a:spcAft>
                <a:spcPct val="0"/>
              </a:spcAft>
              <a:buClr>
                <a:schemeClr val="tx1"/>
              </a:buClr>
              <a:buSzPct val="95000"/>
              <a:buFont typeface="Wingdings" panose="05000000000000000000" pitchFamily="2" charset="2"/>
              <a:buChar char="Ø"/>
            </a:pPr>
            <a:r>
              <a:rPr lang="zh-TW" altLang="en-US" sz="3200" b="1" dirty="0" smtClean="0">
                <a:solidFill>
                  <a:prstClr val="black"/>
                </a:solidFill>
                <a:latin typeface="微軟正黑體" panose="020B0604030504040204" pitchFamily="34" charset="-120"/>
                <a:ea typeface="微軟正黑體" panose="020B0604030504040204" pitchFamily="34" charset="-120"/>
              </a:rPr>
              <a:t>臺灣</a:t>
            </a:r>
            <a:r>
              <a:rPr lang="zh-TW" altLang="en-US" sz="3200" b="1" dirty="0">
                <a:solidFill>
                  <a:prstClr val="black"/>
                </a:solidFill>
                <a:latin typeface="微軟正黑體" panose="020B0604030504040204" pitchFamily="34" charset="-120"/>
                <a:ea typeface="微軟正黑體" panose="020B0604030504040204" pitchFamily="34" charset="-120"/>
              </a:rPr>
              <a:t>學者</a:t>
            </a:r>
            <a:r>
              <a:rPr lang="zh-TW" altLang="en-US" sz="3200" b="1" dirty="0">
                <a:solidFill>
                  <a:srgbClr val="FF0000"/>
                </a:solidFill>
                <a:latin typeface="微軟正黑體" panose="020B0604030504040204" pitchFamily="34" charset="-120"/>
                <a:ea typeface="微軟正黑體" panose="020B0604030504040204" pitchFamily="34" charset="-120"/>
              </a:rPr>
              <a:t>李亦園</a:t>
            </a:r>
            <a:r>
              <a:rPr lang="zh-TW" altLang="en-US" sz="3200" b="1" dirty="0">
                <a:solidFill>
                  <a:prstClr val="black"/>
                </a:solidFill>
                <a:latin typeface="微軟正黑體" panose="020B0604030504040204" pitchFamily="34" charset="-120"/>
                <a:ea typeface="微軟正黑體" panose="020B0604030504040204" pitchFamily="34" charset="-120"/>
              </a:rPr>
              <a:t>的分法：凱達格蘭族、噶瑪蘭族、</a:t>
            </a:r>
            <a:r>
              <a:rPr lang="zh-TW" altLang="en-US" sz="3200" b="1" dirty="0">
                <a:solidFill>
                  <a:srgbClr val="FF0000"/>
                </a:solidFill>
                <a:latin typeface="微軟正黑體" panose="020B0604030504040204" pitchFamily="34" charset="-120"/>
                <a:ea typeface="微軟正黑體" panose="020B0604030504040204" pitchFamily="34" charset="-120"/>
              </a:rPr>
              <a:t>雷朗族</a:t>
            </a:r>
            <a:r>
              <a:rPr lang="zh-TW" altLang="en-US" sz="3200" b="1" dirty="0">
                <a:solidFill>
                  <a:prstClr val="black"/>
                </a:solidFill>
                <a:latin typeface="微軟正黑體" panose="020B0604030504040204" pitchFamily="34" charset="-120"/>
                <a:ea typeface="微軟正黑體" panose="020B0604030504040204" pitchFamily="34" charset="-120"/>
              </a:rPr>
              <a:t>、道卡斯族、拍宰海族、拍瀑拉族、巴布薩族、洪雅族、西拉雅族、</a:t>
            </a:r>
            <a:r>
              <a:rPr lang="zh-TW" altLang="en-US" sz="3200" b="1" dirty="0">
                <a:solidFill>
                  <a:srgbClr val="FF0000"/>
                </a:solidFill>
                <a:latin typeface="微軟正黑體" panose="020B0604030504040204" pitchFamily="34" charset="-120"/>
                <a:ea typeface="微軟正黑體" panose="020B0604030504040204" pitchFamily="34" charset="-120"/>
              </a:rPr>
              <a:t>水沙連</a:t>
            </a:r>
            <a:r>
              <a:rPr lang="zh-TW" altLang="en-US" sz="3200" b="1" dirty="0" smtClean="0">
                <a:solidFill>
                  <a:prstClr val="black"/>
                </a:solidFill>
                <a:latin typeface="微軟正黑體" panose="020B0604030504040204" pitchFamily="34" charset="-120"/>
                <a:ea typeface="微軟正黑體" panose="020B0604030504040204" pitchFamily="34" charset="-120"/>
              </a:rPr>
              <a:t>。</a:t>
            </a:r>
            <a:endParaRPr lang="en-US" altLang="zh-TW" sz="3200" b="1" dirty="0" smtClean="0">
              <a:solidFill>
                <a:prstClr val="black"/>
              </a:solidFill>
              <a:latin typeface="微軟正黑體" panose="020B0604030504040204" pitchFamily="34" charset="-120"/>
              <a:ea typeface="微軟正黑體" panose="020B0604030504040204" pitchFamily="34" charset="-12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90" y="3138245"/>
            <a:ext cx="4224337"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圖片 3"/>
          <p:cNvPicPr>
            <a:picLocks noChangeAspect="1"/>
          </p:cNvPicPr>
          <p:nvPr/>
        </p:nvPicPr>
        <p:blipFill>
          <a:blip r:embed="rId3"/>
          <a:stretch>
            <a:fillRect/>
          </a:stretch>
        </p:blipFill>
        <p:spPr>
          <a:xfrm>
            <a:off x="4788024" y="2529840"/>
            <a:ext cx="4279763" cy="4304149"/>
          </a:xfrm>
          <a:prstGeom prst="rect">
            <a:avLst/>
          </a:prstGeom>
        </p:spPr>
      </p:pic>
    </p:spTree>
    <p:extLst>
      <p:ext uri="{BB962C8B-B14F-4D97-AF65-F5344CB8AC3E}">
        <p14:creationId xmlns:p14="http://schemas.microsoft.com/office/powerpoint/2010/main" val="2322597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30" t="3846" r="5473" b="3830"/>
          <a:stretch/>
        </p:blipFill>
        <p:spPr bwMode="auto">
          <a:xfrm>
            <a:off x="-26272" y="436056"/>
            <a:ext cx="4611250" cy="63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92" t="3567" r="4944" b="3903"/>
          <a:stretch/>
        </p:blipFill>
        <p:spPr bwMode="auto">
          <a:xfrm>
            <a:off x="4540324" y="436056"/>
            <a:ext cx="4602500" cy="63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45843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ownloads\10460786_302729783237607_4819488110366599187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6" y="10951"/>
            <a:ext cx="6045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026207" y="10951"/>
            <a:ext cx="3132379" cy="5586145"/>
          </a:xfrm>
          <a:prstGeom prst="rect">
            <a:avLst/>
          </a:prstGeom>
        </p:spPr>
        <p:txBody>
          <a:bodyPr wrap="square">
            <a:spAutoFit/>
          </a:bodyPr>
          <a:lstStyle/>
          <a:p>
            <a:pPr lvl="0" fontAlgn="base">
              <a:lnSpc>
                <a:spcPct val="150000"/>
              </a:lnSpc>
              <a:spcBef>
                <a:spcPct val="0"/>
              </a:spcBef>
              <a:spcAft>
                <a:spcPct val="0"/>
              </a:spcAft>
              <a:defRPr/>
            </a:pPr>
            <a:r>
              <a:rPr kumimoji="1" lang="zh-TW" altLang="en-US" sz="1400" b="1" dirty="0">
                <a:solidFill>
                  <a:srgbClr val="C00000"/>
                </a:solidFill>
                <a:latin typeface="+mj-ea"/>
                <a:ea typeface="+mj-ea"/>
              </a:rPr>
              <a:t>卡瓦蘭／噶瑪蘭族（</a:t>
            </a:r>
            <a:r>
              <a:rPr kumimoji="1" lang="en-US" altLang="zh-TW" sz="1400" b="1" dirty="0" err="1">
                <a:solidFill>
                  <a:srgbClr val="C00000"/>
                </a:solidFill>
                <a:latin typeface="+mj-ea"/>
                <a:ea typeface="+mj-ea"/>
              </a:rPr>
              <a:t>Kavalan</a:t>
            </a:r>
            <a:r>
              <a:rPr kumimoji="1" lang="zh-TW" altLang="en-US" sz="1400" b="1" dirty="0">
                <a:solidFill>
                  <a:srgbClr val="C00000"/>
                </a:solidFill>
                <a:latin typeface="+mj-ea"/>
                <a:ea typeface="+mj-ea"/>
              </a:rPr>
              <a:t>）：分佈於宜蘭平原一帶。</a:t>
            </a:r>
          </a:p>
          <a:p>
            <a:pPr lvl="0" fontAlgn="base">
              <a:lnSpc>
                <a:spcPct val="150000"/>
              </a:lnSpc>
              <a:spcBef>
                <a:spcPct val="0"/>
              </a:spcBef>
              <a:spcAft>
                <a:spcPct val="0"/>
              </a:spcAft>
              <a:defRPr/>
            </a:pPr>
            <a:r>
              <a:rPr kumimoji="1" lang="zh-TW" altLang="en-US" sz="1400" b="1" dirty="0">
                <a:solidFill>
                  <a:srgbClr val="C00000"/>
                </a:solidFill>
                <a:latin typeface="+mj-ea"/>
                <a:ea typeface="+mj-ea"/>
              </a:rPr>
              <a:t>（二）凱達格蘭族（</a:t>
            </a:r>
            <a:r>
              <a:rPr kumimoji="1" lang="en-US" altLang="zh-TW" sz="1400" b="1" dirty="0" err="1">
                <a:solidFill>
                  <a:srgbClr val="C00000"/>
                </a:solidFill>
                <a:latin typeface="+mj-ea"/>
                <a:ea typeface="+mj-ea"/>
              </a:rPr>
              <a:t>Ketagalan</a:t>
            </a:r>
            <a:r>
              <a:rPr kumimoji="1" lang="zh-TW" altLang="en-US" sz="1400" b="1" dirty="0">
                <a:solidFill>
                  <a:srgbClr val="C00000"/>
                </a:solidFill>
                <a:latin typeface="+mj-ea"/>
                <a:ea typeface="+mj-ea"/>
              </a:rPr>
              <a:t>）：分佈於基隆、台北、桃園一帶，以台北盆地為主。</a:t>
            </a:r>
          </a:p>
          <a:p>
            <a:pPr lvl="0" fontAlgn="base">
              <a:lnSpc>
                <a:spcPct val="150000"/>
              </a:lnSpc>
              <a:spcBef>
                <a:spcPct val="0"/>
              </a:spcBef>
              <a:spcAft>
                <a:spcPct val="0"/>
              </a:spcAft>
              <a:defRPr/>
            </a:pPr>
            <a:r>
              <a:rPr kumimoji="1" lang="zh-TW" altLang="en-US" sz="1400" b="1" dirty="0">
                <a:solidFill>
                  <a:srgbClr val="C00000"/>
                </a:solidFill>
                <a:latin typeface="+mj-ea"/>
                <a:ea typeface="+mj-ea"/>
              </a:rPr>
              <a:t>（三）道卡斯族（</a:t>
            </a:r>
            <a:r>
              <a:rPr kumimoji="1" lang="en-US" altLang="zh-TW" sz="1400" b="1" dirty="0" err="1">
                <a:solidFill>
                  <a:srgbClr val="C00000"/>
                </a:solidFill>
                <a:latin typeface="+mj-ea"/>
                <a:ea typeface="+mj-ea"/>
              </a:rPr>
              <a:t>Taokas</a:t>
            </a:r>
            <a:r>
              <a:rPr kumimoji="1" lang="zh-TW" altLang="en-US" sz="1400" b="1" dirty="0">
                <a:solidFill>
                  <a:srgbClr val="C00000"/>
                </a:solidFill>
                <a:latin typeface="+mj-ea"/>
                <a:ea typeface="+mj-ea"/>
              </a:rPr>
              <a:t>）：分佈於台中大甲以北，至新竹一帶的海岸平原地帶。</a:t>
            </a:r>
          </a:p>
          <a:p>
            <a:pPr lvl="0" fontAlgn="base">
              <a:lnSpc>
                <a:spcPct val="150000"/>
              </a:lnSpc>
              <a:spcBef>
                <a:spcPct val="0"/>
              </a:spcBef>
              <a:spcAft>
                <a:spcPct val="0"/>
              </a:spcAft>
              <a:defRPr/>
            </a:pPr>
            <a:r>
              <a:rPr kumimoji="1" lang="zh-TW" altLang="en-US" sz="1400" b="1" dirty="0">
                <a:solidFill>
                  <a:srgbClr val="C00000"/>
                </a:solidFill>
                <a:latin typeface="+mj-ea"/>
                <a:ea typeface="+mj-ea"/>
              </a:rPr>
              <a:t>（四）拍宰海／巴則海族（</a:t>
            </a:r>
            <a:r>
              <a:rPr kumimoji="1" lang="en-US" altLang="zh-TW" sz="1400" b="1" dirty="0" err="1">
                <a:solidFill>
                  <a:srgbClr val="C00000"/>
                </a:solidFill>
                <a:latin typeface="+mj-ea"/>
                <a:ea typeface="+mj-ea"/>
              </a:rPr>
              <a:t>Pazzeh</a:t>
            </a:r>
            <a:r>
              <a:rPr kumimoji="1" lang="zh-TW" altLang="en-US" sz="1400" b="1" dirty="0">
                <a:solidFill>
                  <a:srgbClr val="C00000"/>
                </a:solidFill>
                <a:latin typeface="+mj-ea"/>
                <a:ea typeface="+mj-ea"/>
              </a:rPr>
              <a:t>／</a:t>
            </a:r>
            <a:r>
              <a:rPr kumimoji="1" lang="en-US" altLang="zh-TW" sz="1400" b="1" dirty="0" err="1">
                <a:solidFill>
                  <a:srgbClr val="C00000"/>
                </a:solidFill>
                <a:latin typeface="+mj-ea"/>
                <a:ea typeface="+mj-ea"/>
              </a:rPr>
              <a:t>Pazeh</a:t>
            </a:r>
            <a:r>
              <a:rPr kumimoji="1" lang="zh-TW" altLang="en-US" sz="1400" b="1" dirty="0">
                <a:solidFill>
                  <a:srgbClr val="C00000"/>
                </a:solidFill>
                <a:latin typeface="+mj-ea"/>
                <a:ea typeface="+mj-ea"/>
              </a:rPr>
              <a:t>）：分佈於台中豐原至東勢一帶的平地及山麓地區。</a:t>
            </a:r>
          </a:p>
          <a:p>
            <a:pPr lvl="0" fontAlgn="base">
              <a:lnSpc>
                <a:spcPct val="150000"/>
              </a:lnSpc>
              <a:spcBef>
                <a:spcPct val="0"/>
              </a:spcBef>
              <a:spcAft>
                <a:spcPct val="0"/>
              </a:spcAft>
              <a:defRPr/>
            </a:pPr>
            <a:r>
              <a:rPr kumimoji="1" lang="zh-TW" altLang="en-US" sz="1400" b="1" dirty="0">
                <a:solidFill>
                  <a:srgbClr val="C00000"/>
                </a:solidFill>
                <a:latin typeface="+mj-ea"/>
                <a:ea typeface="+mj-ea"/>
              </a:rPr>
              <a:t>（五）拍瀑拉／巴布拉族（</a:t>
            </a:r>
            <a:r>
              <a:rPr kumimoji="1" lang="en-US" altLang="zh-TW" sz="1400" b="1" dirty="0" err="1">
                <a:solidFill>
                  <a:srgbClr val="C00000"/>
                </a:solidFill>
                <a:latin typeface="+mj-ea"/>
                <a:ea typeface="+mj-ea"/>
              </a:rPr>
              <a:t>Papora</a:t>
            </a:r>
            <a:r>
              <a:rPr kumimoji="1" lang="zh-TW" altLang="en-US" sz="1400" b="1" dirty="0">
                <a:solidFill>
                  <a:srgbClr val="C00000"/>
                </a:solidFill>
                <a:latin typeface="+mj-ea"/>
                <a:ea typeface="+mj-ea"/>
              </a:rPr>
              <a:t>）：分佈於大肚溪以北、大肚台地以西的海岸平原地帶。</a:t>
            </a:r>
          </a:p>
          <a:p>
            <a:pPr lvl="0" fontAlgn="base">
              <a:lnSpc>
                <a:spcPct val="150000"/>
              </a:lnSpc>
              <a:spcBef>
                <a:spcPct val="0"/>
              </a:spcBef>
              <a:spcAft>
                <a:spcPct val="0"/>
              </a:spcAft>
              <a:defRPr/>
            </a:pPr>
            <a:r>
              <a:rPr kumimoji="1" lang="zh-TW" altLang="en-US" sz="1400" b="1" dirty="0">
                <a:solidFill>
                  <a:srgbClr val="C00000"/>
                </a:solidFill>
                <a:latin typeface="+mj-ea"/>
                <a:ea typeface="+mj-ea"/>
              </a:rPr>
              <a:t>（六）巴布薩／貓霧族（</a:t>
            </a:r>
            <a:r>
              <a:rPr kumimoji="1" lang="en-US" altLang="zh-TW" sz="1400" b="1" dirty="0" err="1">
                <a:solidFill>
                  <a:srgbClr val="C00000"/>
                </a:solidFill>
                <a:latin typeface="+mj-ea"/>
                <a:ea typeface="+mj-ea"/>
              </a:rPr>
              <a:t>Babuza</a:t>
            </a:r>
            <a:r>
              <a:rPr kumimoji="1" lang="zh-TW" altLang="en-US" sz="1400" b="1" dirty="0">
                <a:solidFill>
                  <a:srgbClr val="C00000"/>
                </a:solidFill>
                <a:latin typeface="+mj-ea"/>
                <a:ea typeface="+mj-ea"/>
              </a:rPr>
              <a:t>／</a:t>
            </a:r>
            <a:r>
              <a:rPr kumimoji="1" lang="en-US" altLang="zh-TW" sz="1400" b="1" dirty="0" err="1">
                <a:solidFill>
                  <a:srgbClr val="C00000"/>
                </a:solidFill>
                <a:latin typeface="+mj-ea"/>
                <a:ea typeface="+mj-ea"/>
              </a:rPr>
              <a:t>Poavosa</a:t>
            </a:r>
            <a:r>
              <a:rPr kumimoji="1" lang="zh-TW" altLang="en-US" sz="1400" b="1" dirty="0">
                <a:solidFill>
                  <a:srgbClr val="C00000"/>
                </a:solidFill>
                <a:latin typeface="+mj-ea"/>
                <a:ea typeface="+mj-ea"/>
              </a:rPr>
              <a:t>）：分佈於大肚溪以南至濁水溪以北的地帶</a:t>
            </a:r>
            <a:r>
              <a:rPr kumimoji="1" lang="zh-TW" altLang="en-US" sz="1400" b="1" dirty="0" smtClean="0">
                <a:solidFill>
                  <a:srgbClr val="C00000"/>
                </a:solidFill>
                <a:latin typeface="+mj-ea"/>
                <a:ea typeface="+mj-ea"/>
              </a:rPr>
              <a:t>。</a:t>
            </a:r>
            <a:endParaRPr kumimoji="1" lang="zh-TW" altLang="en-US" sz="1400" b="1" dirty="0">
              <a:solidFill>
                <a:srgbClr val="C00000"/>
              </a:solidFill>
              <a:latin typeface="+mj-ea"/>
              <a:ea typeface="+mj-ea"/>
            </a:endParaRPr>
          </a:p>
        </p:txBody>
      </p:sp>
      <p:sp>
        <p:nvSpPr>
          <p:cNvPr id="4" name="文字方塊 3"/>
          <p:cNvSpPr txBox="1"/>
          <p:nvPr/>
        </p:nvSpPr>
        <p:spPr>
          <a:xfrm>
            <a:off x="0" y="6064332"/>
            <a:ext cx="9589164" cy="1200329"/>
          </a:xfrm>
          <a:prstGeom prst="rect">
            <a:avLst/>
          </a:prstGeom>
          <a:noFill/>
        </p:spPr>
        <p:txBody>
          <a:bodyPr wrap="none" rtlCol="0">
            <a:spAutoFit/>
          </a:bodyPr>
          <a:lstStyle/>
          <a:p>
            <a:r>
              <a:rPr lang="zh-TW" altLang="en-US" b="1" dirty="0">
                <a:solidFill>
                  <a:srgbClr val="FF0000"/>
                </a:solidFill>
                <a:latin typeface="+mj-ea"/>
                <a:ea typeface="+mj-ea"/>
              </a:rPr>
              <a:t>（七）洪雅／洪安雅族（</a:t>
            </a:r>
            <a:r>
              <a:rPr lang="en-US" altLang="zh-TW" b="1" dirty="0" err="1">
                <a:solidFill>
                  <a:srgbClr val="FF0000"/>
                </a:solidFill>
                <a:latin typeface="+mj-ea"/>
                <a:ea typeface="+mj-ea"/>
              </a:rPr>
              <a:t>Hoanya</a:t>
            </a:r>
            <a:r>
              <a:rPr lang="zh-TW" altLang="en-US" b="1" dirty="0">
                <a:solidFill>
                  <a:srgbClr val="FF0000"/>
                </a:solidFill>
                <a:latin typeface="+mj-ea"/>
                <a:ea typeface="+mj-ea"/>
              </a:rPr>
              <a:t>）：分佈於台中霧峰以南，台南新營以北接近山麓的平地。</a:t>
            </a:r>
          </a:p>
          <a:p>
            <a:r>
              <a:rPr lang="zh-TW" altLang="en-US" b="1" dirty="0">
                <a:solidFill>
                  <a:srgbClr val="FF0000"/>
                </a:solidFill>
                <a:latin typeface="+mj-ea"/>
                <a:ea typeface="+mj-ea"/>
              </a:rPr>
              <a:t>（八）西拉雅族（</a:t>
            </a:r>
            <a:r>
              <a:rPr lang="en-US" altLang="zh-TW" b="1" dirty="0" err="1">
                <a:solidFill>
                  <a:srgbClr val="FF0000"/>
                </a:solidFill>
                <a:latin typeface="+mj-ea"/>
                <a:ea typeface="+mj-ea"/>
              </a:rPr>
              <a:t>Siraiya</a:t>
            </a:r>
            <a:r>
              <a:rPr lang="en-US" altLang="zh-TW" b="1" dirty="0">
                <a:solidFill>
                  <a:srgbClr val="FF0000"/>
                </a:solidFill>
                <a:latin typeface="+mj-ea"/>
                <a:ea typeface="+mj-ea"/>
              </a:rPr>
              <a:t> </a:t>
            </a:r>
            <a:r>
              <a:rPr lang="zh-TW" altLang="en-US" b="1" dirty="0">
                <a:solidFill>
                  <a:srgbClr val="FF0000"/>
                </a:solidFill>
                <a:latin typeface="+mj-ea"/>
                <a:ea typeface="+mj-ea"/>
              </a:rPr>
              <a:t>）：分佈在嘉南平原與屏東平原。</a:t>
            </a:r>
          </a:p>
          <a:p>
            <a:endParaRPr lang="zh-TW" altLang="en-US" dirty="0"/>
          </a:p>
          <a:p>
            <a:endParaRPr lang="zh-TW" altLang="en-US" dirty="0"/>
          </a:p>
        </p:txBody>
      </p:sp>
    </p:spTree>
    <p:extLst>
      <p:ext uri="{BB962C8B-B14F-4D97-AF65-F5344CB8AC3E}">
        <p14:creationId xmlns:p14="http://schemas.microsoft.com/office/powerpoint/2010/main" val="2538322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extLst>
              <a:ext uri="{28A0092B-C50C-407E-A947-70E740481C1C}">
                <a14:useLocalDpi xmlns:a14="http://schemas.microsoft.com/office/drawing/2010/main" val="0"/>
              </a:ext>
            </a:extLst>
          </a:blip>
          <a:srcRect b="48710"/>
          <a:stretch/>
        </p:blipFill>
        <p:spPr>
          <a:xfrm>
            <a:off x="0" y="3311843"/>
            <a:ext cx="9168000" cy="3526735"/>
          </a:xfrm>
          <a:prstGeom prst="rect">
            <a:avLst/>
          </a:prstGeom>
        </p:spPr>
      </p:pic>
      <p:pic>
        <p:nvPicPr>
          <p:cNvPr id="3" name="圖片 2"/>
          <p:cNvPicPr>
            <a:picLocks noChangeAspect="1"/>
          </p:cNvPicPr>
          <p:nvPr/>
        </p:nvPicPr>
        <p:blipFill rotWithShape="1">
          <a:blip r:embed="rId3"/>
          <a:srcRect l="1007" t="-14058" r="-1007" b="2008"/>
          <a:stretch/>
        </p:blipFill>
        <p:spPr>
          <a:xfrm>
            <a:off x="0" y="-465845"/>
            <a:ext cx="6649094" cy="3780000"/>
          </a:xfrm>
          <a:prstGeom prst="rect">
            <a:avLst/>
          </a:prstGeom>
        </p:spPr>
      </p:pic>
    </p:spTree>
    <p:extLst>
      <p:ext uri="{BB962C8B-B14F-4D97-AF65-F5344CB8AC3E}">
        <p14:creationId xmlns:p14="http://schemas.microsoft.com/office/powerpoint/2010/main" val="2801734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00"/>
            <a:ext cx="9120000" cy="6840000"/>
          </a:xfrm>
          <a:prstGeom prst="rect">
            <a:avLst/>
          </a:prstGeom>
        </p:spPr>
      </p:pic>
    </p:spTree>
    <p:extLst>
      <p:ext uri="{BB962C8B-B14F-4D97-AF65-F5344CB8AC3E}">
        <p14:creationId xmlns:p14="http://schemas.microsoft.com/office/powerpoint/2010/main" val="40248969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 y="-18000"/>
            <a:ext cx="9168000" cy="6876000"/>
          </a:xfrm>
          <a:prstGeom prst="rect">
            <a:avLst/>
          </a:prstGeom>
        </p:spPr>
      </p:pic>
    </p:spTree>
    <p:extLst>
      <p:ext uri="{BB962C8B-B14F-4D97-AF65-F5344CB8AC3E}">
        <p14:creationId xmlns:p14="http://schemas.microsoft.com/office/powerpoint/2010/main" val="393675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77581" y="116632"/>
            <a:ext cx="7125113" cy="924475"/>
          </a:xfrm>
        </p:spPr>
        <p:txBody>
          <a:bodyPr/>
          <a:lstStyle/>
          <a:p>
            <a:pPr algn="ctr"/>
            <a:r>
              <a:rPr lang="zh-TW" altLang="en-US" sz="4400" b="1" dirty="0">
                <a:solidFill>
                  <a:schemeClr val="tx1"/>
                </a:solidFill>
                <a:latin typeface="微軟正黑體" panose="020B0604030504040204" pitchFamily="34" charset="-120"/>
                <a:ea typeface="微軟正黑體" panose="020B0604030504040204" pitchFamily="34" charset="-120"/>
                <a:cs typeface="+mj-cs"/>
              </a:rPr>
              <a:t>南島語族</a:t>
            </a:r>
            <a:endParaRPr lang="zh-TW" altLang="en-US" sz="4400" b="1" dirty="0">
              <a:solidFill>
                <a:schemeClr val="tx1"/>
              </a:solidFill>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3521" y="836712"/>
            <a:ext cx="9144000" cy="5050639"/>
          </a:xfrm>
        </p:spPr>
        <p:txBody>
          <a:bodyPr anchor="t">
            <a:normAutofit/>
          </a:bodyPr>
          <a:lstStyle/>
          <a:p>
            <a:pPr lvl="0" defTabSz="914400" fontAlgn="base">
              <a:spcAft>
                <a:spcPct val="0"/>
              </a:spcAft>
              <a:buClr>
                <a:schemeClr val="tx1"/>
              </a:buClr>
              <a:buSzPct val="95000"/>
              <a:buFont typeface="Wingdings" panose="05000000000000000000" pitchFamily="2" charset="2"/>
              <a:buChar char="Ø"/>
            </a:pPr>
            <a:r>
              <a:rPr lang="zh-TW" altLang="en-US" sz="3200" b="1" dirty="0">
                <a:solidFill>
                  <a:prstClr val="black"/>
                </a:solidFill>
                <a:latin typeface="+mn-ea"/>
              </a:rPr>
              <a:t>南島語族是世界上種類最多的語系</a:t>
            </a:r>
            <a:r>
              <a:rPr lang="zh-TW" altLang="en-US" sz="3200" b="1" dirty="0" smtClean="0">
                <a:solidFill>
                  <a:prstClr val="black"/>
                </a:solidFill>
                <a:latin typeface="+mn-ea"/>
              </a:rPr>
              <a:t>，地理</a:t>
            </a:r>
            <a:r>
              <a:rPr lang="zh-TW" altLang="en-US" sz="3200" b="1" dirty="0">
                <a:solidFill>
                  <a:prstClr val="black"/>
                </a:solidFill>
                <a:latin typeface="+mn-ea"/>
              </a:rPr>
              <a:t>分部最廣</a:t>
            </a:r>
            <a:r>
              <a:rPr lang="zh-TW" altLang="en-US" sz="3200" b="1" dirty="0" smtClean="0">
                <a:solidFill>
                  <a:prstClr val="black"/>
                </a:solidFill>
                <a:latin typeface="+mn-ea"/>
              </a:rPr>
              <a:t>的民族，</a:t>
            </a:r>
            <a:r>
              <a:rPr lang="zh-TW" altLang="en-US" sz="3200" b="1" dirty="0">
                <a:solidFill>
                  <a:prstClr val="black"/>
                </a:solidFill>
                <a:latin typeface="+mn-ea"/>
              </a:rPr>
              <a:t>全世界大約</a:t>
            </a:r>
            <a:r>
              <a:rPr lang="zh-TW" altLang="en-US" sz="3200" b="1" dirty="0" smtClean="0">
                <a:solidFill>
                  <a:prstClr val="black"/>
                </a:solidFill>
                <a:latin typeface="+mn-ea"/>
              </a:rPr>
              <a:t>有</a:t>
            </a:r>
            <a:r>
              <a:rPr lang="en-US" altLang="zh-TW" sz="3200" b="1" dirty="0" smtClean="0">
                <a:solidFill>
                  <a:prstClr val="black"/>
                </a:solidFill>
                <a:latin typeface="+mn-ea"/>
              </a:rPr>
              <a:t>2</a:t>
            </a:r>
            <a:r>
              <a:rPr lang="zh-TW" altLang="en-US" sz="3200" b="1" dirty="0" smtClean="0">
                <a:solidFill>
                  <a:prstClr val="black"/>
                </a:solidFill>
                <a:latin typeface="+mn-ea"/>
              </a:rPr>
              <a:t>億</a:t>
            </a:r>
            <a:r>
              <a:rPr lang="en-US" altLang="zh-TW" sz="3200" b="1" dirty="0" smtClean="0">
                <a:solidFill>
                  <a:prstClr val="black"/>
                </a:solidFill>
                <a:latin typeface="+mn-ea"/>
              </a:rPr>
              <a:t>5</a:t>
            </a:r>
            <a:r>
              <a:rPr lang="zh-TW" altLang="en-US" sz="3200" b="1" dirty="0" smtClean="0">
                <a:solidFill>
                  <a:prstClr val="black"/>
                </a:solidFill>
                <a:latin typeface="+mn-ea"/>
              </a:rPr>
              <a:t>千萬</a:t>
            </a:r>
            <a:r>
              <a:rPr lang="zh-TW" altLang="en-US" sz="3200" b="1" dirty="0">
                <a:solidFill>
                  <a:prstClr val="black"/>
                </a:solidFill>
                <a:latin typeface="+mn-ea"/>
              </a:rPr>
              <a:t>人</a:t>
            </a:r>
            <a:r>
              <a:rPr lang="zh-TW" altLang="en-US" sz="3200" b="1" dirty="0" smtClean="0">
                <a:solidFill>
                  <a:prstClr val="black"/>
                </a:solidFill>
                <a:latin typeface="+mn-ea"/>
              </a:rPr>
              <a:t>。</a:t>
            </a:r>
            <a:endParaRPr lang="en-US" altLang="zh-TW" sz="3200" b="1" dirty="0" smtClean="0">
              <a:solidFill>
                <a:prstClr val="black"/>
              </a:solidFill>
              <a:latin typeface="+mn-ea"/>
            </a:endParaRPr>
          </a:p>
          <a:p>
            <a:pPr lvl="0" defTabSz="914400" fontAlgn="base">
              <a:spcAft>
                <a:spcPct val="0"/>
              </a:spcAft>
              <a:buClrTx/>
              <a:buSzPct val="95000"/>
              <a:buFont typeface="Wingdings" panose="05000000000000000000" pitchFamily="2" charset="2"/>
              <a:buChar char="Ø"/>
            </a:pPr>
            <a:r>
              <a:rPr lang="zh-TW" altLang="en-US" sz="3200" b="1" dirty="0" smtClean="0">
                <a:solidFill>
                  <a:prstClr val="black"/>
                </a:solidFill>
                <a:latin typeface="+mn-ea"/>
              </a:rPr>
              <a:t>分布</a:t>
            </a:r>
            <a:r>
              <a:rPr lang="zh-TW" altLang="en-US" sz="3200" b="1" dirty="0">
                <a:solidFill>
                  <a:prstClr val="black"/>
                </a:solidFill>
                <a:latin typeface="+mn-ea"/>
              </a:rPr>
              <a:t>空間佔地</a:t>
            </a:r>
            <a:r>
              <a:rPr lang="zh-TW" altLang="en-US" sz="3200" b="1" dirty="0" smtClean="0">
                <a:solidFill>
                  <a:prstClr val="black"/>
                </a:solidFill>
                <a:latin typeface="+mn-ea"/>
              </a:rPr>
              <a:t>球的</a:t>
            </a:r>
            <a:r>
              <a:rPr lang="en-US" altLang="zh-TW" sz="3200" b="1" dirty="0" smtClean="0">
                <a:solidFill>
                  <a:prstClr val="black"/>
                </a:solidFill>
                <a:latin typeface="+mn-ea"/>
              </a:rPr>
              <a:t>2/3</a:t>
            </a:r>
            <a:r>
              <a:rPr lang="zh-TW" altLang="en-US" sz="3200" b="1" dirty="0" smtClean="0">
                <a:solidFill>
                  <a:prstClr val="black"/>
                </a:solidFill>
                <a:latin typeface="+mn-ea"/>
              </a:rPr>
              <a:t>地區，共有</a:t>
            </a:r>
            <a:r>
              <a:rPr lang="en-US" altLang="zh-TW" sz="3200" b="1" dirty="0" smtClean="0">
                <a:solidFill>
                  <a:prstClr val="black"/>
                </a:solidFill>
                <a:latin typeface="+mn-ea"/>
              </a:rPr>
              <a:t>17</a:t>
            </a:r>
            <a:r>
              <a:rPr lang="zh-TW" altLang="en-US" sz="3200" b="1" dirty="0" smtClean="0">
                <a:solidFill>
                  <a:prstClr val="black"/>
                </a:solidFill>
                <a:latin typeface="+mn-ea"/>
              </a:rPr>
              <a:t>個獨立國家。</a:t>
            </a:r>
            <a:endParaRPr lang="zh-TW" altLang="en-US" sz="3200" b="1" dirty="0">
              <a:solidFill>
                <a:prstClr val="black"/>
              </a:solidFill>
              <a:latin typeface="+mn-ea"/>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55" y="2420888"/>
            <a:ext cx="8377237" cy="471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26286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95536" y="-30765"/>
            <a:ext cx="8229600" cy="1071563"/>
          </a:xfrm>
        </p:spPr>
        <p:txBody>
          <a:bodyPr/>
          <a:lstStyle/>
          <a:p>
            <a:pPr algn="ctr" eaLnBrk="1" hangingPunct="1"/>
            <a:r>
              <a:rPr lang="zh-TW" altLang="en-US" sz="4400" b="1" dirty="0" smtClean="0">
                <a:solidFill>
                  <a:srgbClr val="C00000"/>
                </a:solidFill>
                <a:latin typeface="微軟正黑體" panose="020B0604030504040204" pitchFamily="34" charset="-120"/>
                <a:ea typeface="微軟正黑體" panose="020B0604030504040204" pitchFamily="34" charset="-120"/>
              </a:rPr>
              <a:t>平埔族</a:t>
            </a:r>
            <a:r>
              <a:rPr lang="en-US" altLang="zh-TW" sz="4400" b="1" dirty="0" smtClean="0">
                <a:solidFill>
                  <a:srgbClr val="C00000"/>
                </a:solidFill>
                <a:latin typeface="微軟正黑體" panose="020B0604030504040204" pitchFamily="34" charset="-120"/>
                <a:ea typeface="微軟正黑體" panose="020B0604030504040204" pitchFamily="34" charset="-120"/>
              </a:rPr>
              <a:t>DIY</a:t>
            </a:r>
            <a:r>
              <a:rPr lang="zh-TW" altLang="en-US" sz="4400" b="1" dirty="0" smtClean="0">
                <a:solidFill>
                  <a:srgbClr val="C00000"/>
                </a:solidFill>
                <a:latin typeface="微軟正黑體" panose="020B0604030504040204" pitchFamily="34" charset="-120"/>
                <a:ea typeface="微軟正黑體" panose="020B0604030504040204" pitchFamily="34" charset="-120"/>
              </a:rPr>
              <a:t>量表</a:t>
            </a:r>
          </a:p>
        </p:txBody>
      </p:sp>
      <p:sp>
        <p:nvSpPr>
          <p:cNvPr id="53251" name="Rectangle 3"/>
          <p:cNvSpPr>
            <a:spLocks noGrp="1" noChangeArrowheads="1"/>
          </p:cNvSpPr>
          <p:nvPr>
            <p:ph idx="1"/>
          </p:nvPr>
        </p:nvSpPr>
        <p:spPr>
          <a:xfrm>
            <a:off x="27456" y="908720"/>
            <a:ext cx="5391842" cy="5734514"/>
          </a:xfrm>
        </p:spPr>
        <p:txBody>
          <a:bodyPr>
            <a:normAutofit fontScale="47500" lnSpcReduction="20000"/>
          </a:bodyPr>
          <a:lstStyle/>
          <a:p>
            <a:pPr marL="609600" indent="-609600" eaLnBrk="1" hangingPunct="1">
              <a:buFont typeface="Wingdings" pitchFamily="2" charset="2"/>
              <a:buAutoNum type="arabicPeriod"/>
            </a:pPr>
            <a:endParaRPr lang="en-US" altLang="zh-TW" sz="2800" b="1" dirty="0" smtClean="0">
              <a:latin typeface="+mn-ea"/>
            </a:endParaRPr>
          </a:p>
          <a:p>
            <a:pPr eaLnBrk="1" hangingPunct="1">
              <a:buFont typeface="Wingdings" panose="05000000000000000000" pitchFamily="2" charset="2"/>
              <a:buChar char="Ø"/>
            </a:pPr>
            <a:r>
              <a:rPr lang="zh-TW" altLang="en-US" sz="5800" b="1" dirty="0" smtClean="0">
                <a:solidFill>
                  <a:schemeClr val="tx1"/>
                </a:solidFill>
                <a:latin typeface="+mn-ea"/>
              </a:rPr>
              <a:t>小趾頭指甲沒有裂紋。</a:t>
            </a:r>
          </a:p>
          <a:p>
            <a:pPr eaLnBrk="1" hangingPunct="1">
              <a:buFont typeface="Wingdings" panose="05000000000000000000" pitchFamily="2" charset="2"/>
              <a:buChar char="Ø"/>
            </a:pPr>
            <a:r>
              <a:rPr lang="zh-TW" altLang="en-US" sz="5800" b="1" dirty="0" smtClean="0">
                <a:solidFill>
                  <a:schemeClr val="tx1"/>
                </a:solidFill>
                <a:latin typeface="+mn-ea"/>
              </a:rPr>
              <a:t>眼眶深陷，眼下顴骨突出。</a:t>
            </a:r>
          </a:p>
          <a:p>
            <a:pPr>
              <a:buFont typeface="Wingdings" panose="05000000000000000000" pitchFamily="2" charset="2"/>
              <a:buChar char="Ø"/>
            </a:pPr>
            <a:r>
              <a:rPr lang="zh-TW" altLang="en-US" sz="5800" b="1" dirty="0" smtClean="0">
                <a:solidFill>
                  <a:schemeClr val="tx1"/>
                </a:solidFill>
                <a:latin typeface="+mn-ea"/>
              </a:rPr>
              <a:t>手肘彎起處前</a:t>
            </a:r>
            <a:r>
              <a:rPr lang="en-US" altLang="zh-TW" sz="5800" b="1" dirty="0" smtClean="0">
                <a:solidFill>
                  <a:schemeClr val="tx1"/>
                </a:solidFill>
                <a:latin typeface="+mn-ea"/>
              </a:rPr>
              <a:t>2~3</a:t>
            </a:r>
            <a:r>
              <a:rPr lang="zh-TW" altLang="en-US" sz="5800" b="1" dirty="0" smtClean="0">
                <a:solidFill>
                  <a:schemeClr val="tx1"/>
                </a:solidFill>
                <a:latin typeface="+mn-ea"/>
              </a:rPr>
              <a:t>公分，沒有明顯橫</a:t>
            </a:r>
            <a:r>
              <a:rPr lang="zh-TW" altLang="en-US" sz="5800" b="1" smtClean="0">
                <a:solidFill>
                  <a:schemeClr val="tx1"/>
                </a:solidFill>
                <a:latin typeface="+mn-ea"/>
              </a:rPr>
              <a:t>紋。</a:t>
            </a:r>
            <a:endParaRPr lang="zh-TW" altLang="en-US" sz="5800" b="1" dirty="0" smtClean="0">
              <a:solidFill>
                <a:schemeClr val="tx1"/>
              </a:solidFill>
              <a:latin typeface="+mn-ea"/>
            </a:endParaRPr>
          </a:p>
          <a:p>
            <a:pPr eaLnBrk="1" hangingPunct="1">
              <a:buFont typeface="Wingdings" panose="05000000000000000000" pitchFamily="2" charset="2"/>
              <a:buChar char="Ø"/>
            </a:pPr>
            <a:r>
              <a:rPr lang="zh-TW" altLang="en-US" sz="5800" b="1" dirty="0" smtClean="0">
                <a:solidFill>
                  <a:schemeClr val="tx1"/>
                </a:solidFill>
                <a:latin typeface="+mn-ea"/>
              </a:rPr>
              <a:t>家中不分男女老少都有嚼檳榔習慣。</a:t>
            </a:r>
          </a:p>
          <a:p>
            <a:pPr eaLnBrk="1" hangingPunct="1">
              <a:buFont typeface="Wingdings" panose="05000000000000000000" pitchFamily="2" charset="2"/>
              <a:buChar char="Ø"/>
            </a:pPr>
            <a:r>
              <a:rPr lang="zh-TW" altLang="en-US" sz="5800" b="1" dirty="0" smtClean="0">
                <a:solidFill>
                  <a:schemeClr val="tx1"/>
                </a:solidFill>
                <a:latin typeface="+mn-ea"/>
              </a:rPr>
              <a:t>祖墳刻的是大社、高寮或新港等族社名稱。</a:t>
            </a:r>
          </a:p>
          <a:p>
            <a:pPr eaLnBrk="1" hangingPunct="1">
              <a:buFont typeface="Wingdings" panose="05000000000000000000" pitchFamily="2" charset="2"/>
              <a:buChar char="Ø"/>
            </a:pPr>
            <a:r>
              <a:rPr lang="zh-TW" altLang="en-US" sz="5800" b="1" dirty="0" smtClean="0">
                <a:solidFill>
                  <a:schemeClr val="tx1"/>
                </a:solidFill>
                <a:latin typeface="+mn-ea"/>
              </a:rPr>
              <a:t>祖先擁有「頭目戳記」。</a:t>
            </a:r>
          </a:p>
          <a:p>
            <a:pPr eaLnBrk="1" hangingPunct="1">
              <a:buFont typeface="Wingdings" panose="05000000000000000000" pitchFamily="2" charset="2"/>
              <a:buChar char="Ø"/>
            </a:pPr>
            <a:r>
              <a:rPr lang="zh-TW" altLang="en-US" sz="5800" b="1" dirty="0" smtClean="0">
                <a:solidFill>
                  <a:schemeClr val="tx1"/>
                </a:solidFill>
                <a:latin typeface="+mn-ea"/>
              </a:rPr>
              <a:t>家中擁有古代的土地契約。</a:t>
            </a:r>
          </a:p>
          <a:p>
            <a:pPr eaLnBrk="1" hangingPunct="1">
              <a:buFont typeface="Wingdings" panose="05000000000000000000" pitchFamily="2" charset="2"/>
              <a:buChar char="Ø"/>
            </a:pPr>
            <a:r>
              <a:rPr lang="zh-TW" altLang="en-US" sz="5800" b="1" dirty="0" smtClean="0">
                <a:solidFill>
                  <a:schemeClr val="tx1"/>
                </a:solidFill>
                <a:latin typeface="+mn-ea"/>
              </a:rPr>
              <a:t>從姓氏看，姓潘、兵、機、買、解、力或偕。</a:t>
            </a:r>
          </a:p>
          <a:p>
            <a:pPr marL="609600" indent="-609600" eaLnBrk="1" hangingPunct="1">
              <a:buFont typeface="Wingdings" pitchFamily="2" charset="2"/>
              <a:buNone/>
            </a:pPr>
            <a:endParaRPr lang="zh-TW" altLang="en-US" sz="2400" dirty="0" smtClean="0">
              <a:latin typeface="標楷體" pitchFamily="65" charset="-120"/>
              <a:ea typeface="標楷體" pitchFamily="65" charset="-120"/>
            </a:endParaRPr>
          </a:p>
          <a:p>
            <a:pPr marL="609600" indent="-609600" eaLnBrk="1" hangingPunct="1"/>
            <a:endParaRPr lang="en-US" altLang="zh-TW" sz="2400" dirty="0" smtClean="0"/>
          </a:p>
        </p:txBody>
      </p:sp>
      <p:pic>
        <p:nvPicPr>
          <p:cNvPr id="53252" name="圖片 3" descr="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9279" y="1040798"/>
            <a:ext cx="3563937" cy="529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6518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圖片 2" descr="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2513" y="2419382"/>
            <a:ext cx="3287713"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descr="3nZxwhpr6Iv_k9gzkdPCmg.jpg"/>
          <p:cNvPicPr>
            <a:picLocks noChangeAspect="1"/>
          </p:cNvPicPr>
          <p:nvPr/>
        </p:nvPicPr>
        <p:blipFill>
          <a:blip r:embed="rId3"/>
          <a:stretch>
            <a:fillRect/>
          </a:stretch>
        </p:blipFill>
        <p:spPr>
          <a:xfrm>
            <a:off x="4236450" y="4437112"/>
            <a:ext cx="4895850" cy="3671887"/>
          </a:xfrm>
          <a:prstGeom prst="rect">
            <a:avLst/>
          </a:prstGeom>
          <a:ln>
            <a:noFill/>
          </a:ln>
          <a:effectLst>
            <a:outerShdw blurRad="292100" dist="139700" dir="2700000" algn="tl" rotWithShape="0">
              <a:srgbClr val="333333">
                <a:alpha val="65000"/>
              </a:srgbClr>
            </a:outerShdw>
          </a:effectLst>
        </p:spPr>
      </p:pic>
      <p:pic>
        <p:nvPicPr>
          <p:cNvPr id="54277" name="圖片 4" descr="WMwCXtfODziRSk7oyzN5mw.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12" y="2733675"/>
            <a:ext cx="4224338"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5"/>
          <a:stretch>
            <a:fillRect/>
          </a:stretch>
        </p:blipFill>
        <p:spPr>
          <a:xfrm>
            <a:off x="4763" y="0"/>
            <a:ext cx="4857750" cy="2733675"/>
          </a:xfrm>
          <a:prstGeom prst="rect">
            <a:avLst/>
          </a:prstGeom>
        </p:spPr>
      </p:pic>
      <p:pic>
        <p:nvPicPr>
          <p:cNvPr id="3" name="圖片 2"/>
          <p:cNvPicPr>
            <a:picLocks noChangeAspect="1"/>
          </p:cNvPicPr>
          <p:nvPr/>
        </p:nvPicPr>
        <p:blipFill>
          <a:blip r:embed="rId6"/>
          <a:stretch>
            <a:fillRect/>
          </a:stretch>
        </p:blipFill>
        <p:spPr>
          <a:xfrm>
            <a:off x="4862513" y="0"/>
            <a:ext cx="4286133" cy="2412000"/>
          </a:xfrm>
          <a:prstGeom prst="rect">
            <a:avLst/>
          </a:prstGeom>
        </p:spPr>
      </p:pic>
      <p:pic>
        <p:nvPicPr>
          <p:cNvPr id="5" name="圖片 4"/>
          <p:cNvPicPr>
            <a:picLocks noChangeAspect="1"/>
          </p:cNvPicPr>
          <p:nvPr/>
        </p:nvPicPr>
        <p:blipFill>
          <a:blip r:embed="rId7"/>
          <a:stretch>
            <a:fillRect/>
          </a:stretch>
        </p:blipFill>
        <p:spPr>
          <a:xfrm>
            <a:off x="12112" y="2562666"/>
            <a:ext cx="7145131" cy="4285859"/>
          </a:xfrm>
          <a:prstGeom prst="rect">
            <a:avLst/>
          </a:prstGeom>
        </p:spPr>
      </p:pic>
    </p:spTree>
    <p:extLst>
      <p:ext uri="{BB962C8B-B14F-4D97-AF65-F5344CB8AC3E}">
        <p14:creationId xmlns:p14="http://schemas.microsoft.com/office/powerpoint/2010/main" val="45817756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矩形 2"/>
          <p:cNvSpPr/>
          <p:nvPr/>
        </p:nvSpPr>
        <p:spPr>
          <a:xfrm>
            <a:off x="2653843" y="6273225"/>
            <a:ext cx="3877985" cy="584775"/>
          </a:xfrm>
          <a:prstGeom prst="rect">
            <a:avLst/>
          </a:prstGeom>
        </p:spPr>
        <p:txBody>
          <a:bodyPr wrap="none">
            <a:spAutoFit/>
          </a:bodyPr>
          <a:lstStyle/>
          <a:p>
            <a:r>
              <a:rPr lang="zh-TW" altLang="en-US" sz="3200" b="1" dirty="0">
                <a:solidFill>
                  <a:prstClr val="black"/>
                </a:solidFill>
                <a:hlinkClick r:id="rId3"/>
              </a:rPr>
              <a:t>你有原住民血統嗎？</a:t>
            </a:r>
            <a:endParaRPr lang="zh-TW" altLang="en-US" sz="3200" b="1" dirty="0">
              <a:solidFill>
                <a:prstClr val="black"/>
              </a:solidFill>
            </a:endParaRPr>
          </a:p>
        </p:txBody>
      </p:sp>
    </p:spTree>
    <p:extLst>
      <p:ext uri="{BB962C8B-B14F-4D97-AF65-F5344CB8AC3E}">
        <p14:creationId xmlns:p14="http://schemas.microsoft.com/office/powerpoint/2010/main" val="30448047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 y="116632"/>
            <a:ext cx="9120000" cy="6840000"/>
          </a:xfrm>
          <a:prstGeom prst="rect">
            <a:avLst/>
          </a:prstGeom>
        </p:spPr>
      </p:pic>
    </p:spTree>
    <p:extLst>
      <p:ext uri="{BB962C8B-B14F-4D97-AF65-F5344CB8AC3E}">
        <p14:creationId xmlns:p14="http://schemas.microsoft.com/office/powerpoint/2010/main" val="12009348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50825" y="333375"/>
            <a:ext cx="8229600" cy="1143000"/>
          </a:xfrm>
        </p:spPr>
        <p:txBody>
          <a:bodyPr/>
          <a:lstStyle/>
          <a:p>
            <a:pPr algn="ctr" eaLnBrk="1" hangingPunct="1"/>
            <a:r>
              <a:rPr lang="zh-TW" altLang="en-US" sz="4400" b="1" dirty="0" smtClean="0">
                <a:solidFill>
                  <a:schemeClr val="tx1"/>
                </a:solidFill>
                <a:latin typeface="微軟正黑體" panose="020B0604030504040204" pitchFamily="34" charset="-120"/>
                <a:ea typeface="微軟正黑體" panose="020B0604030504040204" pitchFamily="34" charset="-120"/>
              </a:rPr>
              <a:t>平埔族的特徵</a:t>
            </a:r>
          </a:p>
        </p:txBody>
      </p:sp>
      <p:sp>
        <p:nvSpPr>
          <p:cNvPr id="55299" name="Rectangle 3"/>
          <p:cNvSpPr>
            <a:spLocks noGrp="1" noChangeArrowheads="1"/>
          </p:cNvSpPr>
          <p:nvPr>
            <p:ph idx="1"/>
          </p:nvPr>
        </p:nvSpPr>
        <p:spPr>
          <a:xfrm>
            <a:off x="0" y="1484313"/>
            <a:ext cx="9144000" cy="5373687"/>
          </a:xfrm>
        </p:spPr>
        <p:txBody>
          <a:bodyPr anchor="t"/>
          <a:lstStyle/>
          <a:p>
            <a:pPr eaLnBrk="1" hangingPunct="1">
              <a:buFont typeface="Wingdings" pitchFamily="2" charset="2"/>
              <a:buNone/>
            </a:pPr>
            <a:r>
              <a:rPr lang="en-US" altLang="zh-TW" dirty="0" smtClean="0"/>
              <a:t> </a:t>
            </a:r>
            <a:endParaRPr lang="en-US" altLang="zh-TW" sz="3200" dirty="0" smtClean="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 y="647700"/>
            <a:ext cx="8128000" cy="621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2377" y="44624"/>
            <a:ext cx="8892480" cy="1431161"/>
          </a:xfrm>
          <a:prstGeom prst="rect">
            <a:avLst/>
          </a:prstGeom>
          <a:noFill/>
        </p:spPr>
        <p:txBody>
          <a:bodyPr wrap="square" rtlCol="0">
            <a:spAutoFit/>
          </a:bodyPr>
          <a:lstStyle/>
          <a:p>
            <a:pPr marL="342900" indent="-342900" defTabSz="457200">
              <a:spcBef>
                <a:spcPct val="20000"/>
              </a:spcBef>
              <a:spcAft>
                <a:spcPts val="600"/>
              </a:spcAft>
              <a:buClr>
                <a:prstClr val="black">
                  <a:lumMod val="75000"/>
                  <a:lumOff val="25000"/>
                </a:prstClr>
              </a:buClr>
            </a:pPr>
            <a:r>
              <a:rPr lang="zh-TW" altLang="en-US" sz="3200" b="1" dirty="0">
                <a:solidFill>
                  <a:srgbClr val="FF0000"/>
                </a:solidFill>
                <a:latin typeface="微軟正黑體" panose="020B0604030504040204" pitchFamily="34" charset="-120"/>
              </a:rPr>
              <a:t>肉扁臉、圓臉、顴骨高、眼睛下塌、獅頭鼻、額骨較凸、下巴長、體略較壯。</a:t>
            </a:r>
          </a:p>
          <a:p>
            <a:endParaRPr lang="zh-TW" altLang="en-US" dirty="0">
              <a:solidFill>
                <a:prstClr val="black"/>
              </a:solidFill>
            </a:endParaRPr>
          </a:p>
        </p:txBody>
      </p:sp>
      <p:pic>
        <p:nvPicPr>
          <p:cNvPr id="4" name="圖片 3"/>
          <p:cNvPicPr>
            <a:picLocks noChangeAspect="1"/>
          </p:cNvPicPr>
          <p:nvPr/>
        </p:nvPicPr>
        <p:blipFill>
          <a:blip r:embed="rId3"/>
          <a:stretch>
            <a:fillRect/>
          </a:stretch>
        </p:blipFill>
        <p:spPr>
          <a:xfrm>
            <a:off x="7268" y="57428"/>
            <a:ext cx="6102625" cy="6840305"/>
          </a:xfrm>
          <a:prstGeom prst="rect">
            <a:avLst/>
          </a:prstGeom>
        </p:spPr>
      </p:pic>
      <p:pic>
        <p:nvPicPr>
          <p:cNvPr id="5" name="圖片 4"/>
          <p:cNvPicPr>
            <a:picLocks noChangeAspect="1"/>
          </p:cNvPicPr>
          <p:nvPr/>
        </p:nvPicPr>
        <p:blipFill>
          <a:blip r:embed="rId4"/>
          <a:stretch>
            <a:fillRect/>
          </a:stretch>
        </p:blipFill>
        <p:spPr>
          <a:xfrm>
            <a:off x="508664" y="484377"/>
            <a:ext cx="8126672" cy="5889246"/>
          </a:xfrm>
          <a:prstGeom prst="rect">
            <a:avLst/>
          </a:prstGeom>
        </p:spPr>
      </p:pic>
    </p:spTree>
    <p:extLst>
      <p:ext uri="{BB962C8B-B14F-4D97-AF65-F5344CB8AC3E}">
        <p14:creationId xmlns:p14="http://schemas.microsoft.com/office/powerpoint/2010/main" val="203204001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1" y="0"/>
            <a:ext cx="9120000" cy="6840000"/>
          </a:xfrm>
          <a:prstGeom prst="rect">
            <a:avLst/>
          </a:prstGeom>
        </p:spPr>
      </p:pic>
    </p:spTree>
    <p:extLst>
      <p:ext uri="{BB962C8B-B14F-4D97-AF65-F5344CB8AC3E}">
        <p14:creationId xmlns:p14="http://schemas.microsoft.com/office/powerpoint/2010/main" val="31761459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0000" cy="6840000"/>
          </a:xfrm>
          <a:prstGeom prst="rect">
            <a:avLst/>
          </a:prstGeom>
        </p:spPr>
      </p:pic>
    </p:spTree>
    <p:extLst>
      <p:ext uri="{BB962C8B-B14F-4D97-AF65-F5344CB8AC3E}">
        <p14:creationId xmlns:p14="http://schemas.microsoft.com/office/powerpoint/2010/main" val="33421857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24"/>
            <a:ext cx="4571100" cy="609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4624"/>
            <a:ext cx="45720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6254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4" y="18000"/>
            <a:ext cx="9120000" cy="6840000"/>
          </a:xfrm>
          <a:prstGeom prst="rect">
            <a:avLst/>
          </a:prstGeom>
        </p:spPr>
      </p:pic>
    </p:spTree>
    <p:extLst>
      <p:ext uri="{BB962C8B-B14F-4D97-AF65-F5344CB8AC3E}">
        <p14:creationId xmlns:p14="http://schemas.microsoft.com/office/powerpoint/2010/main" val="23617951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28637"/>
            <a:ext cx="9144000" cy="2554545"/>
          </a:xfrm>
          <a:prstGeom prst="rect">
            <a:avLst/>
          </a:prstGeom>
          <a:noFill/>
        </p:spPr>
        <p:txBody>
          <a:bodyPr wrap="square" rtlCol="0">
            <a:spAutoFit/>
          </a:bodyPr>
          <a:lstStyle/>
          <a:p>
            <a:r>
              <a:rPr lang="zh-TW" altLang="en-US" sz="3200" b="1" dirty="0" smtClean="0">
                <a:solidFill>
                  <a:srgbClr val="000000"/>
                </a:solidFill>
                <a:latin typeface="微軟正黑體"/>
              </a:rPr>
              <a:t>高雄市</a:t>
            </a:r>
            <a:r>
              <a:rPr lang="zh-TW" altLang="en-US" sz="3200" b="1" dirty="0">
                <a:solidFill>
                  <a:srgbClr val="000000"/>
                </a:solidFill>
                <a:latin typeface="微軟正黑體"/>
              </a:rPr>
              <a:t>內門區木柵里</a:t>
            </a:r>
            <a:r>
              <a:rPr lang="zh-TW" altLang="en-US" sz="3200" b="1" dirty="0" smtClean="0">
                <a:solidFill>
                  <a:srgbClr val="000000"/>
                </a:solidFill>
                <a:latin typeface="微軟正黑體"/>
              </a:rPr>
              <a:t>，</a:t>
            </a:r>
            <a:r>
              <a:rPr lang="zh-TW" altLang="en-US" sz="3200" b="1" dirty="0">
                <a:solidFill>
                  <a:srgbClr val="000000"/>
                </a:solidFill>
                <a:latin typeface="微軟正黑體"/>
              </a:rPr>
              <a:t>該里居民逾半是平埔</a:t>
            </a:r>
            <a:r>
              <a:rPr lang="zh-TW" altLang="en-US" sz="3200" b="1" dirty="0" smtClean="0">
                <a:solidFill>
                  <a:srgbClr val="000000"/>
                </a:solidFill>
                <a:latin typeface="微軟正黑體"/>
              </a:rPr>
              <a:t>族人</a:t>
            </a:r>
            <a:r>
              <a:rPr lang="zh-TW" altLang="en-US" sz="3200" b="1" dirty="0" smtClean="0">
                <a:solidFill>
                  <a:srgbClr val="000000"/>
                </a:solidFill>
                <a:latin typeface="微軟正黑體" panose="020B0604030504040204" pitchFamily="34" charset="-120"/>
                <a:ea typeface="微軟正黑體" panose="020B0604030504040204" pitchFamily="34" charset="-120"/>
              </a:rPr>
              <a:t>。</a:t>
            </a:r>
            <a:r>
              <a:rPr lang="zh-TW" altLang="en-US" sz="3200" b="1" dirty="0" smtClean="0">
                <a:solidFill>
                  <a:srgbClr val="000000"/>
                </a:solidFill>
                <a:latin typeface="微軟正黑體"/>
              </a:rPr>
              <a:t>。</a:t>
            </a:r>
            <a:endParaRPr lang="en-US" altLang="zh-TW" sz="3200" b="1" dirty="0" smtClean="0">
              <a:solidFill>
                <a:srgbClr val="000000"/>
              </a:solidFill>
              <a:latin typeface="微軟正黑體"/>
            </a:endParaRPr>
          </a:p>
          <a:p>
            <a:r>
              <a:rPr lang="zh-TW" altLang="en-US" sz="3200" b="1" dirty="0" smtClean="0">
                <a:solidFill>
                  <a:srgbClr val="000000"/>
                </a:solidFill>
                <a:latin typeface="微軟正黑體"/>
              </a:rPr>
              <a:t>若</a:t>
            </a:r>
            <a:r>
              <a:rPr lang="zh-TW" altLang="en-US" sz="3200" b="1" dirty="0">
                <a:solidFill>
                  <a:srgbClr val="000000"/>
                </a:solidFill>
                <a:latin typeface="微軟正黑體"/>
              </a:rPr>
              <a:t>姓氏為「</a:t>
            </a:r>
            <a:r>
              <a:rPr lang="zh-TW" altLang="en-US" sz="3200" b="1" dirty="0" smtClean="0">
                <a:solidFill>
                  <a:srgbClr val="000000"/>
                </a:solidFill>
                <a:latin typeface="微軟正黑體"/>
              </a:rPr>
              <a:t>力、東、蘭、買、兵、蒙、及、机、雞、姬</a:t>
            </a:r>
            <a:r>
              <a:rPr lang="zh-TW" altLang="en-US" sz="3200" b="1" dirty="0">
                <a:solidFill>
                  <a:srgbClr val="000000"/>
                </a:solidFill>
                <a:latin typeface="微軟正黑體"/>
              </a:rPr>
              <a:t>」</a:t>
            </a:r>
            <a:r>
              <a:rPr lang="zh-TW" altLang="en-US" sz="3200" b="1" dirty="0" smtClean="0">
                <a:solidFill>
                  <a:srgbClr val="000000"/>
                </a:solidFill>
                <a:latin typeface="微軟正黑體"/>
              </a:rPr>
              <a:t>等，確定</a:t>
            </a:r>
            <a:r>
              <a:rPr lang="zh-TW" altLang="en-US" sz="3200" b="1" dirty="0">
                <a:solidFill>
                  <a:srgbClr val="000000"/>
                </a:solidFill>
                <a:latin typeface="微軟正黑體"/>
              </a:rPr>
              <a:t>是平埔族後裔</a:t>
            </a:r>
            <a:r>
              <a:rPr lang="zh-TW" altLang="en-US" sz="3200" b="1" dirty="0" smtClean="0">
                <a:solidFill>
                  <a:srgbClr val="000000"/>
                </a:solidFill>
                <a:latin typeface="微軟正黑體"/>
              </a:rPr>
              <a:t>。</a:t>
            </a:r>
            <a:endParaRPr lang="en-US" altLang="zh-TW" sz="3200" b="1" dirty="0" smtClean="0">
              <a:solidFill>
                <a:srgbClr val="000000"/>
              </a:solidFill>
              <a:latin typeface="微軟正黑體"/>
            </a:endParaRPr>
          </a:p>
          <a:p>
            <a:r>
              <a:rPr lang="zh-TW" altLang="en-US" sz="3200" dirty="0">
                <a:solidFill>
                  <a:srgbClr val="000000"/>
                </a:solidFill>
                <a:latin typeface="Helvetica"/>
              </a:rPr>
              <a:t> </a:t>
            </a:r>
            <a:r>
              <a:rPr lang="zh-TW" altLang="en-US" sz="3200" b="1" dirty="0">
                <a:solidFill>
                  <a:prstClr val="black"/>
                </a:solidFill>
                <a:latin typeface="微軟正黑體"/>
              </a:rPr>
              <a:t/>
            </a:r>
            <a:br>
              <a:rPr lang="zh-TW" altLang="en-US" sz="3200" b="1" dirty="0">
                <a:solidFill>
                  <a:prstClr val="black"/>
                </a:solidFill>
                <a:latin typeface="微軟正黑體"/>
              </a:rPr>
            </a:br>
            <a:endParaRPr lang="zh-TW" altLang="en-US" sz="3200" b="1" dirty="0">
              <a:solidFill>
                <a:prstClr val="black"/>
              </a:solidFill>
              <a:latin typeface="微軟正黑體"/>
            </a:endParaRPr>
          </a:p>
        </p:txBody>
      </p:sp>
      <p:pic>
        <p:nvPicPr>
          <p:cNvPr id="3" name="圖片 2"/>
          <p:cNvPicPr>
            <a:picLocks noChangeAspect="1"/>
          </p:cNvPicPr>
          <p:nvPr/>
        </p:nvPicPr>
        <p:blipFill>
          <a:blip r:embed="rId2"/>
          <a:stretch>
            <a:fillRect/>
          </a:stretch>
        </p:blipFill>
        <p:spPr>
          <a:xfrm>
            <a:off x="0" y="1885950"/>
            <a:ext cx="7620000" cy="4972050"/>
          </a:xfrm>
          <a:prstGeom prst="rect">
            <a:avLst/>
          </a:prstGeom>
        </p:spPr>
      </p:pic>
      <p:sp>
        <p:nvSpPr>
          <p:cNvPr id="4" name="文字方塊 3"/>
          <p:cNvSpPr txBox="1"/>
          <p:nvPr/>
        </p:nvSpPr>
        <p:spPr>
          <a:xfrm>
            <a:off x="4644008" y="4653136"/>
            <a:ext cx="4288353" cy="584775"/>
          </a:xfrm>
          <a:prstGeom prst="rect">
            <a:avLst/>
          </a:prstGeom>
          <a:noFill/>
        </p:spPr>
        <p:txBody>
          <a:bodyPr wrap="none" rtlCol="0">
            <a:spAutoFit/>
          </a:bodyPr>
          <a:lstStyle/>
          <a:p>
            <a:r>
              <a:rPr lang="zh-TW" altLang="en-US" sz="3200" b="1" dirty="0" smtClean="0">
                <a:solidFill>
                  <a:srgbClr val="C00000"/>
                </a:solidFill>
              </a:rPr>
              <a:t>臺灣鄉鎮區的特殊姓氏</a:t>
            </a:r>
            <a:endParaRPr lang="zh-TW" altLang="en-US" sz="3200" b="1" dirty="0">
              <a:solidFill>
                <a:srgbClr val="C00000"/>
              </a:solidFill>
            </a:endParaRPr>
          </a:p>
        </p:txBody>
      </p:sp>
    </p:spTree>
    <p:extLst>
      <p:ext uri="{BB962C8B-B14F-4D97-AF65-F5344CB8AC3E}">
        <p14:creationId xmlns:p14="http://schemas.microsoft.com/office/powerpoint/2010/main" val="2125753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2" y="702000"/>
            <a:ext cx="9229490" cy="61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82448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12" t="2697" r="9888"/>
          <a:stretch/>
        </p:blipFill>
        <p:spPr bwMode="auto">
          <a:xfrm>
            <a:off x="0" y="0"/>
            <a:ext cx="5065776" cy="507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62" t="3691" r="4638"/>
          <a:stretch/>
        </p:blipFill>
        <p:spPr bwMode="auto">
          <a:xfrm>
            <a:off x="4352462" y="27440"/>
            <a:ext cx="4791538"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0" y="5071187"/>
            <a:ext cx="5030280" cy="1569660"/>
          </a:xfrm>
          <a:prstGeom prst="rect">
            <a:avLst/>
          </a:prstGeom>
          <a:noFill/>
        </p:spPr>
        <p:txBody>
          <a:bodyPr wrap="square" rtlCol="0">
            <a:spAutoFit/>
          </a:bodyPr>
          <a:lstStyle/>
          <a:p>
            <a:r>
              <a:rPr lang="zh-TW" altLang="en-US" sz="2400" b="1" dirty="0" smtClean="0">
                <a:latin typeface="+mj-ea"/>
                <a:ea typeface="+mj-ea"/>
              </a:rPr>
              <a:t>平埔族習慣父子連名，且沒有編製祖譜，設置祖先牌位的傳統。</a:t>
            </a:r>
            <a:endParaRPr lang="en-US" altLang="zh-TW" sz="2400" b="1" dirty="0" smtClean="0">
              <a:latin typeface="+mj-ea"/>
              <a:ea typeface="+mj-ea"/>
            </a:endParaRPr>
          </a:p>
          <a:p>
            <a:r>
              <a:rPr lang="zh-TW" altLang="en-US" sz="2400" b="1" dirty="0">
                <a:latin typeface="+mj-ea"/>
                <a:ea typeface="+mj-ea"/>
              </a:rPr>
              <a:t>後來學習漢人設祖先</a:t>
            </a:r>
            <a:r>
              <a:rPr lang="zh-TW" altLang="en-US" sz="2400" b="1" dirty="0" smtClean="0">
                <a:latin typeface="+mj-ea"/>
                <a:ea typeface="+mj-ea"/>
              </a:rPr>
              <a:t>牌位，並標示祖先來源。</a:t>
            </a:r>
            <a:endParaRPr lang="zh-TW" altLang="en-US" sz="2400" b="1" dirty="0">
              <a:latin typeface="+mj-ea"/>
              <a:ea typeface="+mj-ea"/>
            </a:endParaRPr>
          </a:p>
        </p:txBody>
      </p:sp>
      <p:sp>
        <p:nvSpPr>
          <p:cNvPr id="3" name="文字方塊 2"/>
          <p:cNvSpPr txBox="1"/>
          <p:nvPr/>
        </p:nvSpPr>
        <p:spPr>
          <a:xfrm>
            <a:off x="5065776" y="3619432"/>
            <a:ext cx="4078224" cy="1200329"/>
          </a:xfrm>
          <a:prstGeom prst="rect">
            <a:avLst/>
          </a:prstGeom>
          <a:noFill/>
        </p:spPr>
        <p:txBody>
          <a:bodyPr wrap="square" rtlCol="0">
            <a:spAutoFit/>
          </a:bodyPr>
          <a:lstStyle/>
          <a:p>
            <a:r>
              <a:rPr lang="zh-TW" altLang="en-US" sz="2400" b="1" dirty="0" smtClean="0">
                <a:latin typeface="+mj-ea"/>
                <a:ea typeface="+mj-ea"/>
              </a:rPr>
              <a:t>土著保留原名，尚未使用漢姓的墓碑。</a:t>
            </a:r>
            <a:endParaRPr lang="en-US" altLang="zh-TW" sz="2400" b="1" dirty="0" smtClean="0">
              <a:latin typeface="+mj-ea"/>
              <a:ea typeface="+mj-ea"/>
            </a:endParaRPr>
          </a:p>
          <a:p>
            <a:r>
              <a:rPr lang="zh-TW" altLang="en-US" sz="2400" b="1" dirty="0">
                <a:latin typeface="+mj-ea"/>
                <a:ea typeface="+mj-ea"/>
              </a:rPr>
              <a:t>平埔並沒有</a:t>
            </a:r>
            <a:r>
              <a:rPr lang="zh-TW" altLang="en-US" sz="2400" b="1" dirty="0" smtClean="0">
                <a:latin typeface="+mj-ea"/>
                <a:ea typeface="+mj-ea"/>
              </a:rPr>
              <a:t>墓碑，入土為墳。</a:t>
            </a:r>
            <a:endParaRPr lang="zh-TW" altLang="en-US" sz="2400" b="1" dirty="0">
              <a:latin typeface="+mj-ea"/>
              <a:ea typeface="+mj-ea"/>
            </a:endParaRPr>
          </a:p>
        </p:txBody>
      </p:sp>
      <p:pic>
        <p:nvPicPr>
          <p:cNvPr id="4" name="圖片 3"/>
          <p:cNvPicPr>
            <a:picLocks noChangeAspect="1"/>
          </p:cNvPicPr>
          <p:nvPr/>
        </p:nvPicPr>
        <p:blipFill>
          <a:blip r:embed="rId4"/>
          <a:stretch>
            <a:fillRect/>
          </a:stretch>
        </p:blipFill>
        <p:spPr>
          <a:xfrm>
            <a:off x="6597517" y="2895257"/>
            <a:ext cx="2566638" cy="3962743"/>
          </a:xfrm>
          <a:prstGeom prst="rect">
            <a:avLst/>
          </a:prstGeom>
        </p:spPr>
      </p:pic>
      <p:pic>
        <p:nvPicPr>
          <p:cNvPr id="2050" name="Picture 2" descr="我是個〝平埔番仔〞！ - 隨興自在過日子 - udn部落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7625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87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未提供相片說明。"/>
          <p:cNvPicPr>
            <a:picLocks noChangeAspect="1" noChangeArrowheads="1"/>
          </p:cNvPicPr>
          <p:nvPr/>
        </p:nvPicPr>
        <p:blipFill rotWithShape="1">
          <a:blip r:embed="rId2">
            <a:extLst>
              <a:ext uri="{28A0092B-C50C-407E-A947-70E740481C1C}">
                <a14:useLocalDpi xmlns:a14="http://schemas.microsoft.com/office/drawing/2010/main" val="0"/>
              </a:ext>
            </a:extLst>
          </a:blip>
          <a:srcRect l="11526" t="-24898" r="3869" b="24898"/>
          <a:stretch/>
        </p:blipFill>
        <p:spPr bwMode="auto">
          <a:xfrm>
            <a:off x="4608" y="-1539552"/>
            <a:ext cx="3543560" cy="612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未提供相片說明。"/>
          <p:cNvPicPr>
            <a:picLocks noChangeAspect="1" noChangeArrowheads="1"/>
          </p:cNvPicPr>
          <p:nvPr/>
        </p:nvPicPr>
        <p:blipFill rotWithShape="1">
          <a:blip r:embed="rId3">
            <a:extLst>
              <a:ext uri="{28A0092B-C50C-407E-A947-70E740481C1C}">
                <a14:useLocalDpi xmlns:a14="http://schemas.microsoft.com/office/drawing/2010/main" val="0"/>
              </a:ext>
            </a:extLst>
          </a:blip>
          <a:srcRect l="8445" t="9347" r="6693" b="8401"/>
          <a:stretch/>
        </p:blipFill>
        <p:spPr bwMode="auto">
          <a:xfrm>
            <a:off x="3518416" y="0"/>
            <a:ext cx="5632128" cy="49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1030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rPr>
              <a:t>原住民聚落</a:t>
            </a:r>
            <a:r>
              <a:rPr lang="zh-TW" altLang="en-US" sz="4400" b="1" dirty="0" smtClean="0">
                <a:solidFill>
                  <a:schemeClr val="tx1"/>
                </a:solidFill>
                <a:latin typeface="微軟正黑體" panose="020B0604030504040204" pitchFamily="34" charset="-120"/>
                <a:ea typeface="微軟正黑體" panose="020B0604030504040204" pitchFamily="34" charset="-120"/>
              </a:rPr>
              <a:t>「</a:t>
            </a:r>
            <a:r>
              <a:rPr lang="zh-TW" altLang="en-US" sz="4400" b="1" dirty="0" smtClean="0">
                <a:solidFill>
                  <a:schemeClr val="tx1"/>
                </a:solidFill>
              </a:rPr>
              <a:t>番社</a:t>
            </a:r>
            <a:r>
              <a:rPr lang="zh-TW" altLang="en-US" sz="4400" b="1" dirty="0" smtClean="0">
                <a:solidFill>
                  <a:schemeClr val="tx1"/>
                </a:solidFill>
                <a:latin typeface="微軟正黑體" panose="020B0604030504040204" pitchFamily="34" charset="-120"/>
                <a:ea typeface="微軟正黑體" panose="020B0604030504040204" pitchFamily="34" charset="-120"/>
              </a:rPr>
              <a:t>」</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rmAutofit/>
          </a:bodyPr>
          <a:lstStyle/>
          <a:p>
            <a:pPr lvl="0">
              <a:buClrTx/>
              <a:buFont typeface="Wingdings" panose="05000000000000000000" pitchFamily="2" charset="2"/>
              <a:buChar char="Ø"/>
              <a:tabLst>
                <a:tab pos="457200" algn="l"/>
              </a:tabLst>
            </a:pPr>
            <a:r>
              <a:rPr lang="zh-TW" altLang="en-US" sz="3200" b="1" dirty="0" smtClean="0">
                <a:solidFill>
                  <a:prstClr val="black"/>
                </a:solidFill>
                <a:latin typeface="+mj-ea"/>
                <a:ea typeface="+mj-ea"/>
              </a:rPr>
              <a:t>「</a:t>
            </a:r>
            <a:r>
              <a:rPr lang="zh-TW" altLang="zh-TW" sz="3200" b="1" dirty="0">
                <a:solidFill>
                  <a:prstClr val="black"/>
                </a:solidFill>
                <a:latin typeface="+mj-ea"/>
                <a:ea typeface="+mj-ea"/>
              </a:rPr>
              <a:t>阮兜</a:t>
            </a:r>
            <a:r>
              <a:rPr lang="zh-TW" altLang="zh-TW" sz="3200" b="1" dirty="0" smtClean="0">
                <a:solidFill>
                  <a:prstClr val="black"/>
                </a:solidFill>
                <a:latin typeface="+mj-ea"/>
                <a:ea typeface="+mj-ea"/>
              </a:rPr>
              <a:t>」</a:t>
            </a:r>
            <a:r>
              <a:rPr lang="zh-TW" altLang="en-US" sz="3200" b="1" dirty="0" smtClean="0">
                <a:solidFill>
                  <a:prstClr val="black"/>
                </a:solidFill>
                <a:latin typeface="+mj-ea"/>
                <a:ea typeface="+mj-ea"/>
              </a:rPr>
              <a:t>指的是</a:t>
            </a:r>
            <a:r>
              <a:rPr lang="zh-TW" altLang="zh-TW" sz="3200" b="1" dirty="0" smtClean="0">
                <a:solidFill>
                  <a:prstClr val="black"/>
                </a:solidFill>
                <a:latin typeface="+mj-ea"/>
                <a:ea typeface="+mj-ea"/>
              </a:rPr>
              <a:t>，</a:t>
            </a:r>
            <a:r>
              <a:rPr lang="zh-TW" altLang="zh-TW" sz="3200" b="1" dirty="0">
                <a:solidFill>
                  <a:prstClr val="black"/>
                </a:solidFill>
                <a:latin typeface="+mj-ea"/>
                <a:ea typeface="+mj-ea"/>
              </a:rPr>
              <a:t>平埔</a:t>
            </a:r>
            <a:r>
              <a:rPr lang="zh-TW" altLang="zh-TW" sz="3200" b="1" dirty="0" smtClean="0">
                <a:solidFill>
                  <a:prstClr val="black"/>
                </a:solidFill>
                <a:latin typeface="+mj-ea"/>
                <a:ea typeface="+mj-ea"/>
              </a:rPr>
              <a:t>族人</a:t>
            </a:r>
            <a:r>
              <a:rPr lang="zh-TW" altLang="en-US" sz="3200" b="1" dirty="0" smtClean="0">
                <a:solidFill>
                  <a:prstClr val="black"/>
                </a:solidFill>
                <a:latin typeface="+mj-ea"/>
                <a:ea typeface="+mj-ea"/>
              </a:rPr>
              <a:t>在</a:t>
            </a:r>
            <a:r>
              <a:rPr lang="zh-TW" altLang="zh-TW" sz="3200" b="1" dirty="0" smtClean="0">
                <a:solidFill>
                  <a:prstClr val="black"/>
                </a:solidFill>
                <a:latin typeface="+mj-ea"/>
                <a:ea typeface="+mj-ea"/>
              </a:rPr>
              <a:t>房子周圍種檳榔</a:t>
            </a:r>
            <a:r>
              <a:rPr lang="zh-TW" altLang="zh-TW" sz="3200" b="1" dirty="0">
                <a:solidFill>
                  <a:prstClr val="black"/>
                </a:solidFill>
                <a:latin typeface="+mj-ea"/>
                <a:ea typeface="+mj-ea"/>
              </a:rPr>
              <a:t>、竹子或椰子樹，這</a:t>
            </a:r>
            <a:r>
              <a:rPr lang="zh-TW" altLang="zh-TW" sz="3200" b="1" dirty="0" smtClean="0">
                <a:solidFill>
                  <a:prstClr val="black"/>
                </a:solidFill>
                <a:latin typeface="+mj-ea"/>
                <a:ea typeface="+mj-ea"/>
              </a:rPr>
              <a:t>種</a:t>
            </a:r>
            <a:r>
              <a:rPr lang="zh-TW" altLang="en-US" sz="3200" b="1" dirty="0" smtClean="0">
                <a:solidFill>
                  <a:prstClr val="black"/>
                </a:solidFill>
                <a:latin typeface="+mj-ea"/>
                <a:ea typeface="+mj-ea"/>
              </a:rPr>
              <a:t>被</a:t>
            </a:r>
            <a:r>
              <a:rPr lang="zh-TW" altLang="zh-TW" sz="3200" b="1" dirty="0" smtClean="0">
                <a:solidFill>
                  <a:prstClr val="black"/>
                </a:solidFill>
                <a:latin typeface="+mj-ea"/>
                <a:ea typeface="+mj-ea"/>
              </a:rPr>
              <a:t>圍</a:t>
            </a:r>
            <a:r>
              <a:rPr lang="zh-TW" altLang="zh-TW" sz="3200" b="1" dirty="0">
                <a:solidFill>
                  <a:prstClr val="black"/>
                </a:solidFill>
                <a:latin typeface="+mj-ea"/>
                <a:ea typeface="+mj-ea"/>
              </a:rPr>
              <a:t>起來的住家叫做「兜」，所以臺灣話稱自己的家叫做「阮兜」</a:t>
            </a:r>
            <a:r>
              <a:rPr lang="zh-TW" altLang="en-US" sz="3200" b="1" dirty="0" smtClean="0">
                <a:solidFill>
                  <a:prstClr val="black"/>
                </a:solidFill>
                <a:latin typeface="+mj-ea"/>
                <a:ea typeface="+mj-ea"/>
              </a:rPr>
              <a:t>。</a:t>
            </a:r>
            <a:endParaRPr lang="en-US" altLang="zh-TW" sz="3200" b="1" dirty="0" smtClean="0">
              <a:solidFill>
                <a:prstClr val="black"/>
              </a:solidFill>
              <a:latin typeface="+mj-ea"/>
              <a:ea typeface="+mj-ea"/>
            </a:endParaRPr>
          </a:p>
          <a:p>
            <a:pPr lvl="0">
              <a:buClrTx/>
              <a:buFont typeface="Wingdings" panose="05000000000000000000" pitchFamily="2" charset="2"/>
              <a:buChar char="Ø"/>
              <a:tabLst>
                <a:tab pos="457200" algn="l"/>
              </a:tabLst>
            </a:pPr>
            <a:r>
              <a:rPr lang="zh-TW" altLang="zh-TW" sz="3200" b="1" dirty="0" smtClean="0">
                <a:solidFill>
                  <a:prstClr val="black"/>
                </a:solidFill>
                <a:latin typeface="+mj-ea"/>
                <a:ea typeface="+mj-ea"/>
              </a:rPr>
              <a:t>「</a:t>
            </a:r>
            <a:r>
              <a:rPr lang="zh-TW" altLang="en-US" sz="3200" b="1" dirty="0" smtClean="0">
                <a:solidFill>
                  <a:prstClr val="black"/>
                </a:solidFill>
                <a:latin typeface="+mj-ea"/>
                <a:ea typeface="+mj-ea"/>
              </a:rPr>
              <a:t>番社</a:t>
            </a:r>
            <a:r>
              <a:rPr lang="zh-TW" altLang="zh-TW" sz="3200" b="1" dirty="0" smtClean="0">
                <a:solidFill>
                  <a:prstClr val="black"/>
                </a:solidFill>
                <a:latin typeface="+mj-ea"/>
                <a:ea typeface="+mj-ea"/>
              </a:rPr>
              <a:t>」</a:t>
            </a:r>
            <a:r>
              <a:rPr lang="zh-TW" altLang="en-US" sz="3200" b="1" dirty="0">
                <a:solidFill>
                  <a:prstClr val="black"/>
                </a:solidFill>
                <a:latin typeface="+mj-ea"/>
                <a:ea typeface="+mj-ea"/>
              </a:rPr>
              <a:t>周圍植竹木、形勢獨立的自然村</a:t>
            </a:r>
            <a:r>
              <a:rPr lang="zh-TW" altLang="en-US" sz="3200" b="1" dirty="0" smtClean="0">
                <a:solidFill>
                  <a:prstClr val="black"/>
                </a:solidFill>
                <a:latin typeface="+mj-ea"/>
                <a:ea typeface="+mj-ea"/>
              </a:rPr>
              <a:t>，</a:t>
            </a:r>
            <a:r>
              <a:rPr lang="zh-TW" altLang="en-US" sz="3200" b="1" dirty="0">
                <a:solidFill>
                  <a:prstClr val="black"/>
                </a:solidFill>
                <a:latin typeface="+mj-ea"/>
                <a:ea typeface="+mj-ea"/>
              </a:rPr>
              <a:t>是</a:t>
            </a:r>
            <a:r>
              <a:rPr lang="zh-TW" altLang="en-US" sz="3200" b="1" dirty="0" smtClean="0">
                <a:solidFill>
                  <a:prstClr val="black"/>
                </a:solidFill>
                <a:latin typeface="+mj-ea"/>
                <a:ea typeface="+mj-ea"/>
              </a:rPr>
              <a:t>原住民聚居的</a:t>
            </a:r>
            <a:r>
              <a:rPr lang="zh-TW" altLang="en-US" sz="3200" b="1" dirty="0">
                <a:solidFill>
                  <a:prstClr val="black"/>
                </a:solidFill>
                <a:latin typeface="+mj-ea"/>
                <a:ea typeface="+mj-ea"/>
              </a:rPr>
              <a:t>單位</a:t>
            </a:r>
            <a:r>
              <a:rPr lang="zh-TW" altLang="en-US" sz="3200" b="1" dirty="0" smtClean="0">
                <a:solidFill>
                  <a:prstClr val="black"/>
                </a:solidFill>
                <a:latin typeface="+mj-ea"/>
                <a:ea typeface="+mj-ea"/>
              </a:rPr>
              <a:t>，部落</a:t>
            </a:r>
            <a:r>
              <a:rPr lang="zh-TW" altLang="en-US" sz="3200" b="1" dirty="0">
                <a:solidFill>
                  <a:prstClr val="black"/>
                </a:solidFill>
                <a:latin typeface="+mj-ea"/>
                <a:ea typeface="+mj-ea"/>
              </a:rPr>
              <a:t>組織「社」為單位。</a:t>
            </a:r>
            <a:endParaRPr lang="en-US" altLang="zh-TW" sz="3200" b="1" dirty="0" smtClean="0">
              <a:solidFill>
                <a:prstClr val="black"/>
              </a:solidFill>
              <a:latin typeface="+mj-ea"/>
              <a:ea typeface="+mj-ea"/>
            </a:endParaRPr>
          </a:p>
          <a:p>
            <a:pPr lvl="0">
              <a:buClrTx/>
              <a:buFont typeface="Wingdings" panose="05000000000000000000" pitchFamily="2" charset="2"/>
              <a:buChar char="Ø"/>
              <a:tabLst>
                <a:tab pos="457200" algn="l"/>
              </a:tabLst>
            </a:pPr>
            <a:r>
              <a:rPr lang="zh-TW" altLang="en-US" sz="3200" b="1" kern="100" dirty="0" smtClean="0">
                <a:solidFill>
                  <a:schemeClr val="tx1"/>
                </a:solidFill>
                <a:latin typeface="+mj-ea"/>
                <a:ea typeface="+mj-ea"/>
              </a:rPr>
              <a:t>「</a:t>
            </a:r>
            <a:r>
              <a:rPr lang="zh-TW" altLang="en-US" sz="3200" b="1" kern="100" dirty="0">
                <a:solidFill>
                  <a:schemeClr val="tx1"/>
                </a:solidFill>
                <a:latin typeface="+mj-ea"/>
                <a:ea typeface="+mj-ea"/>
              </a:rPr>
              <a:t>番社」的地名</a:t>
            </a:r>
            <a:r>
              <a:rPr lang="zh-TW" altLang="en-US" sz="3200" b="1" kern="100" dirty="0" smtClean="0">
                <a:solidFill>
                  <a:schemeClr val="tx1"/>
                </a:solidFill>
                <a:latin typeface="+mj-ea"/>
                <a:ea typeface="+mj-ea"/>
              </a:rPr>
              <a:t>：番社</a:t>
            </a:r>
            <a:r>
              <a:rPr lang="zh-TW" altLang="en-US" sz="3200" b="1" kern="100" dirty="0">
                <a:solidFill>
                  <a:schemeClr val="tx1"/>
                </a:solidFill>
                <a:latin typeface="+mj-ea"/>
                <a:ea typeface="+mj-ea"/>
              </a:rPr>
              <a:t>腳、番社</a:t>
            </a:r>
            <a:r>
              <a:rPr lang="zh-TW" altLang="en-US" sz="3200" b="1" kern="100" dirty="0" smtClean="0">
                <a:solidFill>
                  <a:schemeClr val="tx1"/>
                </a:solidFill>
                <a:latin typeface="+mj-ea"/>
                <a:ea typeface="+mj-ea"/>
              </a:rPr>
              <a:t>口。</a:t>
            </a:r>
            <a:endParaRPr lang="en-US" altLang="zh-TW" sz="3200" b="1" kern="100" dirty="0" smtClean="0">
              <a:solidFill>
                <a:schemeClr val="tx1"/>
              </a:solidFill>
              <a:latin typeface="+mj-ea"/>
              <a:ea typeface="+mj-ea"/>
            </a:endParaRPr>
          </a:p>
          <a:p>
            <a:pPr lvl="0">
              <a:buClrTx/>
              <a:buFont typeface="Wingdings" panose="05000000000000000000" pitchFamily="2" charset="2"/>
              <a:buChar char="Ø"/>
              <a:tabLst>
                <a:tab pos="457200" algn="l"/>
              </a:tabLst>
            </a:pPr>
            <a:r>
              <a:rPr lang="zh-TW" altLang="en-US" sz="3200" b="1" kern="100" dirty="0">
                <a:solidFill>
                  <a:schemeClr val="tx1"/>
                </a:solidFill>
                <a:latin typeface="+mj-ea"/>
                <a:ea typeface="+mj-ea"/>
              </a:rPr>
              <a:t>「番子」的地名：番子挖、</a:t>
            </a:r>
            <a:r>
              <a:rPr lang="zh-TW" altLang="en-US" sz="3200" b="1" kern="100" dirty="0" smtClean="0">
                <a:solidFill>
                  <a:schemeClr val="tx1"/>
                </a:solidFill>
                <a:latin typeface="+mj-ea"/>
                <a:ea typeface="+mj-ea"/>
              </a:rPr>
              <a:t>番仔田。</a:t>
            </a:r>
            <a:endParaRPr lang="en-US" altLang="zh-TW" sz="3200" b="1" kern="100" dirty="0" smtClean="0">
              <a:solidFill>
                <a:schemeClr val="tx1"/>
              </a:solidFill>
              <a:latin typeface="+mj-ea"/>
              <a:ea typeface="+mj-ea"/>
            </a:endParaRPr>
          </a:p>
          <a:p>
            <a:pPr lvl="0">
              <a:buClrTx/>
              <a:buFont typeface="Wingdings" panose="05000000000000000000" pitchFamily="2" charset="2"/>
              <a:buChar char="Ø"/>
              <a:tabLst>
                <a:tab pos="457200" algn="l"/>
              </a:tabLst>
            </a:pPr>
            <a:r>
              <a:rPr lang="zh-TW" altLang="en-US" sz="3200" b="1" kern="100" dirty="0">
                <a:solidFill>
                  <a:schemeClr val="tx1"/>
                </a:solidFill>
                <a:latin typeface="+mj-ea"/>
                <a:ea typeface="+mj-ea"/>
              </a:rPr>
              <a:t>番路、番婆、番婆</a:t>
            </a:r>
            <a:r>
              <a:rPr lang="zh-TW" altLang="en-US" sz="3200" b="1" kern="100" dirty="0" smtClean="0">
                <a:solidFill>
                  <a:schemeClr val="tx1"/>
                </a:solidFill>
                <a:latin typeface="+mj-ea"/>
                <a:ea typeface="+mj-ea"/>
              </a:rPr>
              <a:t>寮、</a:t>
            </a:r>
            <a:r>
              <a:rPr lang="zh-TW" altLang="en-US" sz="3200" b="1" kern="100" dirty="0">
                <a:solidFill>
                  <a:schemeClr val="tx1"/>
                </a:solidFill>
                <a:latin typeface="+mj-ea"/>
                <a:ea typeface="+mj-ea"/>
              </a:rPr>
              <a:t>社口、社尾、社頭。</a:t>
            </a:r>
          </a:p>
          <a:p>
            <a:pPr lvl="0">
              <a:buClrTx/>
              <a:buFont typeface="Wingdings" panose="05000000000000000000" pitchFamily="2" charset="2"/>
              <a:buChar char="Ø"/>
              <a:tabLst>
                <a:tab pos="457200" algn="l"/>
              </a:tabLst>
            </a:pPr>
            <a:endParaRPr lang="en-US" altLang="zh-TW" sz="3200" b="1" kern="100" dirty="0">
              <a:solidFill>
                <a:schemeClr val="tx1"/>
              </a:solidFill>
              <a:latin typeface="+mj-ea"/>
              <a:ea typeface="+mj-ea"/>
            </a:endParaRPr>
          </a:p>
          <a:p>
            <a:endParaRPr lang="zh-TW" altLang="en-US" dirty="0">
              <a:latin typeface="+mj-ea"/>
              <a:ea typeface="+mj-ea"/>
            </a:endParaRPr>
          </a:p>
        </p:txBody>
      </p:sp>
    </p:spTree>
    <p:extLst>
      <p:ext uri="{BB962C8B-B14F-4D97-AF65-F5344CB8AC3E}">
        <p14:creationId xmlns:p14="http://schemas.microsoft.com/office/powerpoint/2010/main" val="34848886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8" y="0"/>
            <a:ext cx="894397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圖片 1"/>
          <p:cNvPicPr>
            <a:picLocks noChangeAspect="1"/>
          </p:cNvPicPr>
          <p:nvPr/>
        </p:nvPicPr>
        <p:blipFill>
          <a:blip r:embed="rId3"/>
          <a:stretch>
            <a:fillRect/>
          </a:stretch>
        </p:blipFill>
        <p:spPr>
          <a:xfrm>
            <a:off x="770814" y="161261"/>
            <a:ext cx="7602371" cy="6535478"/>
          </a:xfrm>
          <a:prstGeom prst="rect">
            <a:avLst/>
          </a:prstGeom>
        </p:spPr>
      </p:pic>
    </p:spTree>
    <p:extLst>
      <p:ext uri="{BB962C8B-B14F-4D97-AF65-F5344CB8AC3E}">
        <p14:creationId xmlns:p14="http://schemas.microsoft.com/office/powerpoint/2010/main" val="23457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2" y="0"/>
            <a:ext cx="6096000" cy="50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157" y="2432050"/>
            <a:ext cx="6654800"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613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219"/>
                                        </p:tgtEl>
                                        <p:attrNameLst>
                                          <p:attrName>style.visibility</p:attrName>
                                        </p:attrNameLst>
                                      </p:cBhvr>
                                      <p:to>
                                        <p:strVal val="visible"/>
                                      </p:to>
                                    </p:set>
                                    <p:animEffect transition="in" filter="wipe(down)">
                                      <p:cBhvr>
                                        <p:cTn id="1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rPr>
              <a:t>黃叔璥</a:t>
            </a:r>
            <a:r>
              <a:rPr lang="en-US" altLang="zh-TW" sz="4400" b="1" dirty="0" smtClean="0">
                <a:solidFill>
                  <a:schemeClr val="tx1"/>
                </a:solidFill>
                <a:latin typeface="新細明體"/>
                <a:ea typeface="新細明體"/>
              </a:rPr>
              <a:t>《</a:t>
            </a:r>
            <a:r>
              <a:rPr lang="zh-TW" altLang="en-US" sz="4400" b="1" dirty="0" smtClean="0">
                <a:solidFill>
                  <a:prstClr val="black"/>
                </a:solidFill>
              </a:rPr>
              <a:t>番俗六考</a:t>
            </a:r>
            <a:r>
              <a:rPr lang="en-US" altLang="zh-TW" sz="4400" b="1" dirty="0" smtClean="0">
                <a:solidFill>
                  <a:schemeClr val="tx1"/>
                </a:solidFill>
                <a:latin typeface="新細明體"/>
                <a:ea typeface="新細明體"/>
              </a:rPr>
              <a:t>》</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rmAutofit/>
          </a:bodyPr>
          <a:lstStyle/>
          <a:p>
            <a:pPr lvl="0">
              <a:buClrTx/>
              <a:buFont typeface="Wingdings" panose="05000000000000000000" pitchFamily="2" charset="2"/>
              <a:buChar char="Ø"/>
              <a:tabLst>
                <a:tab pos="457200" algn="l"/>
              </a:tabLst>
            </a:pPr>
            <a:r>
              <a:rPr lang="zh-TW" altLang="en-US" sz="3200" b="1" dirty="0">
                <a:solidFill>
                  <a:prstClr val="black"/>
                </a:solidFill>
                <a:latin typeface="+mj-ea"/>
                <a:ea typeface="+mj-ea"/>
              </a:rPr>
              <a:t>黃叔</a:t>
            </a:r>
            <a:r>
              <a:rPr lang="zh-TW" altLang="en-US" sz="3200" b="1" dirty="0" smtClean="0">
                <a:solidFill>
                  <a:prstClr val="black"/>
                </a:solidFill>
                <a:latin typeface="+mj-ea"/>
                <a:ea typeface="+mj-ea"/>
              </a:rPr>
              <a:t>璥（</a:t>
            </a:r>
            <a:r>
              <a:rPr lang="en-US" altLang="zh-TW" sz="3200" b="1" dirty="0" smtClean="0">
                <a:solidFill>
                  <a:prstClr val="black"/>
                </a:solidFill>
                <a:latin typeface="+mj-ea"/>
                <a:ea typeface="+mj-ea"/>
              </a:rPr>
              <a:t>1681-1757</a:t>
            </a:r>
            <a:r>
              <a:rPr lang="zh-TW" altLang="en-US" sz="3200" b="1" dirty="0" smtClean="0">
                <a:solidFill>
                  <a:prstClr val="black"/>
                </a:solidFill>
                <a:latin typeface="+mj-ea"/>
                <a:ea typeface="+mj-ea"/>
              </a:rPr>
              <a:t>）</a:t>
            </a:r>
            <a:r>
              <a:rPr lang="zh-TW" altLang="zh-TW" sz="3200" b="1" dirty="0" smtClean="0">
                <a:solidFill>
                  <a:prstClr val="black"/>
                </a:solidFill>
                <a:latin typeface="+mj-ea"/>
                <a:ea typeface="+mj-ea"/>
              </a:rPr>
              <a:t>，</a:t>
            </a:r>
            <a:r>
              <a:rPr lang="zh-TW" altLang="en-US" sz="3200" b="1" dirty="0" smtClean="0">
                <a:solidFill>
                  <a:prstClr val="black"/>
                </a:solidFill>
                <a:latin typeface="+mj-ea"/>
                <a:ea typeface="+mj-ea"/>
              </a:rPr>
              <a:t>清廷來台。</a:t>
            </a:r>
            <a:endParaRPr lang="en-US" altLang="zh-TW" sz="3200" b="1" dirty="0" smtClean="0">
              <a:solidFill>
                <a:prstClr val="black"/>
              </a:solidFill>
              <a:latin typeface="+mj-ea"/>
              <a:ea typeface="+mj-ea"/>
            </a:endParaRPr>
          </a:p>
          <a:p>
            <a:pPr lvl="0">
              <a:buClrTx/>
              <a:buFont typeface="Wingdings" panose="05000000000000000000" pitchFamily="2" charset="2"/>
              <a:buChar char="Ø"/>
              <a:tabLst>
                <a:tab pos="457200" algn="l"/>
              </a:tabLst>
            </a:pPr>
            <a:r>
              <a:rPr lang="en-US" altLang="zh-TW" sz="3200" b="1" dirty="0" smtClean="0">
                <a:solidFill>
                  <a:prstClr val="black"/>
                </a:solidFill>
                <a:latin typeface="新細明體"/>
                <a:ea typeface="新細明體"/>
              </a:rPr>
              <a:t>《</a:t>
            </a:r>
            <a:r>
              <a:rPr lang="zh-TW" altLang="en-US" sz="3200" b="1" dirty="0" smtClean="0">
                <a:solidFill>
                  <a:prstClr val="black"/>
                </a:solidFill>
                <a:latin typeface="+mj-ea"/>
                <a:ea typeface="+mj-ea"/>
              </a:rPr>
              <a:t>番俗六考</a:t>
            </a:r>
            <a:r>
              <a:rPr lang="en-US" altLang="zh-TW" sz="3200" b="1" dirty="0" smtClean="0">
                <a:solidFill>
                  <a:prstClr val="black"/>
                </a:solidFill>
                <a:latin typeface="新細明體"/>
                <a:ea typeface="新細明體"/>
              </a:rPr>
              <a:t>》</a:t>
            </a:r>
            <a:r>
              <a:rPr lang="zh-TW" altLang="en-US" sz="3200" b="1" dirty="0" smtClean="0">
                <a:solidFill>
                  <a:prstClr val="black"/>
                </a:solidFill>
                <a:latin typeface="+mj-ea"/>
                <a:ea typeface="+mj-ea"/>
              </a:rPr>
              <a:t>是</a:t>
            </a:r>
            <a:r>
              <a:rPr lang="en-US" altLang="zh-TW" sz="3200" b="1" dirty="0" smtClean="0">
                <a:solidFill>
                  <a:prstClr val="black"/>
                </a:solidFill>
                <a:latin typeface="+mj-ea"/>
                <a:ea typeface="+mj-ea"/>
              </a:rPr>
              <a:t>18</a:t>
            </a:r>
            <a:r>
              <a:rPr lang="zh-TW" altLang="en-US" sz="3200" b="1" dirty="0" smtClean="0">
                <a:solidFill>
                  <a:prstClr val="black"/>
                </a:solidFill>
                <a:latin typeface="+mj-ea"/>
                <a:ea typeface="+mj-ea"/>
              </a:rPr>
              <a:t>世紀台灣原住民社會文化的重要文獻。</a:t>
            </a:r>
            <a:endParaRPr lang="en-US" altLang="zh-TW" sz="3200" b="1" dirty="0" smtClean="0">
              <a:solidFill>
                <a:prstClr val="black"/>
              </a:solidFill>
              <a:latin typeface="+mj-ea"/>
              <a:ea typeface="+mj-ea"/>
            </a:endParaRPr>
          </a:p>
          <a:p>
            <a:pPr lvl="0">
              <a:buClrTx/>
              <a:buFont typeface="Wingdings" panose="05000000000000000000" pitchFamily="2" charset="2"/>
              <a:buChar char="Ø"/>
              <a:tabLst>
                <a:tab pos="457200" algn="l"/>
              </a:tabLst>
            </a:pPr>
            <a:r>
              <a:rPr lang="zh-TW" altLang="en-US" sz="3200" b="1" dirty="0" smtClean="0">
                <a:solidFill>
                  <a:prstClr val="black"/>
                </a:solidFill>
                <a:latin typeface="+mj-ea"/>
                <a:ea typeface="+mj-ea"/>
              </a:rPr>
              <a:t>黃叔璥在台期間，由南自北巡行，途經笨港、斗六門、貓兒干社（雲林崙背）、東螺社（彰化埤頭）、半線，最北到達沙轆社。</a:t>
            </a:r>
            <a:endParaRPr lang="en-US" altLang="zh-TW" sz="3200" b="1" dirty="0" smtClean="0">
              <a:solidFill>
                <a:prstClr val="black"/>
              </a:solidFill>
              <a:latin typeface="+mj-ea"/>
              <a:ea typeface="+mj-ea"/>
            </a:endParaRPr>
          </a:p>
          <a:p>
            <a:pPr lvl="0">
              <a:buClrTx/>
              <a:buFont typeface="Wingdings" panose="05000000000000000000" pitchFamily="2" charset="2"/>
              <a:buChar char="Ø"/>
              <a:tabLst>
                <a:tab pos="457200" algn="l"/>
              </a:tabLst>
            </a:pPr>
            <a:r>
              <a:rPr lang="en-US" altLang="zh-TW" sz="3200" b="1" kern="100" dirty="0" smtClean="0">
                <a:solidFill>
                  <a:schemeClr val="tx1"/>
                </a:solidFill>
                <a:latin typeface="+mn-ea"/>
              </a:rPr>
              <a:t>《</a:t>
            </a:r>
            <a:r>
              <a:rPr lang="zh-TW" altLang="en-US" sz="3200" b="1" kern="100" dirty="0" smtClean="0">
                <a:solidFill>
                  <a:schemeClr val="tx1"/>
                </a:solidFill>
                <a:latin typeface="+mn-ea"/>
              </a:rPr>
              <a:t>六考</a:t>
            </a:r>
            <a:r>
              <a:rPr lang="en-US" altLang="zh-TW" sz="3200" b="1" kern="100" dirty="0" smtClean="0">
                <a:solidFill>
                  <a:schemeClr val="tx1"/>
                </a:solidFill>
                <a:latin typeface="+mn-ea"/>
              </a:rPr>
              <a:t>》</a:t>
            </a:r>
            <a:r>
              <a:rPr lang="zh-TW" altLang="en-US" sz="3200" b="1" kern="100" dirty="0" smtClean="0">
                <a:solidFill>
                  <a:schemeClr val="tx1"/>
                </a:solidFill>
                <a:latin typeface="+mn-ea"/>
              </a:rPr>
              <a:t>是指原住民的六項風俗文化：居處、飲食、衣飾、婚嫁、喪葬、器用。</a:t>
            </a:r>
            <a:endParaRPr lang="en-US" altLang="zh-TW" sz="3200" b="1" kern="100" dirty="0">
              <a:solidFill>
                <a:schemeClr val="tx1"/>
              </a:solidFill>
              <a:latin typeface="+mn-ea"/>
            </a:endParaRPr>
          </a:p>
          <a:p>
            <a:endParaRPr lang="zh-TW" altLang="en-US" dirty="0">
              <a:latin typeface="+mj-ea"/>
              <a:ea typeface="+mj-ea"/>
            </a:endParaRPr>
          </a:p>
        </p:txBody>
      </p:sp>
    </p:spTree>
    <p:extLst>
      <p:ext uri="{BB962C8B-B14F-4D97-AF65-F5344CB8AC3E}">
        <p14:creationId xmlns:p14="http://schemas.microsoft.com/office/powerpoint/2010/main" val="14111934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5" t="4473" r="-855" b="5213"/>
          <a:stretch/>
        </p:blipFill>
        <p:spPr bwMode="auto">
          <a:xfrm>
            <a:off x="4670861" y="634156"/>
            <a:ext cx="4473139" cy="61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5004048" y="0"/>
            <a:ext cx="3877985" cy="584775"/>
          </a:xfrm>
          <a:prstGeom prst="rect">
            <a:avLst/>
          </a:prstGeom>
          <a:noFill/>
        </p:spPr>
        <p:txBody>
          <a:bodyPr wrap="none" rtlCol="0">
            <a:spAutoFit/>
          </a:bodyPr>
          <a:lstStyle/>
          <a:p>
            <a:r>
              <a:rPr lang="zh-TW" altLang="en-US" sz="3200" b="1" dirty="0">
                <a:solidFill>
                  <a:prstClr val="black"/>
                </a:solidFill>
              </a:rPr>
              <a:t>諸羅縣蕭壠等社熟番</a:t>
            </a:r>
          </a:p>
        </p:txBody>
      </p:sp>
      <p:sp>
        <p:nvSpPr>
          <p:cNvPr id="3" name="文字方塊 2"/>
          <p:cNvSpPr txBox="1"/>
          <p:nvPr/>
        </p:nvSpPr>
        <p:spPr>
          <a:xfrm>
            <a:off x="466467" y="28280"/>
            <a:ext cx="3467616" cy="584775"/>
          </a:xfrm>
          <a:prstGeom prst="rect">
            <a:avLst/>
          </a:prstGeom>
          <a:noFill/>
        </p:spPr>
        <p:txBody>
          <a:bodyPr wrap="none" rtlCol="0">
            <a:spAutoFit/>
          </a:bodyPr>
          <a:lstStyle/>
          <a:p>
            <a:r>
              <a:rPr lang="zh-TW" altLang="en-US" sz="3200" b="1" dirty="0">
                <a:solidFill>
                  <a:prstClr val="black"/>
                </a:solidFill>
              </a:rPr>
              <a:t>諸羅</a:t>
            </a:r>
            <a:r>
              <a:rPr lang="zh-TW" altLang="en-US" sz="3200" b="1" dirty="0" smtClean="0">
                <a:solidFill>
                  <a:prstClr val="black"/>
                </a:solidFill>
              </a:rPr>
              <a:t>縣諸羅</a:t>
            </a:r>
            <a:r>
              <a:rPr lang="zh-TW" altLang="en-US" sz="3200" b="1" dirty="0">
                <a:solidFill>
                  <a:prstClr val="black"/>
                </a:solidFill>
              </a:rPr>
              <a:t>社熟番</a:t>
            </a:r>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137"/>
          <a:stretch/>
        </p:blipFill>
        <p:spPr bwMode="auto">
          <a:xfrm>
            <a:off x="-108520" y="627972"/>
            <a:ext cx="4400550" cy="6168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57363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19" b="3463"/>
          <a:stretch/>
        </p:blipFill>
        <p:spPr bwMode="auto">
          <a:xfrm>
            <a:off x="27416" y="731520"/>
            <a:ext cx="4381500" cy="6126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27416" y="32348"/>
            <a:ext cx="3467616" cy="584775"/>
          </a:xfrm>
          <a:prstGeom prst="rect">
            <a:avLst/>
          </a:prstGeom>
          <a:noFill/>
        </p:spPr>
        <p:txBody>
          <a:bodyPr wrap="none" rtlCol="0">
            <a:spAutoFit/>
          </a:bodyPr>
          <a:lstStyle/>
          <a:p>
            <a:r>
              <a:rPr lang="zh-TW" altLang="en-US" sz="3200" b="1" dirty="0">
                <a:solidFill>
                  <a:prstClr val="black"/>
                </a:solidFill>
              </a:rPr>
              <a:t>彰化縣西螺社熟番</a:t>
            </a:r>
          </a:p>
        </p:txBody>
      </p:sp>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781" b="5765"/>
          <a:stretch/>
        </p:blipFill>
        <p:spPr bwMode="auto">
          <a:xfrm>
            <a:off x="4424860" y="731520"/>
            <a:ext cx="4737523" cy="619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4788024" y="63212"/>
            <a:ext cx="3877985" cy="584775"/>
          </a:xfrm>
          <a:prstGeom prst="rect">
            <a:avLst/>
          </a:prstGeom>
          <a:noFill/>
        </p:spPr>
        <p:txBody>
          <a:bodyPr wrap="none" rtlCol="0">
            <a:spAutoFit/>
          </a:bodyPr>
          <a:lstStyle/>
          <a:p>
            <a:r>
              <a:rPr lang="zh-TW" altLang="en-US" sz="3200" b="1" dirty="0">
                <a:solidFill>
                  <a:prstClr val="black"/>
                </a:solidFill>
              </a:rPr>
              <a:t>彰化縣大肚等社熟番</a:t>
            </a:r>
          </a:p>
        </p:txBody>
      </p:sp>
    </p:spTree>
    <p:extLst>
      <p:ext uri="{BB962C8B-B14F-4D97-AF65-F5344CB8AC3E}">
        <p14:creationId xmlns:p14="http://schemas.microsoft.com/office/powerpoint/2010/main" val="28699285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cs typeface="+mn-cs"/>
              </a:rPr>
              <a:t>平埔族經濟</a:t>
            </a:r>
            <a:r>
              <a:rPr lang="zh-TW" altLang="en-US" sz="4400" b="1" dirty="0">
                <a:solidFill>
                  <a:schemeClr val="tx1"/>
                </a:solidFill>
                <a:cs typeface="+mn-cs"/>
              </a:rPr>
              <a:t>生活</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Autofit/>
          </a:bodyPr>
          <a:lstStyle/>
          <a:p>
            <a:pPr>
              <a:buClrTx/>
              <a:buFont typeface="Wingdings" panose="05000000000000000000" pitchFamily="2" charset="2"/>
              <a:buChar char="Ø"/>
            </a:pPr>
            <a:r>
              <a:rPr lang="zh-TW" altLang="en-US" sz="3200" b="1" dirty="0" smtClean="0">
                <a:solidFill>
                  <a:schemeClr val="tx1"/>
                </a:solidFill>
                <a:latin typeface="微軟正黑體" panose="020B0604030504040204" pitchFamily="34" charset="-120"/>
              </a:rPr>
              <a:t>依賴</a:t>
            </a:r>
            <a:r>
              <a:rPr lang="zh-TW" altLang="en-US" sz="3200" b="1" dirty="0">
                <a:solidFill>
                  <a:schemeClr val="tx1"/>
                </a:solidFill>
                <a:latin typeface="微軟正黑體" panose="020B0604030504040204" pitchFamily="34" charset="-120"/>
              </a:rPr>
              <a:t>自然資源，主要以狩獵、捕魚和粗放農作</a:t>
            </a:r>
            <a:r>
              <a:rPr lang="zh-TW" altLang="en-US" sz="3200" b="1" dirty="0" smtClean="0">
                <a:solidFill>
                  <a:schemeClr val="tx1"/>
                </a:solidFill>
                <a:latin typeface="微軟正黑體" panose="020B0604030504040204" pitchFamily="34" charset="-120"/>
              </a:rPr>
              <a:t>為生產</a:t>
            </a:r>
            <a:r>
              <a:rPr lang="zh-TW" altLang="en-US" sz="3200" b="1" dirty="0">
                <a:solidFill>
                  <a:schemeClr val="tx1"/>
                </a:solidFill>
                <a:latin typeface="微軟正黑體" panose="020B0604030504040204" pitchFamily="34" charset="-120"/>
              </a:rPr>
              <a:t>活動</a:t>
            </a:r>
            <a:r>
              <a:rPr lang="zh-TW" altLang="en-US" sz="3200" b="1" dirty="0" smtClean="0">
                <a:solidFill>
                  <a:schemeClr val="tx1"/>
                </a:solidFill>
                <a:latin typeface="微軟正黑體" panose="020B0604030504040204" pitchFamily="34" charset="-120"/>
              </a:rPr>
              <a:t>。</a:t>
            </a:r>
            <a:endParaRPr lang="en-US" altLang="zh-TW" sz="3200" b="1" dirty="0" smtClean="0">
              <a:solidFill>
                <a:schemeClr val="tx1"/>
              </a:solidFill>
              <a:latin typeface="微軟正黑體" panose="020B0604030504040204" pitchFamily="34" charset="-120"/>
            </a:endParaRPr>
          </a:p>
          <a:p>
            <a:pPr>
              <a:buClrTx/>
              <a:buFont typeface="Wingdings" panose="05000000000000000000" pitchFamily="2" charset="2"/>
              <a:buChar char="Ø"/>
            </a:pPr>
            <a:r>
              <a:rPr lang="zh-TW" altLang="en-US" sz="3200" b="1" dirty="0" smtClean="0">
                <a:solidFill>
                  <a:schemeClr val="tx1"/>
                </a:solidFill>
                <a:latin typeface="微軟正黑體" panose="020B0604030504040204" pitchFamily="34" charset="-120"/>
              </a:rPr>
              <a:t>粗</a:t>
            </a:r>
            <a:r>
              <a:rPr lang="zh-TW" altLang="en-US" sz="3200" b="1" dirty="0">
                <a:solidFill>
                  <a:schemeClr val="tx1"/>
                </a:solidFill>
                <a:latin typeface="微軟正黑體" panose="020B0604030504040204" pitchFamily="34" charset="-120"/>
                <a:ea typeface="微軟正黑體" panose="020B0604030504040204" pitchFamily="34" charset="-120"/>
              </a:rPr>
              <a:t>放農作</a:t>
            </a:r>
            <a:r>
              <a:rPr lang="zh-TW" altLang="en-US" sz="3200" b="1" dirty="0" smtClean="0">
                <a:solidFill>
                  <a:schemeClr val="tx1"/>
                </a:solidFill>
                <a:latin typeface="微軟正黑體" panose="020B0604030504040204" pitchFamily="34" charset="-120"/>
                <a:ea typeface="微軟正黑體" panose="020B0604030504040204" pitchFamily="34" charset="-120"/>
              </a:rPr>
              <a:t>，在整理農地</a:t>
            </a:r>
            <a:r>
              <a:rPr lang="zh-TW" altLang="en-US" sz="3200" b="1" dirty="0">
                <a:solidFill>
                  <a:schemeClr val="tx1"/>
                </a:solidFill>
                <a:latin typeface="微軟正黑體" panose="020B0604030504040204" pitchFamily="34" charset="-120"/>
                <a:ea typeface="微軟正黑體" panose="020B0604030504040204" pitchFamily="34" charset="-120"/>
              </a:rPr>
              <a:t>時</a:t>
            </a:r>
            <a:r>
              <a:rPr lang="zh-TW" altLang="en-US" sz="3200" b="1" dirty="0" smtClean="0">
                <a:solidFill>
                  <a:schemeClr val="tx1"/>
                </a:solidFill>
                <a:latin typeface="微軟正黑體" panose="020B0604030504040204" pitchFamily="34" charset="-120"/>
                <a:ea typeface="微軟正黑體" panose="020B0604030504040204" pitchFamily="34" charset="-120"/>
              </a:rPr>
              <a:t>，採取</a:t>
            </a:r>
            <a:r>
              <a:rPr lang="zh-TW" altLang="en-US" sz="3200" b="1" dirty="0">
                <a:solidFill>
                  <a:schemeClr val="tx1"/>
                </a:solidFill>
                <a:latin typeface="微軟正黑體" panose="020B0604030504040204" pitchFamily="34" charset="-120"/>
                <a:ea typeface="微軟正黑體" panose="020B0604030504040204" pitchFamily="34" charset="-120"/>
              </a:rPr>
              <a:t>放火焚燒草木開墾農地的</a:t>
            </a:r>
            <a:r>
              <a:rPr lang="zh-TW" altLang="en-US" sz="3200" b="1" dirty="0" smtClean="0">
                <a:solidFill>
                  <a:schemeClr val="tx1"/>
                </a:solidFill>
                <a:latin typeface="微軟正黑體" panose="020B0604030504040204" pitchFamily="34" charset="-120"/>
                <a:ea typeface="微軟正黑體" panose="020B0604030504040204" pitchFamily="34" charset="-120"/>
              </a:rPr>
              <a:t>方式，以</a:t>
            </a:r>
            <a:r>
              <a:rPr lang="zh-TW" altLang="en-US" sz="3200" b="1" dirty="0">
                <a:solidFill>
                  <a:schemeClr val="tx1"/>
                </a:solidFill>
                <a:latin typeface="微軟正黑體" panose="020B0604030504040204" pitchFamily="34" charset="-120"/>
                <a:ea typeface="微軟正黑體" panose="020B0604030504040204" pitchFamily="34" charset="-120"/>
              </a:rPr>
              <a:t>游耕</a:t>
            </a:r>
            <a:r>
              <a:rPr lang="zh-TW" altLang="en-US" sz="3200" b="1" dirty="0" smtClean="0">
                <a:solidFill>
                  <a:schemeClr val="tx1"/>
                </a:solidFill>
                <a:latin typeface="微軟正黑體" panose="020B0604030504040204" pitchFamily="34" charset="-120"/>
                <a:ea typeface="微軟正黑體" panose="020B0604030504040204" pitchFamily="34" charset="-120"/>
              </a:rPr>
              <a:t>或輪</a:t>
            </a:r>
            <a:r>
              <a:rPr lang="zh-TW" altLang="en-US" sz="3200" b="1" dirty="0">
                <a:solidFill>
                  <a:schemeClr val="tx1"/>
                </a:solidFill>
                <a:latin typeface="微軟正黑體" panose="020B0604030504040204" pitchFamily="34" charset="-120"/>
                <a:ea typeface="微軟正黑體" panose="020B0604030504040204" pitchFamily="34" charset="-120"/>
              </a:rPr>
              <a:t>耕進行農業</a:t>
            </a:r>
            <a:r>
              <a:rPr lang="zh-TW" altLang="en-US" sz="3200" b="1" dirty="0">
                <a:solidFill>
                  <a:schemeClr val="tx1"/>
                </a:solidFill>
                <a:latin typeface="微軟正黑體" panose="020B0604030504040204" pitchFamily="34" charset="-120"/>
              </a:rPr>
              <a:t>生產，並沒有固定的耕地</a:t>
            </a:r>
            <a:r>
              <a:rPr lang="zh-TW" altLang="en-US" sz="3200" b="1" dirty="0" smtClean="0">
                <a:solidFill>
                  <a:schemeClr val="tx1"/>
                </a:solidFill>
                <a:latin typeface="微軟正黑體" panose="020B0604030504040204" pitchFamily="34" charset="-120"/>
              </a:rPr>
              <a:t>。</a:t>
            </a:r>
            <a:endParaRPr lang="en-US" altLang="zh-TW" sz="3200" b="1" dirty="0">
              <a:solidFill>
                <a:schemeClr val="tx1"/>
              </a:solidFill>
              <a:latin typeface="微軟正黑體" panose="020B0604030504040204" pitchFamily="34" charset="-120"/>
              <a:ea typeface="微軟正黑體" panose="020B0604030504040204" pitchFamily="34" charset="-120"/>
            </a:endParaRPr>
          </a:p>
          <a:p>
            <a:pPr>
              <a:buClrTx/>
              <a:buFont typeface="Wingdings" panose="05000000000000000000" pitchFamily="2" charset="2"/>
              <a:buChar char="Ø"/>
            </a:pPr>
            <a:r>
              <a:rPr lang="zh-TW" altLang="en-US" sz="3200" b="1" dirty="0" smtClean="0">
                <a:solidFill>
                  <a:schemeClr val="tx1"/>
                </a:solidFill>
                <a:latin typeface="微軟正黑體" panose="020B0604030504040204" pitchFamily="34" charset="-120"/>
                <a:ea typeface="微軟正黑體" panose="020B0604030504040204" pitchFamily="34" charset="-120"/>
              </a:rPr>
              <a:t>鹿是平埔族重要的生活</a:t>
            </a:r>
            <a:r>
              <a:rPr lang="zh-TW" altLang="en-US" sz="3200" b="1" dirty="0">
                <a:solidFill>
                  <a:schemeClr val="tx1"/>
                </a:solidFill>
                <a:latin typeface="微軟正黑體" panose="020B0604030504040204" pitchFamily="34" charset="-120"/>
                <a:ea typeface="微軟正黑體" panose="020B0604030504040204" pitchFamily="34" charset="-120"/>
              </a:rPr>
              <a:t>資源</a:t>
            </a:r>
            <a:r>
              <a:rPr lang="zh-TW" altLang="en-US" sz="3200" b="1" dirty="0" smtClean="0">
                <a:solidFill>
                  <a:schemeClr val="tx1"/>
                </a:solidFill>
                <a:latin typeface="微軟正黑體" panose="020B0604030504040204" pitchFamily="34" charset="-120"/>
              </a:rPr>
              <a:t>，平埔族</a:t>
            </a:r>
            <a:r>
              <a:rPr lang="zh-TW" altLang="en-US" sz="3200" b="1" dirty="0" smtClean="0">
                <a:solidFill>
                  <a:schemeClr val="tx1"/>
                </a:solidFill>
                <a:latin typeface="微軟正黑體" panose="020B0604030504040204" pitchFamily="34" charset="-120"/>
                <a:ea typeface="微軟正黑體" panose="020B0604030504040204" pitchFamily="34" charset="-120"/>
              </a:rPr>
              <a:t>以</a:t>
            </a:r>
            <a:r>
              <a:rPr lang="zh-TW" altLang="en-US" sz="3200" b="1" dirty="0">
                <a:solidFill>
                  <a:schemeClr val="tx1"/>
                </a:solidFill>
                <a:latin typeface="微軟正黑體" panose="020B0604030504040204" pitchFamily="34" charset="-120"/>
                <a:ea typeface="微軟正黑體" panose="020B0604030504040204" pitchFamily="34" charset="-120"/>
              </a:rPr>
              <a:t>集體方式圍捕鹿</a:t>
            </a:r>
            <a:r>
              <a:rPr lang="zh-TW" altLang="en-US" sz="3200" b="1" dirty="0" smtClean="0">
                <a:solidFill>
                  <a:schemeClr val="tx1"/>
                </a:solidFill>
                <a:latin typeface="微軟正黑體" panose="020B0604030504040204" pitchFamily="34" charset="-120"/>
                <a:ea typeface="微軟正黑體" panose="020B0604030504040204" pitchFamily="34" charset="-120"/>
              </a:rPr>
              <a:t>群。</a:t>
            </a:r>
            <a:endParaRPr lang="en-US" altLang="zh-TW" sz="3200" b="1" dirty="0" smtClean="0">
              <a:solidFill>
                <a:schemeClr val="tx1"/>
              </a:solidFill>
              <a:latin typeface="微軟正黑體" panose="020B0604030504040204" pitchFamily="34" charset="-120"/>
              <a:ea typeface="微軟正黑體" panose="020B0604030504040204" pitchFamily="34" charset="-120"/>
            </a:endParaRPr>
          </a:p>
          <a:p>
            <a:pPr marL="0" indent="0">
              <a:buClr>
                <a:schemeClr val="tx1"/>
              </a:buClr>
              <a:buNone/>
            </a:pPr>
            <a:endParaRPr lang="zh-TW" altLang="en-US" sz="3200" b="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517412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020"/>
          <a:stretch/>
        </p:blipFill>
        <p:spPr bwMode="auto">
          <a:xfrm>
            <a:off x="24032" y="1758300"/>
            <a:ext cx="4599315" cy="27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24032" y="188640"/>
            <a:ext cx="8892480" cy="1569660"/>
          </a:xfrm>
          <a:prstGeom prst="rect">
            <a:avLst/>
          </a:prstGeom>
          <a:noFill/>
        </p:spPr>
        <p:txBody>
          <a:bodyPr wrap="square" rtlCol="0">
            <a:spAutoFit/>
          </a:bodyPr>
          <a:lstStyle/>
          <a:p>
            <a:r>
              <a:rPr lang="zh-TW" altLang="en-US" sz="3200" b="1" dirty="0" smtClean="0">
                <a:solidFill>
                  <a:srgbClr val="000000"/>
                </a:solidFill>
                <a:latin typeface="微軟正黑體"/>
              </a:rPr>
              <a:t>台灣旱地</a:t>
            </a:r>
            <a:r>
              <a:rPr lang="zh-TW" altLang="en-US" sz="3200" b="1" dirty="0">
                <a:solidFill>
                  <a:srgbClr val="000000"/>
                </a:solidFill>
                <a:latin typeface="微軟正黑體"/>
              </a:rPr>
              <a:t>山坡或溪</a:t>
            </a:r>
            <a:r>
              <a:rPr lang="zh-TW" altLang="en-US" sz="3200" b="1" dirty="0" smtClean="0">
                <a:solidFill>
                  <a:srgbClr val="000000"/>
                </a:solidFill>
                <a:latin typeface="微軟正黑體"/>
              </a:rPr>
              <a:t>谷間</a:t>
            </a:r>
            <a:r>
              <a:rPr lang="zh-TW" altLang="en-US" sz="3200" b="1" dirty="0">
                <a:solidFill>
                  <a:srgbClr val="000000"/>
                </a:solidFill>
                <a:latin typeface="微軟正黑體"/>
              </a:rPr>
              <a:t>夾亞熱帶樟科為主的林</a:t>
            </a:r>
            <a:r>
              <a:rPr lang="zh-TW" altLang="en-US" sz="3200" b="1" dirty="0" smtClean="0">
                <a:solidFill>
                  <a:srgbClr val="000000"/>
                </a:solidFill>
                <a:latin typeface="微軟正黑體"/>
              </a:rPr>
              <a:t>型。大半</a:t>
            </a:r>
            <a:r>
              <a:rPr lang="zh-TW" altLang="en-US" sz="3200" b="1" dirty="0">
                <a:solidFill>
                  <a:srgbClr val="000000"/>
                </a:solidFill>
                <a:latin typeface="微軟正黑體"/>
              </a:rPr>
              <a:t>面積的淤積地，古代稱之為「鹿田」</a:t>
            </a:r>
            <a:r>
              <a:rPr lang="zh-TW" altLang="en-US" sz="3200" b="1" dirty="0" smtClean="0">
                <a:solidFill>
                  <a:srgbClr val="000000"/>
                </a:solidFill>
                <a:latin typeface="微軟正黑體"/>
              </a:rPr>
              <a:t>，就是</a:t>
            </a:r>
            <a:r>
              <a:rPr lang="zh-TW" altLang="en-US" sz="3200" b="1" dirty="0">
                <a:solidFill>
                  <a:srgbClr val="000000"/>
                </a:solidFill>
                <a:latin typeface="微軟正黑體"/>
              </a:rPr>
              <a:t>類似疏林的高草（甜根子草等）</a:t>
            </a:r>
            <a:r>
              <a:rPr lang="zh-TW" altLang="en-US" sz="3200" b="1" dirty="0" smtClean="0">
                <a:solidFill>
                  <a:srgbClr val="000000"/>
                </a:solidFill>
                <a:latin typeface="微軟正黑體"/>
              </a:rPr>
              <a:t>生地。</a:t>
            </a:r>
            <a:endParaRPr lang="zh-TW" altLang="en-US" sz="3200" b="1" dirty="0">
              <a:solidFill>
                <a:prstClr val="black"/>
              </a:solidFill>
              <a:latin typeface="微軟正黑體"/>
            </a:endParaRPr>
          </a:p>
        </p:txBody>
      </p:sp>
      <p:sp>
        <p:nvSpPr>
          <p:cNvPr id="3" name="文字方塊 2"/>
          <p:cNvSpPr txBox="1"/>
          <p:nvPr/>
        </p:nvSpPr>
        <p:spPr>
          <a:xfrm>
            <a:off x="2123728" y="4568834"/>
            <a:ext cx="6186309" cy="646331"/>
          </a:xfrm>
          <a:prstGeom prst="rect">
            <a:avLst/>
          </a:prstGeom>
          <a:noFill/>
        </p:spPr>
        <p:txBody>
          <a:bodyPr wrap="none" rtlCol="0">
            <a:spAutoFit/>
          </a:bodyPr>
          <a:lstStyle/>
          <a:p>
            <a:r>
              <a:rPr lang="zh-TW" altLang="en-US" sz="3600" b="1" dirty="0">
                <a:solidFill>
                  <a:srgbClr val="000000"/>
                </a:solidFill>
                <a:latin typeface="微軟正黑體"/>
              </a:rPr>
              <a:t>甜根子草集生地是鹿埸</a:t>
            </a:r>
            <a:r>
              <a:rPr lang="zh-TW" altLang="en-US" sz="3600" b="1" dirty="0" smtClean="0">
                <a:solidFill>
                  <a:srgbClr val="000000"/>
                </a:solidFill>
                <a:latin typeface="微軟正黑體"/>
              </a:rPr>
              <a:t>的條件</a:t>
            </a:r>
            <a:endParaRPr lang="en-US" altLang="zh-TW" sz="3600" b="1" dirty="0" smtClean="0">
              <a:solidFill>
                <a:srgbClr val="000000"/>
              </a:solidFill>
              <a:latin typeface="微軟正黑體"/>
            </a:endParaRPr>
          </a:p>
        </p:txBody>
      </p:sp>
      <p:pic>
        <p:nvPicPr>
          <p:cNvPr id="5" name="Picture 3" descr="C:\Users\User\Downloads\21686770_1981331702102876_2755420571625803007_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64"/>
          <a:stretch/>
        </p:blipFill>
        <p:spPr bwMode="auto">
          <a:xfrm>
            <a:off x="4623347" y="1758300"/>
            <a:ext cx="4520653" cy="27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1214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8000" cy="68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5065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rPr>
              <a:t>母系社會</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rmAutofit/>
          </a:bodyPr>
          <a:lstStyle/>
          <a:p>
            <a:pPr lvl="0">
              <a:buClrTx/>
              <a:buFont typeface="Wingdings" panose="05000000000000000000" pitchFamily="2" charset="2"/>
              <a:buChar char="Ø"/>
              <a:tabLst>
                <a:tab pos="457200" algn="l"/>
              </a:tabLst>
            </a:pPr>
            <a:r>
              <a:rPr lang="zh-TW" altLang="en-US" sz="3200" b="1" kern="100" dirty="0">
                <a:solidFill>
                  <a:prstClr val="black"/>
                </a:solidFill>
                <a:latin typeface="+mj-ea"/>
                <a:ea typeface="+mj-ea"/>
              </a:rPr>
              <a:t>女子主要擔任</a:t>
            </a:r>
            <a:r>
              <a:rPr lang="zh-TW" altLang="en-US" sz="3200" b="1" kern="100" dirty="0" smtClean="0">
                <a:solidFill>
                  <a:prstClr val="black"/>
                </a:solidFill>
                <a:latin typeface="+mj-ea"/>
                <a:ea typeface="+mj-ea"/>
              </a:rPr>
              <a:t>農業勞動力，在</a:t>
            </a:r>
            <a:r>
              <a:rPr lang="zh-TW" altLang="en-US" sz="3200" b="1" kern="100" dirty="0">
                <a:solidFill>
                  <a:prstClr val="black"/>
                </a:solidFill>
                <a:latin typeface="+mj-ea"/>
                <a:ea typeface="+mj-ea"/>
              </a:rPr>
              <a:t>開墾播種及</a:t>
            </a:r>
            <a:r>
              <a:rPr lang="zh-TW" altLang="en-US" sz="3200" b="1" kern="100" dirty="0" smtClean="0">
                <a:solidFill>
                  <a:prstClr val="black"/>
                </a:solidFill>
                <a:latin typeface="+mj-ea"/>
                <a:ea typeface="+mj-ea"/>
              </a:rPr>
              <a:t>收穫時，</a:t>
            </a:r>
            <a:r>
              <a:rPr lang="zh-TW" altLang="en-US" sz="3200" b="1" kern="100" dirty="0">
                <a:solidFill>
                  <a:prstClr val="black"/>
                </a:solidFill>
                <a:latin typeface="+mj-ea"/>
                <a:ea typeface="+mj-ea"/>
              </a:rPr>
              <a:t>男性也會</a:t>
            </a:r>
            <a:r>
              <a:rPr lang="zh-TW" altLang="en-US" sz="3200" b="1" kern="100" dirty="0" smtClean="0">
                <a:solidFill>
                  <a:prstClr val="black"/>
                </a:solidFill>
                <a:latin typeface="+mj-ea"/>
                <a:ea typeface="+mj-ea"/>
              </a:rPr>
              <a:t>加入勞動</a:t>
            </a:r>
            <a:r>
              <a:rPr lang="zh-TW" altLang="en-US" sz="3200" b="1" kern="100" dirty="0">
                <a:solidFill>
                  <a:prstClr val="black"/>
                </a:solidFill>
                <a:latin typeface="+mj-ea"/>
                <a:ea typeface="+mj-ea"/>
              </a:rPr>
              <a:t>。</a:t>
            </a:r>
            <a:endParaRPr lang="en-US" altLang="zh-TW" sz="3200" b="1" kern="100" dirty="0" smtClean="0">
              <a:solidFill>
                <a:prstClr val="black"/>
              </a:solidFill>
              <a:latin typeface="+mj-ea"/>
              <a:ea typeface="+mj-ea"/>
            </a:endParaRPr>
          </a:p>
          <a:p>
            <a:pPr lvl="0">
              <a:spcAft>
                <a:spcPts val="0"/>
              </a:spcAft>
              <a:buClrTx/>
              <a:buFont typeface="Wingdings" panose="05000000000000000000" pitchFamily="2" charset="2"/>
              <a:buChar char="Ø"/>
            </a:pPr>
            <a:r>
              <a:rPr lang="zh-TW" altLang="en-US" sz="3200" b="1" kern="100" dirty="0" smtClean="0">
                <a:solidFill>
                  <a:prstClr val="black"/>
                </a:solidFill>
                <a:latin typeface="微軟正黑體"/>
              </a:rPr>
              <a:t>女性</a:t>
            </a:r>
            <a:r>
              <a:rPr lang="zh-TW" altLang="en-US" sz="3200" b="1" kern="100" dirty="0">
                <a:solidFill>
                  <a:prstClr val="black"/>
                </a:solidFill>
                <a:latin typeface="微軟正黑體"/>
              </a:rPr>
              <a:t>為一家之長</a:t>
            </a:r>
            <a:r>
              <a:rPr lang="zh-TW" altLang="en-US" sz="3200" b="1" kern="100" dirty="0" smtClean="0">
                <a:solidFill>
                  <a:prstClr val="black"/>
                </a:solidFill>
                <a:latin typeface="微軟正黑體"/>
              </a:rPr>
              <a:t>，擔負耕稼</a:t>
            </a:r>
            <a:r>
              <a:rPr lang="zh-TW" altLang="en-US" sz="3200" b="1" kern="100" dirty="0">
                <a:solidFill>
                  <a:prstClr val="black"/>
                </a:solidFill>
                <a:latin typeface="微軟正黑體"/>
              </a:rPr>
              <a:t>、紡織</a:t>
            </a:r>
            <a:r>
              <a:rPr lang="zh-TW" altLang="en-US" sz="3200" b="1" kern="100" dirty="0" smtClean="0">
                <a:solidFill>
                  <a:prstClr val="black"/>
                </a:solidFill>
                <a:latin typeface="微軟正黑體"/>
              </a:rPr>
              <a:t>等生產</a:t>
            </a:r>
            <a:r>
              <a:rPr lang="zh-TW" altLang="en-US" sz="3200" b="1" kern="100" dirty="0">
                <a:solidFill>
                  <a:prstClr val="black"/>
                </a:solidFill>
                <a:latin typeface="微軟正黑體"/>
              </a:rPr>
              <a:t>工作</a:t>
            </a:r>
            <a:r>
              <a:rPr lang="zh-TW" altLang="en-US" sz="3200" b="1" kern="100" dirty="0" smtClean="0">
                <a:solidFill>
                  <a:prstClr val="black"/>
                </a:solidFill>
                <a:latin typeface="微軟正黑體"/>
              </a:rPr>
              <a:t>，家</a:t>
            </a:r>
            <a:r>
              <a:rPr lang="zh-TW" altLang="en-US" sz="3200" b="1" kern="100" dirty="0">
                <a:solidFill>
                  <a:prstClr val="black"/>
                </a:solidFill>
                <a:latin typeface="微軟正黑體"/>
              </a:rPr>
              <a:t>屋之主要財產之繼承人，皆由母系承繼之</a:t>
            </a:r>
            <a:r>
              <a:rPr lang="zh-TW" altLang="en-US" sz="3200" b="1" kern="100" dirty="0" smtClean="0">
                <a:solidFill>
                  <a:prstClr val="black"/>
                </a:solidFill>
                <a:latin typeface="微軟正黑體"/>
              </a:rPr>
              <a:t>。</a:t>
            </a:r>
            <a:endParaRPr lang="en-US" altLang="zh-TW" sz="3200" b="1" kern="100" dirty="0" smtClean="0">
              <a:solidFill>
                <a:prstClr val="black"/>
              </a:solidFill>
              <a:latin typeface="微軟正黑體"/>
            </a:endParaRPr>
          </a:p>
          <a:p>
            <a:pPr lvl="0">
              <a:spcAft>
                <a:spcPts val="0"/>
              </a:spcAft>
              <a:buClrTx/>
              <a:buFont typeface="Wingdings" panose="05000000000000000000" pitchFamily="2" charset="2"/>
              <a:buChar char="Ø"/>
            </a:pPr>
            <a:r>
              <a:rPr lang="zh-TW" altLang="en-US" sz="3200" b="1" kern="100" dirty="0">
                <a:solidFill>
                  <a:prstClr val="black"/>
                </a:solidFill>
                <a:latin typeface="+mj-ea"/>
                <a:ea typeface="+mj-ea"/>
              </a:rPr>
              <a:t>「番重生女，贅婿于家，謂之</a:t>
            </a:r>
            <a:r>
              <a:rPr lang="zh-TW" altLang="en-US" sz="3200" b="1" kern="100" dirty="0">
                <a:solidFill>
                  <a:srgbClr val="FF0000"/>
                </a:solidFill>
                <a:latin typeface="+mj-ea"/>
                <a:ea typeface="+mj-ea"/>
              </a:rPr>
              <a:t>有賺</a:t>
            </a:r>
            <a:r>
              <a:rPr lang="zh-TW" altLang="en-US" sz="3200" b="1" kern="100" dirty="0">
                <a:solidFill>
                  <a:prstClr val="black"/>
                </a:solidFill>
                <a:latin typeface="+mj-ea"/>
                <a:ea typeface="+mj-ea"/>
              </a:rPr>
              <a:t>；生男出贅，謂之</a:t>
            </a:r>
            <a:r>
              <a:rPr lang="zh-TW" altLang="en-US" sz="3200" b="1" kern="100" dirty="0">
                <a:solidFill>
                  <a:srgbClr val="FF0000"/>
                </a:solidFill>
                <a:latin typeface="+mj-ea"/>
                <a:ea typeface="+mj-ea"/>
              </a:rPr>
              <a:t>無賺</a:t>
            </a:r>
            <a:r>
              <a:rPr lang="zh-TW" altLang="en-US" sz="3200" b="1" kern="100" dirty="0">
                <a:solidFill>
                  <a:prstClr val="black"/>
                </a:solidFill>
                <a:latin typeface="+mj-ea"/>
                <a:ea typeface="+mj-ea"/>
              </a:rPr>
              <a:t>。蓋以女配男，承接宗支也。」</a:t>
            </a:r>
            <a:r>
              <a:rPr lang="zh-TW" altLang="en-US" sz="3200" b="1" kern="100" dirty="0" smtClean="0">
                <a:solidFill>
                  <a:prstClr val="black"/>
                </a:solidFill>
                <a:latin typeface="+mj-ea"/>
                <a:ea typeface="+mj-ea"/>
              </a:rPr>
              <a:t>，母系</a:t>
            </a:r>
            <a:r>
              <a:rPr lang="zh-TW" altLang="en-US" sz="3200" b="1" kern="100" dirty="0">
                <a:solidFill>
                  <a:prstClr val="black"/>
                </a:solidFill>
                <a:latin typeface="+mj-ea"/>
                <a:ea typeface="+mj-ea"/>
              </a:rPr>
              <a:t>社會為最大之特色</a:t>
            </a:r>
            <a:r>
              <a:rPr lang="zh-TW" altLang="en-US" sz="3200" b="1" kern="100" dirty="0" smtClean="0">
                <a:solidFill>
                  <a:prstClr val="black"/>
                </a:solidFill>
                <a:latin typeface="+mj-ea"/>
                <a:ea typeface="+mj-ea"/>
              </a:rPr>
              <a:t>。</a:t>
            </a:r>
            <a:endParaRPr lang="en-US" altLang="zh-TW" sz="3200" b="1" kern="100" dirty="0" smtClean="0">
              <a:solidFill>
                <a:prstClr val="black"/>
              </a:solidFill>
              <a:latin typeface="+mj-ea"/>
              <a:ea typeface="+mj-ea"/>
            </a:endParaRPr>
          </a:p>
          <a:p>
            <a:pPr lvl="0">
              <a:spcAft>
                <a:spcPts val="0"/>
              </a:spcAft>
              <a:buClrTx/>
              <a:buFont typeface="Wingdings" panose="05000000000000000000" pitchFamily="2" charset="2"/>
              <a:buChar char="Ø"/>
            </a:pPr>
            <a:endParaRPr lang="zh-TW" altLang="en-US" sz="3200" b="1" kern="100" dirty="0">
              <a:solidFill>
                <a:prstClr val="black"/>
              </a:solidFill>
              <a:latin typeface="+mj-ea"/>
              <a:ea typeface="+mj-ea"/>
            </a:endParaRPr>
          </a:p>
          <a:p>
            <a:pPr marL="0" lvl="0" indent="0">
              <a:spcAft>
                <a:spcPts val="0"/>
              </a:spcAft>
              <a:buClrTx/>
              <a:buNone/>
            </a:pPr>
            <a:endParaRPr lang="en-US" altLang="zh-TW" sz="3200" b="1" kern="100" dirty="0" smtClean="0">
              <a:solidFill>
                <a:prstClr val="black"/>
              </a:solidFill>
              <a:latin typeface="+mj-ea"/>
              <a:ea typeface="+mj-ea"/>
            </a:endParaRPr>
          </a:p>
          <a:p>
            <a:endParaRPr lang="zh-TW" altLang="en-US" dirty="0"/>
          </a:p>
        </p:txBody>
      </p:sp>
    </p:spTree>
    <p:extLst>
      <p:ext uri="{BB962C8B-B14F-4D97-AF65-F5344CB8AC3E}">
        <p14:creationId xmlns:p14="http://schemas.microsoft.com/office/powerpoint/2010/main" val="7771926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rPr>
              <a:t>婚姻制度</a:t>
            </a:r>
            <a:endParaRPr lang="zh-TW" altLang="en-US" sz="4400" b="1" dirty="0">
              <a:solidFill>
                <a:schemeClr val="tx1"/>
              </a:solidFill>
            </a:endParaRPr>
          </a:p>
        </p:txBody>
      </p:sp>
      <p:sp>
        <p:nvSpPr>
          <p:cNvPr id="3" name="內容版面配置區 2"/>
          <p:cNvSpPr>
            <a:spLocks noGrp="1"/>
          </p:cNvSpPr>
          <p:nvPr>
            <p:ph idx="1"/>
          </p:nvPr>
        </p:nvSpPr>
        <p:spPr>
          <a:xfrm>
            <a:off x="0" y="1772816"/>
            <a:ext cx="9144000" cy="4968552"/>
          </a:xfrm>
        </p:spPr>
        <p:txBody>
          <a:bodyPr anchor="t">
            <a:normAutofit fontScale="92500" lnSpcReduction="10000"/>
          </a:bodyPr>
          <a:lstStyle/>
          <a:p>
            <a:pPr lvl="0">
              <a:spcAft>
                <a:spcPts val="0"/>
              </a:spcAft>
              <a:buClrTx/>
              <a:buFont typeface="Wingdings" panose="05000000000000000000" pitchFamily="2" charset="2"/>
              <a:buChar char="Ø"/>
            </a:pPr>
            <a:r>
              <a:rPr lang="zh-TW" altLang="en-US" sz="3200" b="1" kern="100" dirty="0">
                <a:solidFill>
                  <a:prstClr val="black"/>
                </a:solidFill>
                <a:latin typeface="微軟正黑體" panose="020B0604030504040204" pitchFamily="34" charset="-120"/>
              </a:rPr>
              <a:t>男女結婚父母並不主導，稱為「牽手」。臺灣人稱自己妻子為「牽手」，來自平埔族語。</a:t>
            </a:r>
          </a:p>
          <a:p>
            <a:pPr>
              <a:buFont typeface="Wingdings" panose="05000000000000000000" pitchFamily="2" charset="2"/>
              <a:buChar char="Ø"/>
            </a:pPr>
            <a:r>
              <a:rPr lang="zh-TW" altLang="en-US" sz="3200" b="1" dirty="0" smtClean="0">
                <a:solidFill>
                  <a:schemeClr val="tx1"/>
                </a:solidFill>
              </a:rPr>
              <a:t>擇偶方法，</a:t>
            </a:r>
            <a:r>
              <a:rPr lang="zh-TW" altLang="en-US" sz="3200" b="1" dirty="0">
                <a:solidFill>
                  <a:schemeClr val="tx1"/>
                </a:solidFill>
              </a:rPr>
              <a:t>在</a:t>
            </a:r>
            <a:r>
              <a:rPr lang="zh-TW" altLang="en-US" sz="3200" b="1" dirty="0" smtClean="0">
                <a:solidFill>
                  <a:schemeClr val="tx1"/>
                </a:solidFill>
              </a:rPr>
              <a:t>夜晚由</a:t>
            </a:r>
            <a:r>
              <a:rPr lang="zh-TW" altLang="en-US" sz="3200" b="1" dirty="0">
                <a:solidFill>
                  <a:schemeClr val="tx1"/>
                </a:solidFill>
              </a:rPr>
              <a:t>男子向喜歡的女子以吹鼻蕭、彈</a:t>
            </a:r>
            <a:r>
              <a:rPr lang="zh-TW" altLang="en-US" sz="3200" b="1" dirty="0" smtClean="0">
                <a:solidFill>
                  <a:schemeClr val="tx1"/>
                </a:solidFill>
              </a:rPr>
              <a:t>口琴等</a:t>
            </a:r>
            <a:r>
              <a:rPr lang="zh-TW" altLang="en-US" sz="3200" b="1" dirty="0">
                <a:solidFill>
                  <a:schemeClr val="tx1"/>
                </a:solidFill>
              </a:rPr>
              <a:t>方法表示愛意</a:t>
            </a:r>
            <a:r>
              <a:rPr lang="zh-TW" altLang="en-US" sz="3200" b="1" dirty="0" smtClean="0">
                <a:solidFill>
                  <a:schemeClr val="tx1"/>
                </a:solidFill>
              </a:rPr>
              <a:t>。</a:t>
            </a:r>
            <a:endParaRPr lang="en-US" altLang="zh-TW" sz="3200" b="1" dirty="0" smtClean="0">
              <a:solidFill>
                <a:schemeClr val="tx1"/>
              </a:solidFill>
            </a:endParaRPr>
          </a:p>
          <a:p>
            <a:pPr>
              <a:buFont typeface="Wingdings" panose="05000000000000000000" pitchFamily="2" charset="2"/>
              <a:buChar char="Ø"/>
            </a:pPr>
            <a:r>
              <a:rPr lang="zh-TW" altLang="en-US" sz="3200" b="1" dirty="0" smtClean="0">
                <a:solidFill>
                  <a:schemeClr val="tx1"/>
                </a:solidFill>
              </a:rPr>
              <a:t>若</a:t>
            </a:r>
            <a:r>
              <a:rPr lang="zh-TW" altLang="en-US" sz="3200" b="1" dirty="0">
                <a:solidFill>
                  <a:schemeClr val="tx1"/>
                </a:solidFill>
              </a:rPr>
              <a:t>女子允諾之，則雙方開始自由戀愛，甚或同居</a:t>
            </a:r>
            <a:r>
              <a:rPr lang="zh-TW" altLang="en-US" sz="3200" b="1" dirty="0" smtClean="0">
                <a:solidFill>
                  <a:schemeClr val="tx1"/>
                </a:solidFill>
              </a:rPr>
              <a:t>。</a:t>
            </a:r>
            <a:endParaRPr lang="en-US" altLang="zh-TW" sz="3200" b="1" dirty="0" smtClean="0">
              <a:solidFill>
                <a:schemeClr val="tx1"/>
              </a:solidFill>
            </a:endParaRPr>
          </a:p>
          <a:p>
            <a:pPr>
              <a:buFont typeface="Wingdings" panose="05000000000000000000" pitchFamily="2" charset="2"/>
              <a:buChar char="Ø"/>
            </a:pPr>
            <a:r>
              <a:rPr lang="zh-TW" altLang="en-US" sz="3200" b="1" dirty="0" smtClean="0">
                <a:solidFill>
                  <a:schemeClr val="tx1"/>
                </a:solidFill>
              </a:rPr>
              <a:t>而後</a:t>
            </a:r>
            <a:r>
              <a:rPr lang="zh-TW" altLang="en-US" sz="3200" b="1" dirty="0">
                <a:solidFill>
                  <a:schemeClr val="tx1"/>
                </a:solidFill>
              </a:rPr>
              <a:t>才告知父母，徵其</a:t>
            </a:r>
            <a:r>
              <a:rPr lang="zh-TW" altLang="en-US" sz="3200" b="1" dirty="0" smtClean="0">
                <a:solidFill>
                  <a:schemeClr val="tx1"/>
                </a:solidFill>
              </a:rPr>
              <a:t>同意迎娶。婚後</a:t>
            </a:r>
            <a:r>
              <a:rPr lang="zh-TW" altLang="en-US" sz="3200" b="1" dirty="0">
                <a:solidFill>
                  <a:schemeClr val="tx1"/>
                </a:solidFill>
              </a:rPr>
              <a:t>三日，夫妻各拔齒相贈</a:t>
            </a:r>
            <a:r>
              <a:rPr lang="zh-TW" altLang="en-US" sz="3200" b="1" dirty="0" smtClean="0">
                <a:solidFill>
                  <a:schemeClr val="tx1"/>
                </a:solidFill>
              </a:rPr>
              <a:t>，雙方</a:t>
            </a:r>
            <a:r>
              <a:rPr lang="zh-TW" altLang="en-US" sz="3200" b="1" dirty="0">
                <a:solidFill>
                  <a:schemeClr val="tx1"/>
                </a:solidFill>
              </a:rPr>
              <a:t>誓守終身</a:t>
            </a:r>
            <a:r>
              <a:rPr lang="zh-TW" altLang="en-US" sz="3200" b="1" dirty="0" smtClean="0">
                <a:solidFill>
                  <a:schemeClr val="tx1"/>
                </a:solidFill>
              </a:rPr>
              <a:t>，區分</a:t>
            </a:r>
            <a:r>
              <a:rPr lang="zh-TW" altLang="en-US" sz="3200" b="1" dirty="0">
                <a:solidFill>
                  <a:schemeClr val="tx1"/>
                </a:solidFill>
              </a:rPr>
              <a:t>已婚和未婚</a:t>
            </a:r>
            <a:r>
              <a:rPr lang="zh-TW" altLang="en-US" sz="3200" b="1" dirty="0" smtClean="0">
                <a:solidFill>
                  <a:schemeClr val="tx1"/>
                </a:solidFill>
              </a:rPr>
              <a:t>。</a:t>
            </a:r>
            <a:endParaRPr lang="en-US" altLang="zh-TW" sz="3200" b="1" dirty="0" smtClean="0">
              <a:solidFill>
                <a:schemeClr val="tx1"/>
              </a:solidFill>
            </a:endParaRPr>
          </a:p>
          <a:p>
            <a:pPr>
              <a:buFont typeface="Wingdings" panose="05000000000000000000" pitchFamily="2" charset="2"/>
              <a:buChar char="Ø"/>
            </a:pPr>
            <a:r>
              <a:rPr lang="zh-TW" altLang="en-US" sz="3200" b="1" dirty="0" smtClean="0">
                <a:solidFill>
                  <a:schemeClr val="tx1"/>
                </a:solidFill>
              </a:rPr>
              <a:t>平埔族</a:t>
            </a:r>
            <a:r>
              <a:rPr lang="zh-TW" altLang="en-US" sz="3200" b="1" dirty="0">
                <a:solidFill>
                  <a:schemeClr val="tx1"/>
                </a:solidFill>
              </a:rPr>
              <a:t>是一夫一妻制</a:t>
            </a:r>
            <a:r>
              <a:rPr lang="zh-TW" altLang="en-US" sz="3200" b="1" dirty="0" smtClean="0">
                <a:solidFill>
                  <a:schemeClr val="tx1"/>
                </a:solidFill>
              </a:rPr>
              <a:t>，若是</a:t>
            </a:r>
            <a:r>
              <a:rPr lang="zh-TW" altLang="en-US" sz="3200" b="1" dirty="0">
                <a:solidFill>
                  <a:schemeClr val="tx1"/>
                </a:solidFill>
              </a:rPr>
              <a:t>離婚，要求離婚的一方必</a:t>
            </a:r>
            <a:r>
              <a:rPr lang="zh-TW" altLang="en-US" sz="3200" b="1" dirty="0" smtClean="0">
                <a:solidFill>
                  <a:schemeClr val="tx1"/>
                </a:solidFill>
              </a:rPr>
              <a:t>受處</a:t>
            </a:r>
            <a:r>
              <a:rPr lang="zh-TW" altLang="en-US" sz="3200" b="1" dirty="0">
                <a:solidFill>
                  <a:schemeClr val="tx1"/>
                </a:solidFill>
              </a:rPr>
              <a:t>以罰物。若是因為私通，則私通一方更要加倍懲處。</a:t>
            </a:r>
            <a:endParaRPr lang="en-US" altLang="zh-TW" sz="3200" b="1" dirty="0" smtClean="0">
              <a:solidFill>
                <a:schemeClr val="tx1"/>
              </a:solidFill>
            </a:endParaRPr>
          </a:p>
          <a:p>
            <a:pPr>
              <a:buFont typeface="Wingdings" panose="05000000000000000000" pitchFamily="2" charset="2"/>
              <a:buChar char="Ø"/>
            </a:pPr>
            <a:endParaRPr lang="zh-TW" altLang="en-US" sz="3200" b="1" dirty="0">
              <a:solidFill>
                <a:schemeClr val="tx1"/>
              </a:solidFill>
            </a:endParaRPr>
          </a:p>
          <a:p>
            <a:endParaRPr lang="zh-TW" altLang="en-US" dirty="0"/>
          </a:p>
        </p:txBody>
      </p:sp>
    </p:spTree>
    <p:extLst>
      <p:ext uri="{BB962C8B-B14F-4D97-AF65-F5344CB8AC3E}">
        <p14:creationId xmlns:p14="http://schemas.microsoft.com/office/powerpoint/2010/main" val="14354655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latin typeface="+mj-ea"/>
              </a:rPr>
              <a:t>六十七</a:t>
            </a:r>
            <a:r>
              <a:rPr lang="en-US" altLang="zh-TW" sz="4400" b="1" dirty="0" smtClean="0">
                <a:solidFill>
                  <a:schemeClr val="tx1"/>
                </a:solidFill>
                <a:latin typeface="+mj-ea"/>
              </a:rPr>
              <a:t>〈</a:t>
            </a:r>
            <a:r>
              <a:rPr lang="zh-TW" altLang="en-US" sz="4400" b="1" dirty="0">
                <a:solidFill>
                  <a:prstClr val="black"/>
                </a:solidFill>
                <a:latin typeface="+mj-ea"/>
              </a:rPr>
              <a:t>番社采風圖</a:t>
            </a:r>
            <a:r>
              <a:rPr lang="en-US" altLang="zh-TW" sz="4400" b="1" dirty="0" smtClean="0">
                <a:solidFill>
                  <a:schemeClr val="tx1"/>
                </a:solidFill>
                <a:latin typeface="+mj-ea"/>
              </a:rPr>
              <a:t>〉</a:t>
            </a:r>
            <a:endParaRPr lang="zh-TW" altLang="en-US" sz="4400" b="1" dirty="0">
              <a:solidFill>
                <a:schemeClr val="tx1"/>
              </a:solidFill>
              <a:latin typeface="+mj-ea"/>
            </a:endParaRPr>
          </a:p>
        </p:txBody>
      </p:sp>
      <p:sp>
        <p:nvSpPr>
          <p:cNvPr id="3" name="內容版面配置區 2"/>
          <p:cNvSpPr>
            <a:spLocks noGrp="1"/>
          </p:cNvSpPr>
          <p:nvPr>
            <p:ph idx="1"/>
          </p:nvPr>
        </p:nvSpPr>
        <p:spPr>
          <a:xfrm>
            <a:off x="0" y="1807361"/>
            <a:ext cx="9144000" cy="5050639"/>
          </a:xfrm>
        </p:spPr>
        <p:txBody>
          <a:bodyPr anchor="t">
            <a:normAutofit/>
          </a:bodyPr>
          <a:lstStyle/>
          <a:p>
            <a:pPr lvl="0">
              <a:buClrTx/>
              <a:buFont typeface="Wingdings" panose="05000000000000000000" pitchFamily="2" charset="2"/>
              <a:buChar char="Ø"/>
              <a:tabLst>
                <a:tab pos="457200" algn="l"/>
              </a:tabLst>
            </a:pPr>
            <a:r>
              <a:rPr lang="zh-TW" altLang="en-US" sz="3200" b="1" dirty="0" smtClean="0">
                <a:solidFill>
                  <a:prstClr val="black"/>
                </a:solidFill>
                <a:latin typeface="+mj-ea"/>
                <a:ea typeface="+mj-ea"/>
              </a:rPr>
              <a:t>六十七滿人身分擔任巡台御史</a:t>
            </a:r>
            <a:r>
              <a:rPr lang="zh-TW" altLang="zh-TW" sz="3200" b="1" dirty="0" smtClean="0">
                <a:solidFill>
                  <a:prstClr val="black"/>
                </a:solidFill>
                <a:latin typeface="+mj-ea"/>
                <a:ea typeface="+mj-ea"/>
              </a:rPr>
              <a:t>，</a:t>
            </a:r>
            <a:r>
              <a:rPr lang="zh-TW" altLang="en-US" sz="3200" b="1" dirty="0" smtClean="0">
                <a:solidFill>
                  <a:prstClr val="black"/>
                </a:solidFill>
                <a:latin typeface="+mj-ea"/>
                <a:ea typeface="+mj-ea"/>
              </a:rPr>
              <a:t>乾隆</a:t>
            </a:r>
            <a:r>
              <a:rPr lang="en-US" altLang="zh-TW" sz="3200" b="1" dirty="0" smtClean="0">
                <a:solidFill>
                  <a:prstClr val="black"/>
                </a:solidFill>
                <a:latin typeface="+mj-ea"/>
                <a:ea typeface="+mj-ea"/>
              </a:rPr>
              <a:t>9</a:t>
            </a:r>
            <a:r>
              <a:rPr lang="zh-TW" altLang="en-US" sz="3200" b="1" dirty="0" smtClean="0">
                <a:solidFill>
                  <a:prstClr val="black"/>
                </a:solidFill>
                <a:latin typeface="+mj-ea"/>
                <a:ea typeface="+mj-ea"/>
              </a:rPr>
              <a:t>年（</a:t>
            </a:r>
            <a:r>
              <a:rPr lang="en-US" altLang="zh-TW" sz="3200" b="1" dirty="0" smtClean="0">
                <a:solidFill>
                  <a:prstClr val="black"/>
                </a:solidFill>
                <a:latin typeface="+mj-ea"/>
                <a:ea typeface="+mj-ea"/>
              </a:rPr>
              <a:t>1744</a:t>
            </a:r>
            <a:r>
              <a:rPr lang="zh-TW" altLang="en-US" sz="3200" b="1" dirty="0" smtClean="0">
                <a:solidFill>
                  <a:prstClr val="black"/>
                </a:solidFill>
                <a:latin typeface="+mj-ea"/>
                <a:ea typeface="+mj-ea"/>
              </a:rPr>
              <a:t>）來台，任期三年</a:t>
            </a:r>
            <a:r>
              <a:rPr lang="en-US" altLang="zh-TW" sz="3200" b="1" dirty="0" smtClean="0">
                <a:solidFill>
                  <a:prstClr val="black"/>
                </a:solidFill>
                <a:latin typeface="+mj-ea"/>
                <a:ea typeface="+mj-ea"/>
              </a:rPr>
              <a:t>1747</a:t>
            </a:r>
            <a:r>
              <a:rPr lang="zh-TW" altLang="en-US" sz="3200" b="1" dirty="0" smtClean="0">
                <a:solidFill>
                  <a:prstClr val="black"/>
                </a:solidFill>
                <a:latin typeface="+mj-ea"/>
                <a:ea typeface="+mj-ea"/>
              </a:rPr>
              <a:t>年離台。</a:t>
            </a:r>
            <a:endParaRPr lang="en-US" altLang="zh-TW" sz="3200" b="1" dirty="0" smtClean="0">
              <a:solidFill>
                <a:prstClr val="black"/>
              </a:solidFill>
              <a:latin typeface="+mj-ea"/>
              <a:ea typeface="+mj-ea"/>
            </a:endParaRPr>
          </a:p>
          <a:p>
            <a:pPr lvl="0">
              <a:buClrTx/>
              <a:buFont typeface="Wingdings" panose="05000000000000000000" pitchFamily="2" charset="2"/>
              <a:buChar char="Ø"/>
              <a:tabLst>
                <a:tab pos="457200" algn="l"/>
              </a:tabLst>
            </a:pPr>
            <a:r>
              <a:rPr lang="zh-TW" altLang="en-US" sz="3200" b="1" dirty="0" smtClean="0">
                <a:solidFill>
                  <a:prstClr val="black"/>
                </a:solidFill>
                <a:latin typeface="+mj-ea"/>
                <a:ea typeface="+mj-ea"/>
              </a:rPr>
              <a:t>六十七聽聞台灣原住民的民情風物，寫下</a:t>
            </a:r>
            <a:r>
              <a:rPr lang="en-US" altLang="zh-TW" sz="3200" b="1" dirty="0" smtClean="0">
                <a:solidFill>
                  <a:prstClr val="black"/>
                </a:solidFill>
                <a:latin typeface="+mj-ea"/>
                <a:ea typeface="+mj-ea"/>
              </a:rPr>
              <a:t>《</a:t>
            </a:r>
            <a:r>
              <a:rPr lang="zh-TW" altLang="en-US" sz="3200" b="1" dirty="0">
                <a:solidFill>
                  <a:prstClr val="black"/>
                </a:solidFill>
                <a:latin typeface="+mj-ea"/>
                <a:ea typeface="+mj-ea"/>
              </a:rPr>
              <a:t>番社采風</a:t>
            </a:r>
            <a:r>
              <a:rPr lang="zh-TW" altLang="en-US" sz="3200" b="1" dirty="0" smtClean="0">
                <a:solidFill>
                  <a:prstClr val="black"/>
                </a:solidFill>
                <a:latin typeface="+mj-ea"/>
                <a:ea typeface="+mj-ea"/>
              </a:rPr>
              <a:t>圖考</a:t>
            </a:r>
            <a:r>
              <a:rPr lang="en-US" altLang="zh-TW" sz="3200" b="1" dirty="0" smtClean="0">
                <a:solidFill>
                  <a:prstClr val="black"/>
                </a:solidFill>
                <a:latin typeface="+mj-ea"/>
                <a:ea typeface="+mj-ea"/>
              </a:rPr>
              <a:t>》 48</a:t>
            </a:r>
            <a:r>
              <a:rPr lang="zh-TW" altLang="en-US" sz="3200" b="1" dirty="0" smtClean="0">
                <a:solidFill>
                  <a:prstClr val="black"/>
                </a:solidFill>
                <a:latin typeface="+mj-ea"/>
                <a:ea typeface="+mj-ea"/>
              </a:rPr>
              <a:t>則。</a:t>
            </a:r>
            <a:endParaRPr lang="en-US" altLang="zh-TW" sz="3200" b="1" dirty="0" smtClean="0">
              <a:solidFill>
                <a:prstClr val="black"/>
              </a:solidFill>
              <a:latin typeface="+mj-ea"/>
              <a:ea typeface="+mj-ea"/>
            </a:endParaRPr>
          </a:p>
          <a:p>
            <a:pPr lvl="0">
              <a:buClrTx/>
              <a:buFont typeface="Wingdings" panose="05000000000000000000" pitchFamily="2" charset="2"/>
              <a:buChar char="Ø"/>
              <a:tabLst>
                <a:tab pos="457200" algn="l"/>
              </a:tabLst>
            </a:pPr>
            <a:r>
              <a:rPr lang="zh-TW" altLang="en-US" sz="3200" b="1" dirty="0" smtClean="0">
                <a:solidFill>
                  <a:prstClr val="black"/>
                </a:solidFill>
                <a:latin typeface="+mj-ea"/>
                <a:ea typeface="+mj-ea"/>
              </a:rPr>
              <a:t>六十七請畫工根據資料或現場情境，繪製</a:t>
            </a:r>
            <a:r>
              <a:rPr lang="en-US" altLang="zh-TW" sz="3200" b="1" dirty="0" smtClean="0">
                <a:solidFill>
                  <a:prstClr val="black"/>
                </a:solidFill>
                <a:latin typeface="+mj-ea"/>
                <a:ea typeface="+mj-ea"/>
              </a:rPr>
              <a:t>《</a:t>
            </a:r>
            <a:r>
              <a:rPr lang="zh-TW" altLang="en-US" sz="3200" b="1" dirty="0" smtClean="0">
                <a:solidFill>
                  <a:prstClr val="black"/>
                </a:solidFill>
                <a:latin typeface="+mj-ea"/>
                <a:ea typeface="+mj-ea"/>
              </a:rPr>
              <a:t>台海采風圖</a:t>
            </a:r>
            <a:r>
              <a:rPr lang="en-US" altLang="zh-TW" sz="3200" b="1" dirty="0" smtClean="0">
                <a:solidFill>
                  <a:prstClr val="black"/>
                </a:solidFill>
                <a:latin typeface="+mj-ea"/>
                <a:ea typeface="+mj-ea"/>
              </a:rPr>
              <a:t>》</a:t>
            </a:r>
            <a:r>
              <a:rPr lang="zh-TW" altLang="en-US" sz="3200" b="1" dirty="0">
                <a:solidFill>
                  <a:prstClr val="black"/>
                </a:solidFill>
                <a:latin typeface="+mj-ea"/>
                <a:ea typeface="+mj-ea"/>
              </a:rPr>
              <a:t>、</a:t>
            </a:r>
            <a:r>
              <a:rPr lang="en-US" altLang="zh-TW" sz="3200" b="1" dirty="0" smtClean="0">
                <a:solidFill>
                  <a:prstClr val="black"/>
                </a:solidFill>
                <a:latin typeface="+mj-ea"/>
                <a:ea typeface="+mj-ea"/>
              </a:rPr>
              <a:t>《</a:t>
            </a:r>
            <a:r>
              <a:rPr lang="zh-TW" altLang="en-US" sz="3200" b="1" dirty="0">
                <a:solidFill>
                  <a:prstClr val="black"/>
                </a:solidFill>
                <a:latin typeface="+mj-ea"/>
                <a:ea typeface="+mj-ea"/>
              </a:rPr>
              <a:t>番社采風</a:t>
            </a:r>
            <a:r>
              <a:rPr lang="zh-TW" altLang="en-US" sz="3200" b="1" dirty="0" smtClean="0">
                <a:solidFill>
                  <a:prstClr val="black"/>
                </a:solidFill>
                <a:latin typeface="+mj-ea"/>
                <a:ea typeface="+mj-ea"/>
              </a:rPr>
              <a:t>圖</a:t>
            </a:r>
            <a:r>
              <a:rPr lang="en-US" altLang="zh-TW" sz="3200" b="1" dirty="0" smtClean="0">
                <a:solidFill>
                  <a:prstClr val="black"/>
                </a:solidFill>
                <a:latin typeface="+mj-ea"/>
                <a:ea typeface="+mj-ea"/>
              </a:rPr>
              <a:t>》</a:t>
            </a:r>
            <a:r>
              <a:rPr lang="zh-TW" altLang="en-US" sz="3200" b="1" dirty="0" smtClean="0">
                <a:solidFill>
                  <a:prstClr val="black"/>
                </a:solidFill>
                <a:latin typeface="+mj-ea"/>
                <a:ea typeface="+mj-ea"/>
              </a:rPr>
              <a:t>。</a:t>
            </a:r>
            <a:endParaRPr lang="en-US" altLang="zh-TW" sz="3200" b="1" dirty="0" smtClean="0">
              <a:solidFill>
                <a:prstClr val="black"/>
              </a:solidFill>
              <a:latin typeface="+mj-ea"/>
              <a:ea typeface="+mj-ea"/>
            </a:endParaRPr>
          </a:p>
          <a:p>
            <a:pPr lvl="0">
              <a:buClrTx/>
              <a:buFont typeface="Wingdings" panose="05000000000000000000" pitchFamily="2" charset="2"/>
              <a:buChar char="Ø"/>
              <a:tabLst>
                <a:tab pos="457200" algn="l"/>
              </a:tabLst>
            </a:pPr>
            <a:r>
              <a:rPr lang="en-US" altLang="zh-TW" sz="3200" b="1" dirty="0">
                <a:solidFill>
                  <a:prstClr val="black"/>
                </a:solidFill>
                <a:latin typeface="+mj-ea"/>
                <a:ea typeface="+mj-ea"/>
              </a:rPr>
              <a:t>《</a:t>
            </a:r>
            <a:r>
              <a:rPr lang="zh-TW" altLang="en-US" sz="3200" b="1" dirty="0">
                <a:solidFill>
                  <a:prstClr val="black"/>
                </a:solidFill>
                <a:latin typeface="+mj-ea"/>
                <a:ea typeface="+mj-ea"/>
              </a:rPr>
              <a:t>番社采風圖</a:t>
            </a:r>
            <a:r>
              <a:rPr lang="en-US" altLang="zh-TW" sz="3200" b="1" dirty="0" smtClean="0">
                <a:solidFill>
                  <a:prstClr val="black"/>
                </a:solidFill>
                <a:latin typeface="+mj-ea"/>
                <a:ea typeface="+mj-ea"/>
              </a:rPr>
              <a:t>》</a:t>
            </a:r>
            <a:r>
              <a:rPr lang="zh-TW" altLang="en-US" sz="3200" b="1" dirty="0" smtClean="0">
                <a:solidFill>
                  <a:prstClr val="black"/>
                </a:solidFill>
                <a:latin typeface="+mj-ea"/>
                <a:ea typeface="+mj-ea"/>
              </a:rPr>
              <a:t>冊頁有</a:t>
            </a:r>
            <a:r>
              <a:rPr lang="en-US" altLang="zh-TW" sz="3200" b="1" dirty="0" smtClean="0">
                <a:solidFill>
                  <a:prstClr val="black"/>
                </a:solidFill>
                <a:latin typeface="+mj-ea"/>
                <a:ea typeface="+mj-ea"/>
              </a:rPr>
              <a:t>18</a:t>
            </a:r>
            <a:r>
              <a:rPr lang="zh-TW" altLang="en-US" sz="3200" b="1" dirty="0" smtClean="0">
                <a:solidFill>
                  <a:prstClr val="black"/>
                </a:solidFill>
                <a:latin typeface="+mj-ea"/>
                <a:ea typeface="+mj-ea"/>
              </a:rPr>
              <a:t>幅，其中</a:t>
            </a:r>
            <a:r>
              <a:rPr lang="en-US" altLang="zh-TW" sz="3200" b="1" dirty="0" smtClean="0">
                <a:solidFill>
                  <a:prstClr val="black"/>
                </a:solidFill>
                <a:latin typeface="+mj-ea"/>
                <a:ea typeface="+mj-ea"/>
              </a:rPr>
              <a:t>1</a:t>
            </a:r>
            <a:r>
              <a:rPr lang="zh-TW" altLang="en-US" sz="3200" b="1" dirty="0" smtClean="0">
                <a:solidFill>
                  <a:prstClr val="black"/>
                </a:solidFill>
                <a:latin typeface="+mj-ea"/>
                <a:ea typeface="+mj-ea"/>
              </a:rPr>
              <a:t>幅是地圖</a:t>
            </a:r>
            <a:r>
              <a:rPr lang="zh-TW" altLang="en-US" sz="3200" b="1" kern="100" dirty="0" smtClean="0">
                <a:solidFill>
                  <a:schemeClr val="tx1"/>
                </a:solidFill>
                <a:latin typeface="+mj-ea"/>
                <a:ea typeface="+mj-ea"/>
              </a:rPr>
              <a:t>。</a:t>
            </a:r>
            <a:endParaRPr lang="en-US" altLang="zh-TW" sz="3200" b="1" kern="100" dirty="0" smtClean="0">
              <a:solidFill>
                <a:schemeClr val="tx1"/>
              </a:solidFill>
              <a:latin typeface="+mj-ea"/>
              <a:ea typeface="+mj-ea"/>
            </a:endParaRPr>
          </a:p>
          <a:p>
            <a:pPr lvl="0">
              <a:buClrTx/>
              <a:buFont typeface="Wingdings" panose="05000000000000000000" pitchFamily="2" charset="2"/>
              <a:buChar char="Ø"/>
              <a:tabLst>
                <a:tab pos="457200" algn="l"/>
              </a:tabLst>
            </a:pPr>
            <a:r>
              <a:rPr lang="zh-TW" altLang="en-US" sz="3200" b="1" kern="100" dirty="0">
                <a:solidFill>
                  <a:schemeClr val="tx1"/>
                </a:solidFill>
                <a:latin typeface="+mj-ea"/>
                <a:ea typeface="+mj-ea"/>
                <a:hlinkClick r:id="rId2"/>
              </a:rPr>
              <a:t>番社采風圖</a:t>
            </a:r>
            <a:endParaRPr lang="en-US" altLang="zh-TW" sz="3200" b="1" kern="100" dirty="0">
              <a:solidFill>
                <a:schemeClr val="tx1"/>
              </a:solidFill>
              <a:latin typeface="+mj-ea"/>
              <a:ea typeface="+mj-ea"/>
            </a:endParaRPr>
          </a:p>
          <a:p>
            <a:endParaRPr lang="zh-TW" altLang="en-US" dirty="0">
              <a:latin typeface="+mj-ea"/>
              <a:ea typeface="+mj-ea"/>
            </a:endParaRPr>
          </a:p>
        </p:txBody>
      </p:sp>
    </p:spTree>
    <p:extLst>
      <p:ext uri="{BB962C8B-B14F-4D97-AF65-F5344CB8AC3E}">
        <p14:creationId xmlns:p14="http://schemas.microsoft.com/office/powerpoint/2010/main" val="6337370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圖片 1" descr="316-1565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40" y="-34296"/>
            <a:ext cx="5021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圖片 6" descr="037-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5023" y="559429"/>
            <a:ext cx="4176712"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27584" y="-18224"/>
            <a:ext cx="1313180" cy="769441"/>
          </a:xfrm>
          <a:prstGeom prst="rect">
            <a:avLst/>
          </a:prstGeom>
        </p:spPr>
        <p:txBody>
          <a:bodyPr wrap="none">
            <a:spAutoFit/>
          </a:bodyPr>
          <a:lstStyle/>
          <a:p>
            <a:pPr lvl="0"/>
            <a:r>
              <a:rPr lang="zh-TW" altLang="en-US" sz="4400" b="1" dirty="0" smtClean="0">
                <a:solidFill>
                  <a:srgbClr val="FF0000"/>
                </a:solidFill>
                <a:latin typeface="微軟正黑體"/>
                <a:ea typeface="微軟正黑體"/>
              </a:rPr>
              <a:t>迎婦</a:t>
            </a:r>
            <a:endParaRPr lang="zh-TW" altLang="en-US" sz="4400" b="1" dirty="0">
              <a:solidFill>
                <a:srgbClr val="FF0000"/>
              </a:solidFill>
              <a:latin typeface="微軟正黑體"/>
              <a:ea typeface="微軟正黑體"/>
            </a:endParaRPr>
          </a:p>
        </p:txBody>
      </p:sp>
      <p:sp>
        <p:nvSpPr>
          <p:cNvPr id="3" name="矩形 2"/>
          <p:cNvSpPr/>
          <p:nvPr/>
        </p:nvSpPr>
        <p:spPr>
          <a:xfrm>
            <a:off x="6426789" y="21599"/>
            <a:ext cx="1313180" cy="769441"/>
          </a:xfrm>
          <a:prstGeom prst="rect">
            <a:avLst/>
          </a:prstGeom>
        </p:spPr>
        <p:txBody>
          <a:bodyPr wrap="none">
            <a:spAutoFit/>
          </a:bodyPr>
          <a:lstStyle/>
          <a:p>
            <a:pPr lvl="0"/>
            <a:r>
              <a:rPr lang="zh-TW" altLang="en-US" sz="4400" b="1" dirty="0" smtClean="0">
                <a:solidFill>
                  <a:srgbClr val="FF0000"/>
                </a:solidFill>
                <a:latin typeface="微軟正黑體"/>
                <a:ea typeface="微軟正黑體"/>
              </a:rPr>
              <a:t>捕鹿</a:t>
            </a:r>
            <a:endParaRPr lang="zh-TW" altLang="en-US" sz="4400" b="1" dirty="0">
              <a:solidFill>
                <a:srgbClr val="FF0000"/>
              </a:solidFill>
              <a:latin typeface="微軟正黑體"/>
              <a:ea typeface="微軟正黑體"/>
            </a:endParaRPr>
          </a:p>
        </p:txBody>
      </p:sp>
    </p:spTree>
    <p:extLst>
      <p:ext uri="{BB962C8B-B14F-4D97-AF65-F5344CB8AC3E}">
        <p14:creationId xmlns:p14="http://schemas.microsoft.com/office/powerpoint/2010/main" val="3050339218"/>
      </p:ext>
    </p:extLst>
  </p:cSld>
  <p:clrMapOvr>
    <a:masterClrMapping/>
  </p:clrMapOvr>
  <p:transition>
    <p:spli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圖片 2" descr="3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4242"/>
            <a:ext cx="4405312"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圖片 3" descr="kc17-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12" y="0"/>
            <a:ext cx="476250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文字方塊 6"/>
          <p:cNvSpPr txBox="1">
            <a:spLocks noChangeArrowheads="1"/>
          </p:cNvSpPr>
          <p:nvPr/>
        </p:nvSpPr>
        <p:spPr bwMode="auto">
          <a:xfrm>
            <a:off x="4787900" y="0"/>
            <a:ext cx="1262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ea typeface="新細明體" charset="-12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ea typeface="新細明體" charset="-12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ea typeface="新細明體" charset="-12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ea typeface="新細明體" charset="-12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ea typeface="新細明體" charset="-12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新細明體" charset="-12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新細明體" charset="-12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新細明體" charset="-12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新細明體" charset="-120"/>
              </a:defRPr>
            </a:lvl9pPr>
          </a:lstStyle>
          <a:p>
            <a:pPr eaLnBrk="1" fontAlgn="base" hangingPunct="1">
              <a:spcBef>
                <a:spcPct val="0"/>
              </a:spcBef>
              <a:spcAft>
                <a:spcPct val="0"/>
              </a:spcAft>
              <a:buClrTx/>
              <a:buSzTx/>
              <a:buFontTx/>
              <a:buNone/>
            </a:pPr>
            <a:r>
              <a:rPr kumimoji="1" lang="zh-TW" altLang="en-US" sz="2800" b="1" dirty="0" smtClean="0">
                <a:latin typeface="微軟正黑體" panose="020B0604030504040204" pitchFamily="34" charset="-120"/>
                <a:ea typeface="微軟正黑體" panose="020B0604030504040204" pitchFamily="34" charset="-120"/>
              </a:rPr>
              <a:t>莿桐花</a:t>
            </a:r>
          </a:p>
        </p:txBody>
      </p:sp>
      <p:sp>
        <p:nvSpPr>
          <p:cNvPr id="2" name="文字方塊 1"/>
          <p:cNvSpPr txBox="1"/>
          <p:nvPr/>
        </p:nvSpPr>
        <p:spPr>
          <a:xfrm>
            <a:off x="899592" y="139154"/>
            <a:ext cx="1313180" cy="769441"/>
          </a:xfrm>
          <a:prstGeom prst="rect">
            <a:avLst/>
          </a:prstGeom>
          <a:noFill/>
        </p:spPr>
        <p:txBody>
          <a:bodyPr wrap="none" rtlCol="0">
            <a:spAutoFit/>
          </a:bodyPr>
          <a:lstStyle/>
          <a:p>
            <a:r>
              <a:rPr lang="zh-TW" altLang="en-US" sz="4400" b="1" dirty="0" smtClean="0">
                <a:solidFill>
                  <a:srgbClr val="FF0000"/>
                </a:solidFill>
                <a:latin typeface="+mj-ea"/>
                <a:ea typeface="+mj-ea"/>
              </a:rPr>
              <a:t>揉採</a:t>
            </a:r>
            <a:endParaRPr lang="zh-TW" altLang="en-US" sz="4400" b="1" dirty="0">
              <a:solidFill>
                <a:srgbClr val="FF0000"/>
              </a:solidFill>
              <a:latin typeface="+mj-ea"/>
              <a:ea typeface="+mj-ea"/>
            </a:endParaRPr>
          </a:p>
        </p:txBody>
      </p:sp>
      <p:pic>
        <p:nvPicPr>
          <p:cNvPr id="3" name="圖片 2"/>
          <p:cNvPicPr>
            <a:picLocks noChangeAspect="1"/>
          </p:cNvPicPr>
          <p:nvPr/>
        </p:nvPicPr>
        <p:blipFill>
          <a:blip r:embed="rId4"/>
          <a:stretch>
            <a:fillRect/>
          </a:stretch>
        </p:blipFill>
        <p:spPr>
          <a:xfrm>
            <a:off x="3714949" y="-99392"/>
            <a:ext cx="5429051" cy="7416000"/>
          </a:xfrm>
          <a:prstGeom prst="rect">
            <a:avLst/>
          </a:prstGeom>
        </p:spPr>
      </p:pic>
      <p:sp>
        <p:nvSpPr>
          <p:cNvPr id="4" name="文字方塊 3"/>
          <p:cNvSpPr txBox="1"/>
          <p:nvPr/>
        </p:nvSpPr>
        <p:spPr>
          <a:xfrm>
            <a:off x="4499992" y="332656"/>
            <a:ext cx="1313180" cy="769441"/>
          </a:xfrm>
          <a:prstGeom prst="rect">
            <a:avLst/>
          </a:prstGeom>
          <a:noFill/>
        </p:spPr>
        <p:txBody>
          <a:bodyPr wrap="none" rtlCol="0">
            <a:spAutoFit/>
          </a:bodyPr>
          <a:lstStyle/>
          <a:p>
            <a:r>
              <a:rPr lang="zh-TW" altLang="en-US" sz="4400" b="1" dirty="0" smtClean="0">
                <a:solidFill>
                  <a:srgbClr val="C00000"/>
                </a:solidFill>
                <a:latin typeface="+mj-ea"/>
                <a:ea typeface="+mj-ea"/>
              </a:rPr>
              <a:t>舂</a:t>
            </a:r>
            <a:r>
              <a:rPr lang="zh-TW" altLang="en-US" sz="4400" b="1" dirty="0">
                <a:solidFill>
                  <a:srgbClr val="C00000"/>
                </a:solidFill>
                <a:latin typeface="+mj-ea"/>
                <a:ea typeface="+mj-ea"/>
              </a:rPr>
              <a:t>米</a:t>
            </a:r>
          </a:p>
        </p:txBody>
      </p:sp>
    </p:spTree>
    <p:extLst>
      <p:ext uri="{BB962C8B-B14F-4D97-AF65-F5344CB8AC3E}">
        <p14:creationId xmlns:p14="http://schemas.microsoft.com/office/powerpoint/2010/main" val="1902525847"/>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ownloads\13103378_522056134646012_2815608736667806376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337"/>
            <a:ext cx="5095875" cy="6029325"/>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095875" y="414337"/>
            <a:ext cx="3960440" cy="6001643"/>
          </a:xfrm>
          <a:prstGeom prst="rect">
            <a:avLst/>
          </a:prstGeom>
          <a:noFill/>
        </p:spPr>
        <p:txBody>
          <a:bodyPr wrap="square" rtlCol="0">
            <a:spAutoFit/>
          </a:bodyPr>
          <a:lstStyle/>
          <a:p>
            <a:r>
              <a:rPr lang="zh-TW" altLang="en-US" sz="3200" b="1" dirty="0" smtClean="0">
                <a:latin typeface="+mj-ea"/>
                <a:ea typeface="+mj-ea"/>
              </a:rPr>
              <a:t>社學聘請</a:t>
            </a:r>
            <a:r>
              <a:rPr lang="zh-TW" altLang="en-US" sz="3200" b="1" dirty="0">
                <a:latin typeface="+mj-ea"/>
                <a:ea typeface="+mj-ea"/>
              </a:rPr>
              <a:t>漢文教師──社師</a:t>
            </a:r>
            <a:r>
              <a:rPr lang="zh-TW" altLang="en-US" sz="3200" b="1" dirty="0" smtClean="0">
                <a:latin typeface="+mj-ea"/>
                <a:ea typeface="+mj-ea"/>
              </a:rPr>
              <a:t>，教導</a:t>
            </a:r>
            <a:r>
              <a:rPr lang="zh-TW" altLang="en-US" sz="3200" b="1" dirty="0">
                <a:latin typeface="+mj-ea"/>
                <a:ea typeface="+mj-ea"/>
              </a:rPr>
              <a:t>平埔族兒童</a:t>
            </a:r>
            <a:r>
              <a:rPr lang="zh-TW" altLang="en-US" sz="3200" b="1" dirty="0" smtClean="0">
                <a:latin typeface="+mj-ea"/>
                <a:ea typeface="+mj-ea"/>
              </a:rPr>
              <a:t>讀寫，設有</a:t>
            </a:r>
            <a:r>
              <a:rPr lang="zh-TW" altLang="en-US" sz="3200" b="1" dirty="0">
                <a:latin typeface="+mj-ea"/>
                <a:ea typeface="+mj-ea"/>
              </a:rPr>
              <a:t>縣學訓導，定期</a:t>
            </a:r>
            <a:r>
              <a:rPr lang="zh-TW" altLang="en-US" sz="3200" b="1" dirty="0" smtClean="0">
                <a:latin typeface="+mj-ea"/>
                <a:ea typeface="+mj-ea"/>
              </a:rPr>
              <a:t>到社學</a:t>
            </a:r>
            <a:r>
              <a:rPr lang="zh-TW" altLang="en-US" sz="3200" b="1" dirty="0">
                <a:latin typeface="+mj-ea"/>
                <a:ea typeface="+mj-ea"/>
              </a:rPr>
              <a:t>考察學務</a:t>
            </a:r>
            <a:r>
              <a:rPr lang="zh-TW" altLang="en-US" sz="3200" b="1" dirty="0" smtClean="0">
                <a:latin typeface="+mj-ea"/>
                <a:ea typeface="+mj-ea"/>
              </a:rPr>
              <a:t>。</a:t>
            </a:r>
            <a:endParaRPr lang="en-US" altLang="zh-TW" sz="3200" b="1" dirty="0" smtClean="0">
              <a:latin typeface="+mj-ea"/>
              <a:ea typeface="+mj-ea"/>
            </a:endParaRPr>
          </a:p>
          <a:p>
            <a:r>
              <a:rPr lang="zh-TW" altLang="en-US" sz="3200" b="1" dirty="0" smtClean="0">
                <a:latin typeface="+mj-ea"/>
                <a:ea typeface="+mj-ea"/>
              </a:rPr>
              <a:t>社</a:t>
            </a:r>
            <a:r>
              <a:rPr lang="zh-TW" altLang="en-US" sz="3200" b="1" dirty="0">
                <a:latin typeface="+mj-ea"/>
                <a:ea typeface="+mj-ea"/>
              </a:rPr>
              <a:t>師</a:t>
            </a:r>
            <a:r>
              <a:rPr lang="zh-TW" altLang="en-US" sz="3200" b="1" dirty="0" smtClean="0">
                <a:latin typeface="+mj-ea"/>
                <a:ea typeface="+mj-ea"/>
              </a:rPr>
              <a:t>教授儒家基礎</a:t>
            </a:r>
            <a:r>
              <a:rPr lang="zh-TW" altLang="en-US" sz="3200" b="1" dirty="0">
                <a:latin typeface="+mj-ea"/>
                <a:ea typeface="+mj-ea"/>
              </a:rPr>
              <a:t>經典，以四書及三字經比較</a:t>
            </a:r>
            <a:r>
              <a:rPr lang="zh-TW" altLang="en-US" sz="3200" b="1" dirty="0" smtClean="0">
                <a:latin typeface="+mj-ea"/>
                <a:ea typeface="+mj-ea"/>
              </a:rPr>
              <a:t>普遍</a:t>
            </a:r>
            <a:r>
              <a:rPr lang="zh-TW" altLang="en-US" sz="3200" b="1" dirty="0" smtClean="0">
                <a:solidFill>
                  <a:prstClr val="black"/>
                </a:solidFill>
                <a:latin typeface="+mj-ea"/>
                <a:ea typeface="+mj-ea"/>
              </a:rPr>
              <a:t>。</a:t>
            </a:r>
            <a:endParaRPr lang="en-US" altLang="zh-TW" sz="3200" b="1" dirty="0" smtClean="0">
              <a:solidFill>
                <a:prstClr val="black"/>
              </a:solidFill>
              <a:latin typeface="+mj-ea"/>
              <a:ea typeface="+mj-ea"/>
            </a:endParaRPr>
          </a:p>
          <a:p>
            <a:r>
              <a:rPr lang="zh-TW" altLang="en-US" sz="3200" b="1" dirty="0">
                <a:solidFill>
                  <a:srgbClr val="1D2129"/>
                </a:solidFill>
                <a:latin typeface="+mj-ea"/>
                <a:ea typeface="+mj-ea"/>
              </a:rPr>
              <a:t>圖</a:t>
            </a:r>
            <a:r>
              <a:rPr lang="zh-TW" altLang="en-US" sz="3200" b="1" dirty="0" smtClean="0">
                <a:solidFill>
                  <a:srgbClr val="1D2129"/>
                </a:solidFill>
                <a:latin typeface="+mj-ea"/>
                <a:ea typeface="+mj-ea"/>
              </a:rPr>
              <a:t>中</a:t>
            </a:r>
            <a:r>
              <a:rPr lang="zh-TW" altLang="en-US" sz="3200" b="1" dirty="0">
                <a:solidFill>
                  <a:srgbClr val="1D2129"/>
                </a:solidFill>
                <a:latin typeface="+mj-ea"/>
                <a:ea typeface="+mj-ea"/>
              </a:rPr>
              <a:t>都</a:t>
            </a:r>
            <a:r>
              <a:rPr lang="zh-TW" altLang="en-US" sz="3200" b="1" dirty="0" smtClean="0">
                <a:solidFill>
                  <a:srgbClr val="1D2129"/>
                </a:solidFill>
                <a:latin typeface="+mj-ea"/>
                <a:ea typeface="+mj-ea"/>
              </a:rPr>
              <a:t>是</a:t>
            </a:r>
            <a:r>
              <a:rPr lang="zh-TW" altLang="en-US" sz="3200" b="1" dirty="0">
                <a:solidFill>
                  <a:srgbClr val="1D2129"/>
                </a:solidFill>
                <a:latin typeface="+mj-ea"/>
                <a:ea typeface="+mj-ea"/>
              </a:rPr>
              <a:t>男童</a:t>
            </a:r>
            <a:r>
              <a:rPr lang="zh-TW" altLang="en-US" sz="3200" b="1" dirty="0" smtClean="0">
                <a:solidFill>
                  <a:srgbClr val="1D2129"/>
                </a:solidFill>
                <a:latin typeface="+mj-ea"/>
                <a:ea typeface="+mj-ea"/>
              </a:rPr>
              <a:t>，與平埔族的母系社會不同</a:t>
            </a:r>
            <a:r>
              <a:rPr lang="zh-TW" altLang="en-US" sz="3200" b="1" dirty="0">
                <a:solidFill>
                  <a:srgbClr val="1D2129"/>
                </a:solidFill>
                <a:latin typeface="+mj-ea"/>
                <a:ea typeface="+mj-ea"/>
              </a:rPr>
              <a:t>，顯示漢人文化已滲入平埔族的家庭結構</a:t>
            </a:r>
            <a:r>
              <a:rPr lang="zh-TW" altLang="en-US" sz="3200" b="1" dirty="0" smtClean="0">
                <a:solidFill>
                  <a:srgbClr val="1D2129"/>
                </a:solidFill>
                <a:latin typeface="+mj-ea"/>
                <a:ea typeface="+mj-ea"/>
              </a:rPr>
              <a:t>中。</a:t>
            </a:r>
            <a:endParaRPr lang="zh-TW" altLang="en-US" sz="3200" b="1" dirty="0">
              <a:latin typeface="+mj-ea"/>
              <a:ea typeface="+mj-ea"/>
            </a:endParaRPr>
          </a:p>
        </p:txBody>
      </p:sp>
      <p:pic>
        <p:nvPicPr>
          <p:cNvPr id="3" name="圖片 2"/>
          <p:cNvPicPr>
            <a:picLocks noChangeAspect="1"/>
          </p:cNvPicPr>
          <p:nvPr/>
        </p:nvPicPr>
        <p:blipFill>
          <a:blip r:embed="rId3"/>
          <a:stretch>
            <a:fillRect/>
          </a:stretch>
        </p:blipFill>
        <p:spPr>
          <a:xfrm>
            <a:off x="3545892" y="-774000"/>
            <a:ext cx="5587181" cy="7632000"/>
          </a:xfrm>
          <a:prstGeom prst="rect">
            <a:avLst/>
          </a:prstGeom>
        </p:spPr>
      </p:pic>
      <p:sp>
        <p:nvSpPr>
          <p:cNvPr id="4" name="文字方塊 3"/>
          <p:cNvSpPr txBox="1"/>
          <p:nvPr/>
        </p:nvSpPr>
        <p:spPr>
          <a:xfrm>
            <a:off x="4644008" y="260648"/>
            <a:ext cx="1313180" cy="769441"/>
          </a:xfrm>
          <a:prstGeom prst="rect">
            <a:avLst/>
          </a:prstGeom>
          <a:noFill/>
        </p:spPr>
        <p:txBody>
          <a:bodyPr wrap="none" rtlCol="0">
            <a:spAutoFit/>
          </a:bodyPr>
          <a:lstStyle/>
          <a:p>
            <a:r>
              <a:rPr lang="zh-TW" altLang="en-US" sz="4400" b="1" dirty="0" smtClean="0">
                <a:solidFill>
                  <a:srgbClr val="C00000"/>
                </a:solidFill>
              </a:rPr>
              <a:t>耕種</a:t>
            </a:r>
            <a:endParaRPr lang="zh-TW" altLang="en-US" sz="4400" b="1" dirty="0">
              <a:solidFill>
                <a:srgbClr val="C00000"/>
              </a:solidFill>
            </a:endParaRPr>
          </a:p>
        </p:txBody>
      </p:sp>
    </p:spTree>
    <p:extLst>
      <p:ext uri="{BB962C8B-B14F-4D97-AF65-F5344CB8AC3E}">
        <p14:creationId xmlns:p14="http://schemas.microsoft.com/office/powerpoint/2010/main" val="351703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prstClr val="black"/>
                </a:solidFill>
              </a:rPr>
              <a:t>西拉雅族</a:t>
            </a:r>
            <a:r>
              <a:rPr lang="zh-TW" altLang="en-US" sz="4400" b="1" dirty="0">
                <a:solidFill>
                  <a:schemeClr val="tx1"/>
                </a:solidFill>
              </a:rPr>
              <a:t>的祀壺信仰</a:t>
            </a:r>
          </a:p>
        </p:txBody>
      </p:sp>
      <p:sp>
        <p:nvSpPr>
          <p:cNvPr id="3" name="內容版面配置區 2"/>
          <p:cNvSpPr>
            <a:spLocks noGrp="1"/>
          </p:cNvSpPr>
          <p:nvPr>
            <p:ph idx="1"/>
          </p:nvPr>
        </p:nvSpPr>
        <p:spPr>
          <a:xfrm>
            <a:off x="0" y="1807361"/>
            <a:ext cx="9144000" cy="5050639"/>
          </a:xfrm>
        </p:spPr>
        <p:txBody>
          <a:bodyPr anchor="t">
            <a:normAutofit lnSpcReduction="10000"/>
          </a:bodyPr>
          <a:lstStyle/>
          <a:p>
            <a:pPr lvl="0">
              <a:buClrTx/>
              <a:buFont typeface="Wingdings" panose="05000000000000000000" pitchFamily="2" charset="2"/>
              <a:buChar char="Ø"/>
            </a:pPr>
            <a:r>
              <a:rPr lang="zh-TW" altLang="en-US" sz="3200" b="1" dirty="0" smtClean="0">
                <a:solidFill>
                  <a:schemeClr val="tx1"/>
                </a:solidFill>
                <a:latin typeface="+mn-ea"/>
              </a:rPr>
              <a:t>西拉雅族</a:t>
            </a:r>
            <a:r>
              <a:rPr lang="zh-TW" altLang="zh-TW" sz="3200" b="1" dirty="0" smtClean="0">
                <a:solidFill>
                  <a:schemeClr val="tx1"/>
                </a:solidFill>
                <a:latin typeface="+mn-ea"/>
              </a:rPr>
              <a:t>祭拜</a:t>
            </a:r>
            <a:r>
              <a:rPr lang="zh-TW" altLang="zh-TW" sz="3200" b="1" dirty="0">
                <a:solidFill>
                  <a:schemeClr val="tx1"/>
                </a:solidFill>
                <a:latin typeface="+mn-ea"/>
              </a:rPr>
              <a:t>的主</a:t>
            </a:r>
            <a:r>
              <a:rPr lang="zh-TW" altLang="zh-TW" sz="3200" b="1" dirty="0" smtClean="0">
                <a:solidFill>
                  <a:schemeClr val="tx1"/>
                </a:solidFill>
                <a:latin typeface="+mn-ea"/>
              </a:rPr>
              <a:t>神為</a:t>
            </a:r>
            <a:r>
              <a:rPr lang="zh-TW" altLang="zh-TW" sz="3200" b="1" dirty="0">
                <a:solidFill>
                  <a:prstClr val="black"/>
                </a:solidFill>
                <a:latin typeface="微軟正黑體"/>
              </a:rPr>
              <a:t>「</a:t>
            </a:r>
            <a:r>
              <a:rPr lang="zh-TW" altLang="zh-TW" sz="3200" b="1" dirty="0" smtClean="0">
                <a:solidFill>
                  <a:prstClr val="black"/>
                </a:solidFill>
                <a:latin typeface="微軟正黑體"/>
              </a:rPr>
              <a:t>無形」的</a:t>
            </a:r>
            <a:r>
              <a:rPr lang="zh-TW" altLang="en-US" sz="3200" b="1" dirty="0" smtClean="0">
                <a:solidFill>
                  <a:prstClr val="black"/>
                </a:solidFill>
                <a:latin typeface="微軟正黑體"/>
              </a:rPr>
              <a:t>，被</a:t>
            </a:r>
            <a:r>
              <a:rPr lang="zh-TW" altLang="en-US" sz="3200" b="1" dirty="0">
                <a:solidFill>
                  <a:prstClr val="black"/>
                </a:solidFill>
                <a:latin typeface="微軟正黑體"/>
              </a:rPr>
              <a:t>稱</a:t>
            </a:r>
            <a:r>
              <a:rPr lang="zh-TW" altLang="zh-TW" sz="3200" b="1" dirty="0" smtClean="0">
                <a:solidFill>
                  <a:schemeClr val="tx1"/>
                </a:solidFill>
                <a:latin typeface="+mn-ea"/>
              </a:rPr>
              <a:t>阿</a:t>
            </a:r>
            <a:r>
              <a:rPr lang="zh-TW" altLang="zh-TW" sz="3200" b="1" dirty="0">
                <a:solidFill>
                  <a:schemeClr val="tx1"/>
                </a:solidFill>
                <a:latin typeface="+mn-ea"/>
              </a:rPr>
              <a:t>立祖、阿立母、太祖、老</a:t>
            </a:r>
            <a:r>
              <a:rPr lang="zh-TW" altLang="zh-TW" sz="3200" b="1" dirty="0" smtClean="0">
                <a:solidFill>
                  <a:schemeClr val="tx1"/>
                </a:solidFill>
                <a:latin typeface="+mn-ea"/>
              </a:rPr>
              <a:t>祖</a:t>
            </a:r>
            <a:r>
              <a:rPr lang="zh-TW" altLang="en-US" sz="3200" b="1" dirty="0" smtClean="0">
                <a:solidFill>
                  <a:schemeClr val="tx1"/>
                </a:solidFill>
                <a:latin typeface="+mn-ea"/>
              </a:rPr>
              <a:t>或</a:t>
            </a:r>
            <a:r>
              <a:rPr lang="zh-TW" altLang="zh-TW" sz="3200" b="1" dirty="0" smtClean="0">
                <a:solidFill>
                  <a:schemeClr val="tx1"/>
                </a:solidFill>
                <a:latin typeface="+mn-ea"/>
              </a:rPr>
              <a:t>太上老君等。</a:t>
            </a:r>
            <a:endParaRPr lang="en-US" altLang="zh-TW" sz="3200" b="1" dirty="0" smtClean="0">
              <a:solidFill>
                <a:schemeClr val="tx1"/>
              </a:solidFill>
              <a:latin typeface="+mn-ea"/>
            </a:endParaRPr>
          </a:p>
          <a:p>
            <a:pPr lvl="0">
              <a:buClrTx/>
              <a:buFont typeface="Wingdings" panose="05000000000000000000" pitchFamily="2" charset="2"/>
              <a:buChar char="Ø"/>
            </a:pPr>
            <a:r>
              <a:rPr lang="zh-TW" altLang="en-US" sz="3200" b="1" dirty="0">
                <a:solidFill>
                  <a:schemeClr val="tx1"/>
                </a:solidFill>
                <a:latin typeface="+mn-ea"/>
              </a:rPr>
              <a:t>西拉雅族人以壺、罐、甕、碗、矸盛水供奉祖先靈魂</a:t>
            </a:r>
            <a:r>
              <a:rPr lang="zh-TW" altLang="en-US" sz="3200" b="1" dirty="0" smtClean="0">
                <a:solidFill>
                  <a:schemeClr val="tx1"/>
                </a:solidFill>
                <a:latin typeface="+mn-ea"/>
              </a:rPr>
              <a:t>。</a:t>
            </a:r>
            <a:endParaRPr lang="en-US" altLang="zh-TW" sz="3200" b="1" dirty="0" smtClean="0">
              <a:solidFill>
                <a:schemeClr val="tx1"/>
              </a:solidFill>
              <a:latin typeface="+mn-ea"/>
            </a:endParaRPr>
          </a:p>
          <a:p>
            <a:pPr lvl="0">
              <a:buClrTx/>
              <a:buFont typeface="Wingdings" panose="05000000000000000000" pitchFamily="2" charset="2"/>
              <a:buChar char="Ø"/>
            </a:pPr>
            <a:r>
              <a:rPr lang="zh-TW" altLang="en-US" sz="3200" b="1" dirty="0">
                <a:solidFill>
                  <a:schemeClr val="tx1"/>
                </a:solidFill>
                <a:latin typeface="+mn-ea"/>
              </a:rPr>
              <a:t>壺內插入澤蘭、香蕉葉之類的植物，部分地區還以紅布將壺體包起來，象徵神明的存在</a:t>
            </a:r>
            <a:r>
              <a:rPr lang="zh-TW" altLang="en-US" sz="3200" b="1" dirty="0" smtClean="0">
                <a:solidFill>
                  <a:schemeClr val="tx1"/>
                </a:solidFill>
                <a:latin typeface="+mn-ea"/>
              </a:rPr>
              <a:t>。</a:t>
            </a:r>
            <a:endParaRPr lang="en-US" altLang="zh-TW" sz="3200" b="1" dirty="0">
              <a:solidFill>
                <a:schemeClr val="tx1"/>
              </a:solidFill>
              <a:latin typeface="+mn-ea"/>
            </a:endParaRPr>
          </a:p>
          <a:p>
            <a:pPr lvl="0">
              <a:buClrTx/>
              <a:buFont typeface="Wingdings" panose="05000000000000000000" pitchFamily="2" charset="2"/>
              <a:buChar char="Ø"/>
            </a:pPr>
            <a:r>
              <a:rPr lang="zh-TW" altLang="zh-TW" sz="3200" b="1" dirty="0" smtClean="0">
                <a:solidFill>
                  <a:schemeClr val="tx1"/>
                </a:solidFill>
                <a:latin typeface="+mn-ea"/>
              </a:rPr>
              <a:t>過去由於族人自卑</a:t>
            </a:r>
            <a:r>
              <a:rPr lang="zh-TW" altLang="zh-TW" sz="3200" b="1" dirty="0">
                <a:solidFill>
                  <a:schemeClr val="tx1"/>
                </a:solidFill>
                <a:latin typeface="+mn-ea"/>
              </a:rPr>
              <a:t>，或害怕被外人稱為平埔仔或平埔番，故將祀壺安置於自家牆腳下，故又俗稱「壁腳佛</a:t>
            </a:r>
            <a:r>
              <a:rPr lang="zh-TW" altLang="zh-TW" sz="3200" b="1" dirty="0" smtClean="0">
                <a:solidFill>
                  <a:schemeClr val="tx1"/>
                </a:solidFill>
                <a:latin typeface="+mn-ea"/>
              </a:rPr>
              <a:t>」。</a:t>
            </a:r>
            <a:endParaRPr lang="en-US" altLang="zh-TW" sz="3200" b="1" dirty="0" smtClean="0">
              <a:solidFill>
                <a:schemeClr val="tx1"/>
              </a:solidFill>
              <a:latin typeface="+mn-ea"/>
            </a:endParaRPr>
          </a:p>
          <a:p>
            <a:pPr lvl="0">
              <a:buClr>
                <a:prstClr val="black">
                  <a:lumMod val="75000"/>
                  <a:lumOff val="25000"/>
                </a:prstClr>
              </a:buClr>
            </a:pPr>
            <a:endParaRPr lang="zh-TW" altLang="en-US" dirty="0"/>
          </a:p>
        </p:txBody>
      </p:sp>
    </p:spTree>
    <p:extLst>
      <p:ext uri="{BB962C8B-B14F-4D97-AF65-F5344CB8AC3E}">
        <p14:creationId xmlns:p14="http://schemas.microsoft.com/office/powerpoint/2010/main" val="1752649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rPr>
              <a:t>祀壺與</a:t>
            </a:r>
            <a:r>
              <a:rPr lang="zh-TW" altLang="zh-TW" sz="4400" b="1" dirty="0">
                <a:solidFill>
                  <a:prstClr val="black"/>
                </a:solidFill>
                <a:latin typeface="微軟正黑體"/>
                <a:cs typeface="+mn-cs"/>
              </a:rPr>
              <a:t>公廨</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Autofit/>
          </a:bodyPr>
          <a:lstStyle/>
          <a:p>
            <a:pPr>
              <a:buClrTx/>
              <a:buFont typeface="Wingdings" panose="05000000000000000000" pitchFamily="2" charset="2"/>
              <a:buChar char="Ø"/>
            </a:pPr>
            <a:r>
              <a:rPr lang="zh-TW" altLang="en-US" sz="3200" b="1" dirty="0" smtClean="0">
                <a:solidFill>
                  <a:schemeClr val="tx1"/>
                </a:solidFill>
                <a:latin typeface="+mj-ea"/>
                <a:ea typeface="+mj-ea"/>
              </a:rPr>
              <a:t>「</a:t>
            </a:r>
            <a:r>
              <a:rPr lang="zh-TW" altLang="en-US" sz="3200" b="1" dirty="0">
                <a:solidFill>
                  <a:schemeClr val="tx1"/>
                </a:solidFill>
                <a:latin typeface="+mj-ea"/>
                <a:ea typeface="+mj-ea"/>
              </a:rPr>
              <a:t>祀壺」中的水承載著祖靈阿立母、尪祖的神力，保護著子民的身家平安、維繫心靈的安定，澤蘭可帶在身上保平安、向水乞得後喝下可以治病、祛邪</a:t>
            </a:r>
            <a:r>
              <a:rPr lang="zh-TW" altLang="en-US" sz="3200" b="1" dirty="0" smtClean="0">
                <a:solidFill>
                  <a:schemeClr val="tx1"/>
                </a:solidFill>
                <a:latin typeface="+mj-ea"/>
                <a:ea typeface="+mj-ea"/>
              </a:rPr>
              <a:t>。</a:t>
            </a:r>
            <a:endParaRPr lang="en-US" altLang="zh-TW" sz="3200" b="1" dirty="0" smtClean="0">
              <a:solidFill>
                <a:schemeClr val="tx1"/>
              </a:solidFill>
              <a:latin typeface="+mj-ea"/>
              <a:ea typeface="+mj-ea"/>
            </a:endParaRPr>
          </a:p>
          <a:p>
            <a:pPr lvl="0">
              <a:buClrTx/>
              <a:buFont typeface="Wingdings" panose="05000000000000000000" pitchFamily="2" charset="2"/>
              <a:buChar char="Ø"/>
            </a:pPr>
            <a:r>
              <a:rPr lang="zh-TW" altLang="zh-TW" sz="3200" b="1" dirty="0">
                <a:solidFill>
                  <a:prstClr val="black"/>
                </a:solidFill>
                <a:latin typeface="微軟正黑體"/>
              </a:rPr>
              <a:t>公廨原來是平埔族未婚男性聚居的房舍，且為議事之所</a:t>
            </a:r>
            <a:r>
              <a:rPr lang="zh-TW" altLang="en-US" sz="3200" b="1" dirty="0">
                <a:solidFill>
                  <a:prstClr val="black"/>
                </a:solidFill>
                <a:latin typeface="微軟正黑體"/>
              </a:rPr>
              <a:t>。</a:t>
            </a:r>
            <a:endParaRPr lang="en-US" altLang="zh-TW" sz="3200" b="1" dirty="0">
              <a:solidFill>
                <a:prstClr val="black"/>
              </a:solidFill>
              <a:latin typeface="微軟正黑體"/>
            </a:endParaRPr>
          </a:p>
          <a:p>
            <a:pPr lvl="0">
              <a:buClrTx/>
              <a:buFont typeface="Wingdings" panose="05000000000000000000" pitchFamily="2" charset="2"/>
              <a:buChar char="Ø"/>
            </a:pPr>
            <a:r>
              <a:rPr lang="zh-TW" altLang="en-US" sz="3200" b="1" dirty="0">
                <a:solidFill>
                  <a:prstClr val="black"/>
                </a:solidFill>
                <a:latin typeface="微軟正黑體"/>
              </a:rPr>
              <a:t>西拉雅語「庫瓦</a:t>
            </a:r>
            <a:r>
              <a:rPr lang="en-US" altLang="zh-TW" sz="3200" b="1" dirty="0" err="1">
                <a:solidFill>
                  <a:prstClr val="black"/>
                </a:solidFill>
                <a:latin typeface="微軟正黑體"/>
              </a:rPr>
              <a:t>Kuwa</a:t>
            </a:r>
            <a:r>
              <a:rPr lang="zh-TW" altLang="en-US" sz="3200" b="1" dirty="0">
                <a:solidFill>
                  <a:prstClr val="black"/>
                </a:solidFill>
                <a:latin typeface="微軟正黑體"/>
              </a:rPr>
              <a:t>或</a:t>
            </a:r>
            <a:r>
              <a:rPr lang="en-US" altLang="zh-TW" sz="3200" b="1" dirty="0" err="1">
                <a:solidFill>
                  <a:prstClr val="black"/>
                </a:solidFill>
                <a:latin typeface="微軟正黑體"/>
              </a:rPr>
              <a:t>Kuva</a:t>
            </a:r>
            <a:r>
              <a:rPr lang="zh-TW" altLang="en-US" sz="3200" b="1" dirty="0">
                <a:solidFill>
                  <a:prstClr val="black"/>
                </a:solidFill>
                <a:latin typeface="微軟正黑體"/>
              </a:rPr>
              <a:t>」是祭祀祖靈之地，即現今稱之公廨。 </a:t>
            </a:r>
            <a:endParaRPr lang="en-US" altLang="zh-TW" sz="3200" b="1" dirty="0">
              <a:solidFill>
                <a:prstClr val="black"/>
              </a:solidFill>
              <a:latin typeface="微軟正黑體"/>
            </a:endParaRPr>
          </a:p>
          <a:p>
            <a:pPr marL="0" indent="0">
              <a:buClrTx/>
              <a:buNone/>
            </a:pPr>
            <a:endParaRPr lang="en-US" altLang="zh-TW" sz="3200" b="1" dirty="0" smtClean="0">
              <a:solidFill>
                <a:schemeClr val="tx1"/>
              </a:solidFill>
              <a:latin typeface="+mj-ea"/>
              <a:ea typeface="+mj-ea"/>
            </a:endParaRPr>
          </a:p>
        </p:txBody>
      </p:sp>
    </p:spTree>
    <p:extLst>
      <p:ext uri="{BB962C8B-B14F-4D97-AF65-F5344CB8AC3E}">
        <p14:creationId xmlns:p14="http://schemas.microsoft.com/office/powerpoint/2010/main" val="23293391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94210"/>
            <a:ext cx="7626350" cy="576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5091258" y="6248551"/>
            <a:ext cx="4038285" cy="584775"/>
          </a:xfrm>
          <a:prstGeom prst="rect">
            <a:avLst/>
          </a:prstGeom>
          <a:noFill/>
        </p:spPr>
        <p:txBody>
          <a:bodyPr wrap="none" rtlCol="0">
            <a:spAutoFit/>
          </a:bodyPr>
          <a:lstStyle/>
          <a:p>
            <a:r>
              <a:rPr lang="en-US" altLang="zh-TW" sz="3200" b="1" dirty="0" smtClean="0">
                <a:solidFill>
                  <a:srgbClr val="FF0000"/>
                </a:solidFill>
                <a:latin typeface="+mj-ea"/>
                <a:ea typeface="+mj-ea"/>
              </a:rPr>
              <a:t>1957</a:t>
            </a:r>
            <a:r>
              <a:rPr lang="zh-TW" altLang="en-US" sz="3200" b="1" dirty="0" smtClean="0">
                <a:solidFill>
                  <a:srgbClr val="FF0000"/>
                </a:solidFill>
                <a:latin typeface="+mj-ea"/>
                <a:ea typeface="+mj-ea"/>
              </a:rPr>
              <a:t>年拍攝</a:t>
            </a:r>
            <a:r>
              <a:rPr lang="zh-TW" altLang="en-US" sz="3200" b="1" dirty="0">
                <a:solidFill>
                  <a:srgbClr val="FF0000"/>
                </a:solidFill>
                <a:latin typeface="+mj-ea"/>
                <a:ea typeface="+mj-ea"/>
              </a:rPr>
              <a:t>的大公</a:t>
            </a:r>
            <a:r>
              <a:rPr lang="zh-TW" altLang="en-US" sz="3200" b="1" dirty="0" smtClean="0">
                <a:solidFill>
                  <a:srgbClr val="FF0000"/>
                </a:solidFill>
                <a:latin typeface="+mj-ea"/>
                <a:ea typeface="+mj-ea"/>
              </a:rPr>
              <a:t>廨</a:t>
            </a:r>
            <a:endParaRPr lang="zh-TW" altLang="en-US" sz="3200" b="1" dirty="0">
              <a:solidFill>
                <a:srgbClr val="FF0000"/>
              </a:solidFill>
              <a:latin typeface="+mj-ea"/>
              <a:ea typeface="+mj-ea"/>
            </a:endParaRPr>
          </a:p>
        </p:txBody>
      </p:sp>
      <p:sp>
        <p:nvSpPr>
          <p:cNvPr id="2" name="矩形 1"/>
          <p:cNvSpPr/>
          <p:nvPr/>
        </p:nvSpPr>
        <p:spPr>
          <a:xfrm>
            <a:off x="0" y="0"/>
            <a:ext cx="9144000" cy="1077218"/>
          </a:xfrm>
          <a:prstGeom prst="rect">
            <a:avLst/>
          </a:prstGeom>
        </p:spPr>
        <p:txBody>
          <a:bodyPr wrap="square">
            <a:spAutoFit/>
          </a:bodyPr>
          <a:lstStyle/>
          <a:p>
            <a:pPr lvl="0" defTabSz="457200">
              <a:spcBef>
                <a:spcPct val="20000"/>
              </a:spcBef>
              <a:spcAft>
                <a:spcPts val="600"/>
              </a:spcAft>
            </a:pPr>
            <a:r>
              <a:rPr lang="zh-TW" altLang="en-US" sz="3200" b="1" dirty="0">
                <a:solidFill>
                  <a:prstClr val="black"/>
                </a:solidFill>
                <a:latin typeface="微軟正黑體"/>
              </a:rPr>
              <a:t>大公廨原為茅屋竹壁建築，後改為水泥瓦、木條磚壁，</a:t>
            </a:r>
            <a:r>
              <a:rPr lang="en-US" altLang="zh-TW" sz="3200" b="1" dirty="0">
                <a:solidFill>
                  <a:prstClr val="black"/>
                </a:solidFill>
                <a:latin typeface="微軟正黑體"/>
              </a:rPr>
              <a:t>1982</a:t>
            </a:r>
            <a:r>
              <a:rPr lang="zh-TW" altLang="en-US" sz="3200" b="1" dirty="0">
                <a:solidFill>
                  <a:prstClr val="black"/>
                </a:solidFill>
                <a:latin typeface="微軟正黑體"/>
              </a:rPr>
              <a:t>年改建為現狀。</a:t>
            </a:r>
          </a:p>
        </p:txBody>
      </p:sp>
    </p:spTree>
    <p:extLst>
      <p:ext uri="{BB962C8B-B14F-4D97-AF65-F5344CB8AC3E}">
        <p14:creationId xmlns:p14="http://schemas.microsoft.com/office/powerpoint/2010/main" val="1186512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G:\DCIM\101MSDCF\DSC089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8838"/>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10806" y="117674"/>
            <a:ext cx="3570208" cy="769441"/>
          </a:xfrm>
          <a:prstGeom prst="rect">
            <a:avLst/>
          </a:prstGeom>
          <a:noFill/>
        </p:spPr>
        <p:txBody>
          <a:bodyPr wrap="none" rtlCol="0">
            <a:spAutoFit/>
          </a:bodyPr>
          <a:lstStyle/>
          <a:p>
            <a:r>
              <a:rPr lang="zh-TW" altLang="en-US" sz="4400" b="1" dirty="0">
                <a:solidFill>
                  <a:prstClr val="black"/>
                </a:solidFill>
              </a:rPr>
              <a:t>吉貝</a:t>
            </a:r>
            <a:r>
              <a:rPr lang="zh-TW" altLang="en-US" sz="4400" b="1" dirty="0" smtClean="0">
                <a:solidFill>
                  <a:prstClr val="black"/>
                </a:solidFill>
              </a:rPr>
              <a:t>耍大公</a:t>
            </a:r>
            <a:r>
              <a:rPr lang="zh-TW" altLang="en-US" sz="4400" b="1" dirty="0">
                <a:solidFill>
                  <a:prstClr val="black"/>
                </a:solidFill>
              </a:rPr>
              <a:t>廨</a:t>
            </a:r>
            <a:endParaRPr lang="zh-TW" altLang="en-US" sz="4400" dirty="0">
              <a:solidFill>
                <a:prstClr val="black"/>
              </a:solidFill>
            </a:endParaRPr>
          </a:p>
        </p:txBody>
      </p:sp>
      <p:sp>
        <p:nvSpPr>
          <p:cNvPr id="3" name="文字方塊 2"/>
          <p:cNvSpPr txBox="1"/>
          <p:nvPr/>
        </p:nvSpPr>
        <p:spPr>
          <a:xfrm>
            <a:off x="0" y="5999163"/>
            <a:ext cx="9144000" cy="954107"/>
          </a:xfrm>
          <a:prstGeom prst="rect">
            <a:avLst/>
          </a:prstGeom>
          <a:noFill/>
        </p:spPr>
        <p:txBody>
          <a:bodyPr wrap="square" rtlCol="0">
            <a:spAutoFit/>
          </a:bodyPr>
          <a:lstStyle/>
          <a:p>
            <a:r>
              <a:rPr lang="zh-TW" altLang="en-US" sz="3200" b="1" dirty="0" smtClean="0">
                <a:solidFill>
                  <a:srgbClr val="FF0000"/>
                </a:solidFill>
                <a:latin typeface="微軟正黑體"/>
              </a:rPr>
              <a:t>吉貝耍 </a:t>
            </a:r>
            <a:r>
              <a:rPr lang="en-US" altLang="zh-TW" sz="3200" b="1" dirty="0" err="1" smtClean="0">
                <a:solidFill>
                  <a:srgbClr val="FF0000"/>
                </a:solidFill>
                <a:latin typeface="微軟正黑體"/>
              </a:rPr>
              <a:t>Kabua</a:t>
            </a:r>
            <a:r>
              <a:rPr lang="en-US" altLang="zh-TW" sz="3200" b="1" dirty="0" smtClean="0">
                <a:solidFill>
                  <a:srgbClr val="FF0000"/>
                </a:solidFill>
                <a:latin typeface="微軟正黑體"/>
              </a:rPr>
              <a:t>  </a:t>
            </a:r>
            <a:r>
              <a:rPr lang="en-US" altLang="zh-TW" sz="3200" b="1" dirty="0" err="1" smtClean="0">
                <a:solidFill>
                  <a:srgbClr val="FF0000"/>
                </a:solidFill>
                <a:latin typeface="微軟正黑體"/>
              </a:rPr>
              <a:t>Sua</a:t>
            </a:r>
            <a:r>
              <a:rPr lang="zh-TW" altLang="en-US" sz="3200" b="1" dirty="0" smtClean="0">
                <a:solidFill>
                  <a:srgbClr val="FF0000"/>
                </a:solidFill>
                <a:latin typeface="微軟正黑體"/>
              </a:rPr>
              <a:t>西拉雅語木棉花的部落</a:t>
            </a:r>
            <a:endParaRPr lang="en-US" altLang="zh-TW" sz="3200" b="1" dirty="0" smtClean="0">
              <a:solidFill>
                <a:srgbClr val="FF0000"/>
              </a:solidFill>
              <a:latin typeface="微軟正黑體"/>
            </a:endParaRPr>
          </a:p>
          <a:p>
            <a:pPr algn="r"/>
            <a:r>
              <a:rPr lang="zh-TW" altLang="en-US" sz="2400" b="1" dirty="0" smtClean="0">
                <a:solidFill>
                  <a:srgbClr val="FF0000"/>
                </a:solidFill>
                <a:latin typeface="微軟正黑體"/>
              </a:rPr>
              <a:t>木棉台語</a:t>
            </a:r>
            <a:r>
              <a:rPr lang="zh-TW" altLang="en-US" sz="2400" b="1" dirty="0">
                <a:solidFill>
                  <a:srgbClr val="FF0000"/>
                </a:solidFill>
                <a:latin typeface="微軟正黑體"/>
              </a:rPr>
              <a:t>叫斑</a:t>
            </a:r>
            <a:r>
              <a:rPr lang="zh-TW" altLang="en-US" sz="2400" b="1" dirty="0" smtClean="0">
                <a:solidFill>
                  <a:srgbClr val="FF0000"/>
                </a:solidFill>
                <a:latin typeface="微軟正黑體"/>
              </a:rPr>
              <a:t>芝</a:t>
            </a:r>
            <a:endParaRPr lang="en-US" altLang="zh-TW" sz="2400" b="1" dirty="0" smtClean="0">
              <a:solidFill>
                <a:srgbClr val="FF0000"/>
              </a:solidFill>
              <a:latin typeface="微軟正黑體"/>
            </a:endParaRPr>
          </a:p>
        </p:txBody>
      </p:sp>
    </p:spTree>
    <p:extLst>
      <p:ext uri="{BB962C8B-B14F-4D97-AF65-F5344CB8AC3E}">
        <p14:creationId xmlns:p14="http://schemas.microsoft.com/office/powerpoint/2010/main" val="597841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 y="0"/>
            <a:ext cx="3571875"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04" y="100012"/>
            <a:ext cx="4572000"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1176" y="4603984"/>
            <a:ext cx="9144001" cy="1569660"/>
          </a:xfrm>
          <a:prstGeom prst="rect">
            <a:avLst/>
          </a:prstGeom>
          <a:noFill/>
        </p:spPr>
        <p:txBody>
          <a:bodyPr wrap="square" rtlCol="0">
            <a:spAutoFit/>
          </a:bodyPr>
          <a:lstStyle/>
          <a:p>
            <a:r>
              <a:rPr lang="zh-TW" altLang="en-US" sz="3200" b="1" dirty="0" smtClean="0">
                <a:solidFill>
                  <a:prstClr val="black"/>
                </a:solidFill>
                <a:latin typeface="微軟正黑體"/>
              </a:rPr>
              <a:t>大多數</a:t>
            </a:r>
            <a:r>
              <a:rPr lang="zh-TW" altLang="en-US" sz="3200" b="1" dirty="0">
                <a:solidFill>
                  <a:prstClr val="black"/>
                </a:solidFill>
                <a:latin typeface="微軟正黑體"/>
              </a:rPr>
              <a:t>的南島</a:t>
            </a:r>
            <a:r>
              <a:rPr lang="zh-TW" altLang="en-US" sz="3200" b="1" dirty="0" smtClean="0">
                <a:solidFill>
                  <a:prstClr val="black"/>
                </a:solidFill>
                <a:latin typeface="微軟正黑體"/>
              </a:rPr>
              <a:t>民族都沒有文字</a:t>
            </a:r>
            <a:r>
              <a:rPr lang="zh-TW" altLang="en-US" sz="3200" b="1" dirty="0">
                <a:solidFill>
                  <a:prstClr val="black"/>
                </a:solidFill>
                <a:latin typeface="微軟正黑體"/>
              </a:rPr>
              <a:t>紀錄，有關他們的史前文化，必須</a:t>
            </a:r>
            <a:r>
              <a:rPr lang="zh-TW" altLang="en-US" sz="3200" b="1" dirty="0" smtClean="0">
                <a:solidFill>
                  <a:prstClr val="black"/>
                </a:solidFill>
                <a:latin typeface="微軟正黑體"/>
              </a:rPr>
              <a:t>仰賴不同</a:t>
            </a:r>
            <a:r>
              <a:rPr lang="zh-TW" altLang="en-US" sz="3200" b="1" dirty="0">
                <a:solidFill>
                  <a:prstClr val="black"/>
                </a:solidFill>
                <a:latin typeface="微軟正黑體"/>
              </a:rPr>
              <a:t>的學科（如語言學、考古學、人類學）以科學的方法重建。</a:t>
            </a:r>
          </a:p>
        </p:txBody>
      </p:sp>
    </p:spTree>
    <p:extLst>
      <p:ext uri="{BB962C8B-B14F-4D97-AF65-F5344CB8AC3E}">
        <p14:creationId xmlns:p14="http://schemas.microsoft.com/office/powerpoint/2010/main" val="28734825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esktop\70503232_2543428315750416_6509374604715229184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6" y="522000"/>
            <a:ext cx="9177121" cy="63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85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057400"/>
            <a:ext cx="706755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1038225" y="308580"/>
            <a:ext cx="5570756" cy="769441"/>
          </a:xfrm>
          <a:prstGeom prst="rect">
            <a:avLst/>
          </a:prstGeom>
          <a:noFill/>
        </p:spPr>
        <p:txBody>
          <a:bodyPr wrap="none" rtlCol="0">
            <a:spAutoFit/>
          </a:bodyPr>
          <a:lstStyle/>
          <a:p>
            <a:r>
              <a:rPr lang="en-US" altLang="zh-TW" sz="4400" b="1" dirty="0" smtClean="0">
                <a:solidFill>
                  <a:srgbClr val="FF0000"/>
                </a:solidFill>
                <a:latin typeface="+mn-ea"/>
              </a:rPr>
              <a:t>1987</a:t>
            </a:r>
            <a:r>
              <a:rPr lang="zh-TW" altLang="en-US" sz="4400" b="1" dirty="0" smtClean="0">
                <a:solidFill>
                  <a:srgbClr val="FF0000"/>
                </a:solidFill>
                <a:latin typeface="+mn-ea"/>
              </a:rPr>
              <a:t>年拍攝</a:t>
            </a:r>
            <a:r>
              <a:rPr lang="zh-TW" altLang="en-US" sz="4400" b="1" dirty="0">
                <a:solidFill>
                  <a:srgbClr val="FF0000"/>
                </a:solidFill>
                <a:latin typeface="+mn-ea"/>
              </a:rPr>
              <a:t>的北公廨</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9" y="2057400"/>
            <a:ext cx="487045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25789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 y="826246"/>
            <a:ext cx="9173365" cy="61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244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Picture 7" descr="C:\Users\user\Desktop\71177805_2543435099083071_3958596847630548992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0" y="0"/>
            <a:ext cx="9120000" cy="68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095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278" r="13807"/>
          <a:stretch/>
        </p:blipFill>
        <p:spPr bwMode="auto">
          <a:xfrm>
            <a:off x="4499992" y="1646474"/>
            <a:ext cx="4480560" cy="506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35496" y="138955"/>
            <a:ext cx="9108504" cy="646331"/>
          </a:xfrm>
          <a:prstGeom prst="rect">
            <a:avLst/>
          </a:prstGeom>
          <a:noFill/>
        </p:spPr>
        <p:txBody>
          <a:bodyPr wrap="square" rtlCol="0">
            <a:spAutoFit/>
          </a:bodyPr>
          <a:lstStyle/>
          <a:p>
            <a:r>
              <a:rPr lang="zh-TW" altLang="en-US" b="1" dirty="0">
                <a:latin typeface="+mj-ea"/>
                <a:ea typeface="+mj-ea"/>
              </a:rPr>
              <a:t>吉貝耍</a:t>
            </a:r>
            <a:r>
              <a:rPr lang="zh-TW" altLang="en-US" b="1" dirty="0" smtClean="0">
                <a:latin typeface="+mj-ea"/>
                <a:ea typeface="+mj-ea"/>
              </a:rPr>
              <a:t>信仰「</a:t>
            </a:r>
            <a:r>
              <a:rPr lang="zh-TW" altLang="en-US" b="1" dirty="0">
                <a:latin typeface="+mj-ea"/>
                <a:ea typeface="+mj-ea"/>
              </a:rPr>
              <a:t>壺」體</a:t>
            </a:r>
            <a:r>
              <a:rPr lang="zh-TW" altLang="en-US" b="1" dirty="0" smtClean="0">
                <a:latin typeface="+mj-ea"/>
                <a:ea typeface="+mj-ea"/>
              </a:rPr>
              <a:t>的本身，</a:t>
            </a:r>
            <a:r>
              <a:rPr lang="zh-TW" altLang="en-US" b="1" dirty="0">
                <a:latin typeface="+mj-ea"/>
                <a:ea typeface="+mj-ea"/>
              </a:rPr>
              <a:t>不像其他部落可能將它視為「神體」而為祂穿上「紅布官衣」</a:t>
            </a:r>
            <a:r>
              <a:rPr lang="en-US" altLang="zh-TW" b="1" dirty="0">
                <a:latin typeface="+mj-ea"/>
                <a:ea typeface="+mj-ea"/>
              </a:rPr>
              <a:t>(</a:t>
            </a:r>
            <a:r>
              <a:rPr lang="zh-TW" altLang="en-US" b="1" dirty="0">
                <a:latin typeface="+mj-ea"/>
                <a:ea typeface="+mj-ea"/>
              </a:rPr>
              <a:t>如：頭社、番仔田</a:t>
            </a:r>
            <a:r>
              <a:rPr lang="en-US" altLang="zh-TW" b="1" dirty="0" smtClean="0">
                <a:latin typeface="+mj-ea"/>
                <a:ea typeface="+mj-ea"/>
              </a:rPr>
              <a:t>)</a:t>
            </a:r>
            <a:r>
              <a:rPr lang="zh-TW" altLang="en-US" b="1" dirty="0" smtClean="0">
                <a:latin typeface="+mj-ea"/>
                <a:ea typeface="+mj-ea"/>
              </a:rPr>
              <a:t> 。</a:t>
            </a:r>
            <a:endParaRPr lang="zh-TW" altLang="en-US" b="1" dirty="0">
              <a:latin typeface="+mj-ea"/>
              <a:ea typeface="+mj-ea"/>
            </a:endParaRPr>
          </a:p>
        </p:txBody>
      </p:sp>
      <p:sp>
        <p:nvSpPr>
          <p:cNvPr id="3" name="文字方塊 2"/>
          <p:cNvSpPr txBox="1"/>
          <p:nvPr/>
        </p:nvSpPr>
        <p:spPr>
          <a:xfrm>
            <a:off x="4099496" y="548680"/>
            <a:ext cx="5044504" cy="584775"/>
          </a:xfrm>
          <a:prstGeom prst="rect">
            <a:avLst/>
          </a:prstGeom>
          <a:noFill/>
        </p:spPr>
        <p:txBody>
          <a:bodyPr wrap="square" rtlCol="0">
            <a:spAutoFit/>
          </a:bodyPr>
          <a:lstStyle/>
          <a:p>
            <a:r>
              <a:rPr lang="zh-TW" altLang="en-US" sz="3200" b="1" dirty="0">
                <a:solidFill>
                  <a:srgbClr val="FF0000"/>
                </a:solidFill>
                <a:latin typeface="微軟正黑體"/>
              </a:rPr>
              <a:t>瓶口</a:t>
            </a:r>
            <a:r>
              <a:rPr lang="zh-TW" altLang="en-US" sz="3200" b="1" dirty="0" smtClean="0">
                <a:solidFill>
                  <a:srgbClr val="FF0000"/>
                </a:solidFill>
                <a:latin typeface="+mj-ea"/>
                <a:ea typeface="+mj-ea"/>
              </a:rPr>
              <a:t>通常</a:t>
            </a:r>
            <a:r>
              <a:rPr lang="zh-TW" altLang="en-US" sz="3200" b="1" dirty="0">
                <a:solidFill>
                  <a:srgbClr val="FF0000"/>
                </a:solidFill>
                <a:latin typeface="+mj-ea"/>
                <a:ea typeface="+mj-ea"/>
              </a:rPr>
              <a:t>是插</a:t>
            </a:r>
            <a:r>
              <a:rPr lang="zh-TW" altLang="en-US" sz="3200" b="1" dirty="0" smtClean="0">
                <a:solidFill>
                  <a:srgbClr val="FF0000"/>
                </a:solidFill>
                <a:latin typeface="+mj-ea"/>
                <a:ea typeface="+mj-ea"/>
              </a:rPr>
              <a:t>澤蘭</a:t>
            </a:r>
            <a:endParaRPr lang="zh-TW" altLang="en-US" sz="3200" b="1" dirty="0">
              <a:solidFill>
                <a:srgbClr val="FF0000"/>
              </a:solidFill>
              <a:latin typeface="+mj-ea"/>
              <a:ea typeface="+mj-ea"/>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2702"/>
            <a:ext cx="40640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11346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G:\DCIM\101MSDCF\DSC0805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714" r="12500"/>
          <a:stretch/>
        </p:blipFill>
        <p:spPr bwMode="auto">
          <a:xfrm>
            <a:off x="0" y="879604"/>
            <a:ext cx="4681576" cy="377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20849" y="68384"/>
            <a:ext cx="4134343" cy="772332"/>
          </a:xfrm>
          <a:prstGeom prst="rect">
            <a:avLst/>
          </a:prstGeom>
          <a:noFill/>
        </p:spPr>
        <p:txBody>
          <a:bodyPr wrap="square" rtlCol="0">
            <a:spAutoFit/>
          </a:bodyPr>
          <a:lstStyle/>
          <a:p>
            <a:r>
              <a:rPr lang="zh-TW" altLang="en-US" sz="4400" b="1" dirty="0" smtClean="0">
                <a:solidFill>
                  <a:srgbClr val="FF0000"/>
                </a:solidFill>
              </a:rPr>
              <a:t>阿立祖的祭拜品</a:t>
            </a:r>
            <a:endParaRPr lang="zh-TW" altLang="en-US" sz="4400" b="1" dirty="0">
              <a:solidFill>
                <a:srgbClr val="FF0000"/>
              </a:solidFill>
            </a:endParaRPr>
          </a:p>
        </p:txBody>
      </p:sp>
      <p:sp>
        <p:nvSpPr>
          <p:cNvPr id="4" name="文字方塊 3"/>
          <p:cNvSpPr txBox="1"/>
          <p:nvPr/>
        </p:nvSpPr>
        <p:spPr>
          <a:xfrm>
            <a:off x="20849" y="4797152"/>
            <a:ext cx="9123152" cy="1554272"/>
          </a:xfrm>
          <a:prstGeom prst="rect">
            <a:avLst/>
          </a:prstGeom>
          <a:noFill/>
        </p:spPr>
        <p:txBody>
          <a:bodyPr wrap="square" rtlCol="0">
            <a:spAutoFit/>
          </a:bodyPr>
          <a:lstStyle/>
          <a:p>
            <a:pPr lvl="0" defTabSz="457200">
              <a:spcBef>
                <a:spcPct val="20000"/>
              </a:spcBef>
              <a:spcAft>
                <a:spcPts val="600"/>
              </a:spcAft>
            </a:pPr>
            <a:r>
              <a:rPr lang="en-US" altLang="zh-TW" sz="3200" b="1" dirty="0" err="1">
                <a:solidFill>
                  <a:srgbClr val="FF0000"/>
                </a:solidFill>
                <a:latin typeface="+mj-ea"/>
                <a:ea typeface="+mj-ea"/>
              </a:rPr>
              <a:t>hiang</a:t>
            </a:r>
            <a:r>
              <a:rPr lang="en-US" altLang="zh-TW" sz="3200" b="1" dirty="0">
                <a:solidFill>
                  <a:srgbClr val="FF0000"/>
                </a:solidFill>
                <a:latin typeface="+mj-ea"/>
                <a:ea typeface="+mj-ea"/>
              </a:rPr>
              <a:t> </a:t>
            </a:r>
            <a:r>
              <a:rPr lang="en-US" altLang="zh-TW" sz="3200" b="1" dirty="0" err="1">
                <a:solidFill>
                  <a:srgbClr val="FF0000"/>
                </a:solidFill>
                <a:latin typeface="+mj-ea"/>
                <a:ea typeface="+mj-ea"/>
              </a:rPr>
              <a:t>dalum</a:t>
            </a:r>
            <a:r>
              <a:rPr lang="en-US" altLang="zh-TW" sz="3200" b="1" dirty="0">
                <a:solidFill>
                  <a:srgbClr val="FF0000"/>
                </a:solidFill>
                <a:latin typeface="+mj-ea"/>
                <a:ea typeface="+mj-ea"/>
              </a:rPr>
              <a:t> (</a:t>
            </a:r>
            <a:r>
              <a:rPr lang="zh-TW" altLang="en-US" sz="3200" b="1" dirty="0">
                <a:solidFill>
                  <a:srgbClr val="FF0000"/>
                </a:solidFill>
                <a:latin typeface="+mj-ea"/>
                <a:ea typeface="+mj-ea"/>
              </a:rPr>
              <a:t>向水</a:t>
            </a:r>
            <a:r>
              <a:rPr lang="en-US" altLang="zh-TW" sz="3200" b="1" dirty="0">
                <a:solidFill>
                  <a:srgbClr val="FF0000"/>
                </a:solidFill>
                <a:latin typeface="+mj-ea"/>
                <a:ea typeface="+mj-ea"/>
              </a:rPr>
              <a:t>)</a:t>
            </a:r>
          </a:p>
          <a:p>
            <a:pPr lvl="0"/>
            <a:r>
              <a:rPr lang="zh-TW" altLang="en-US" sz="2000" b="1" dirty="0">
                <a:solidFill>
                  <a:prstClr val="black"/>
                </a:solidFill>
                <a:latin typeface="微軟正黑體"/>
              </a:rPr>
              <a:t>澤蘭是平埔族群西拉雅族很重要的宗教性植物，澤蘭也是尪姨主持祭典、作向、施向術的重要「法器」，澤蘭也是護身符，有澤蘭就有阿立母神力護身。</a:t>
            </a:r>
          </a:p>
          <a:p>
            <a:endParaRPr lang="zh-TW" altLang="en-US"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3016"/>
          <a:stretch/>
        </p:blipFill>
        <p:spPr bwMode="auto">
          <a:xfrm>
            <a:off x="4681576" y="879604"/>
            <a:ext cx="4462424" cy="3747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363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anim calcmode="lin" valueType="num">
                                      <p:cBhvr additive="base">
                                        <p:cTn id="7" dur="500" fill="hold"/>
                                        <p:tgtEl>
                                          <p:spTgt spid="71682"/>
                                        </p:tgtEl>
                                        <p:attrNameLst>
                                          <p:attrName>ppt_x</p:attrName>
                                        </p:attrNameLst>
                                      </p:cBhvr>
                                      <p:tavLst>
                                        <p:tav tm="0">
                                          <p:val>
                                            <p:strVal val="#ppt_x"/>
                                          </p:val>
                                        </p:tav>
                                        <p:tav tm="100000">
                                          <p:val>
                                            <p:strVal val="#ppt_x"/>
                                          </p:val>
                                        </p:tav>
                                      </p:tavLst>
                                    </p:anim>
                                    <p:anim calcmode="lin" valueType="num">
                                      <p:cBhvr additive="base">
                                        <p:cTn id="8" dur="500" fill="hold"/>
                                        <p:tgtEl>
                                          <p:spTgt spid="716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4328485" y="-13997"/>
            <a:ext cx="4924035" cy="3899529"/>
          </a:xfrm>
          <a:prstGeom prst="rect">
            <a:avLst/>
          </a:prstGeom>
          <a:noFill/>
        </p:spPr>
        <p:txBody>
          <a:bodyPr wrap="square" rtlCol="0">
            <a:spAutoFit/>
          </a:bodyPr>
          <a:lstStyle/>
          <a:p>
            <a:r>
              <a:rPr lang="zh-TW" altLang="en-US" sz="3600" b="1" dirty="0">
                <a:solidFill>
                  <a:prstClr val="black"/>
                </a:solidFill>
                <a:latin typeface="微軟正黑體"/>
              </a:rPr>
              <a:t>夜祭是西拉雅族重要</a:t>
            </a:r>
            <a:r>
              <a:rPr lang="zh-TW" altLang="en-US" sz="3600" b="1" dirty="0" smtClean="0">
                <a:solidFill>
                  <a:prstClr val="black"/>
                </a:solidFill>
                <a:latin typeface="微軟正黑體"/>
              </a:rPr>
              <a:t>祭典</a:t>
            </a:r>
            <a:endParaRPr lang="en-US" altLang="zh-TW" sz="3600" b="1" dirty="0" smtClean="0">
              <a:solidFill>
                <a:prstClr val="black"/>
              </a:solidFill>
              <a:latin typeface="微軟正黑體"/>
            </a:endParaRPr>
          </a:p>
          <a:p>
            <a:pPr marL="457200" lvl="0" indent="-457200" defTabSz="457200">
              <a:spcBef>
                <a:spcPct val="20000"/>
              </a:spcBef>
              <a:spcAft>
                <a:spcPts val="600"/>
              </a:spcAft>
              <a:buClr>
                <a:prstClr val="black">
                  <a:lumMod val="75000"/>
                  <a:lumOff val="25000"/>
                </a:prstClr>
              </a:buClr>
              <a:buFont typeface="Wingdings" panose="05000000000000000000" pitchFamily="2" charset="2"/>
              <a:buChar char="Ø"/>
            </a:pPr>
            <a:r>
              <a:rPr lang="zh-TW" altLang="zh-TW" sz="3200" b="1" dirty="0">
                <a:solidFill>
                  <a:prstClr val="black"/>
                </a:solidFill>
                <a:latin typeface="微軟正黑體"/>
              </a:rPr>
              <a:t>目前臺灣較具規模且完整的祭典，屬臺南</a:t>
            </a:r>
            <a:r>
              <a:rPr lang="zh-TW" altLang="en-US" sz="3200" b="1" dirty="0">
                <a:solidFill>
                  <a:prstClr val="black"/>
                </a:solidFill>
                <a:latin typeface="微軟正黑體"/>
              </a:rPr>
              <a:t>市</a:t>
            </a:r>
            <a:r>
              <a:rPr lang="zh-TW" altLang="zh-TW" sz="3200" b="1" dirty="0">
                <a:solidFill>
                  <a:prstClr val="black"/>
                </a:solidFill>
                <a:latin typeface="微軟正黑體"/>
              </a:rPr>
              <a:t>大內</a:t>
            </a:r>
            <a:r>
              <a:rPr lang="zh-TW" altLang="en-US" sz="3200" b="1" dirty="0">
                <a:solidFill>
                  <a:prstClr val="black"/>
                </a:solidFill>
                <a:latin typeface="微軟正黑體"/>
              </a:rPr>
              <a:t>區</a:t>
            </a:r>
            <a:r>
              <a:rPr lang="zh-TW" altLang="zh-TW" sz="3200" b="1" dirty="0">
                <a:solidFill>
                  <a:prstClr val="black"/>
                </a:solidFill>
                <a:latin typeface="微軟正黑體"/>
              </a:rPr>
              <a:t>頭社村的太祖夜祭</a:t>
            </a:r>
            <a:r>
              <a:rPr lang="zh-TW" altLang="en-US" sz="3200" b="1" dirty="0">
                <a:solidFill>
                  <a:prstClr val="black"/>
                </a:solidFill>
                <a:latin typeface="微軟正黑體"/>
              </a:rPr>
              <a:t>及吉貝耍祭典。</a:t>
            </a:r>
            <a:endParaRPr lang="en-US" altLang="zh-TW" sz="3200" b="1" dirty="0">
              <a:solidFill>
                <a:prstClr val="black"/>
              </a:solidFill>
              <a:latin typeface="微軟正黑體"/>
            </a:endParaRPr>
          </a:p>
          <a:p>
            <a:endParaRPr lang="en-US" altLang="zh-TW" sz="3600" b="1" dirty="0" smtClean="0">
              <a:solidFill>
                <a:prstClr val="black"/>
              </a:solidFill>
              <a:latin typeface="微軟正黑體"/>
            </a:endParaRPr>
          </a:p>
        </p:txBody>
      </p:sp>
      <p:pic>
        <p:nvPicPr>
          <p:cNvPr id="3" name="Picture 2" descr="G:\DCIM\101MSDCF\2015.10.17吉貝耍哮海\DSC0558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399" t="36762" r="27299" b="1472"/>
          <a:stretch/>
        </p:blipFill>
        <p:spPr bwMode="auto">
          <a:xfrm>
            <a:off x="39949" y="19729"/>
            <a:ext cx="4288536" cy="3511296"/>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G:\DCIM\101MSDCF\2015.10.17吉貝耍哮海\DSC0558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54" r="7333"/>
          <a:stretch/>
        </p:blipFill>
        <p:spPr bwMode="auto">
          <a:xfrm>
            <a:off x="-1" y="3726000"/>
            <a:ext cx="4871523" cy="3132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522" y="4025752"/>
            <a:ext cx="4266000" cy="28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20598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400" b="1" dirty="0" smtClean="0">
                <a:solidFill>
                  <a:schemeClr val="tx1"/>
                </a:solidFill>
              </a:rPr>
              <a:t>夜祭</a:t>
            </a:r>
            <a:endParaRPr lang="zh-TW" altLang="en-US" sz="4400" b="1" dirty="0">
              <a:solidFill>
                <a:schemeClr val="tx1"/>
              </a:solidFill>
            </a:endParaRPr>
          </a:p>
        </p:txBody>
      </p:sp>
      <p:sp>
        <p:nvSpPr>
          <p:cNvPr id="3" name="內容版面配置區 2"/>
          <p:cNvSpPr>
            <a:spLocks noGrp="1"/>
          </p:cNvSpPr>
          <p:nvPr>
            <p:ph idx="1"/>
          </p:nvPr>
        </p:nvSpPr>
        <p:spPr>
          <a:xfrm>
            <a:off x="0" y="1807361"/>
            <a:ext cx="9144000" cy="5050639"/>
          </a:xfrm>
        </p:spPr>
        <p:txBody>
          <a:bodyPr anchor="t">
            <a:normAutofit/>
          </a:bodyPr>
          <a:lstStyle/>
          <a:p>
            <a:pPr>
              <a:buFont typeface="Wingdings" panose="05000000000000000000" pitchFamily="2" charset="2"/>
              <a:buChar char="Ø"/>
            </a:pPr>
            <a:r>
              <a:rPr lang="zh-TW" altLang="zh-TW" sz="3200" b="1" dirty="0" smtClean="0">
                <a:solidFill>
                  <a:schemeClr val="tx1"/>
                </a:solidFill>
                <a:latin typeface="+mn-ea"/>
              </a:rPr>
              <a:t>祭典</a:t>
            </a:r>
            <a:r>
              <a:rPr lang="zh-TW" altLang="zh-TW" sz="3200" b="1" dirty="0">
                <a:solidFill>
                  <a:schemeClr val="tx1"/>
                </a:solidFill>
                <a:latin typeface="+mn-ea"/>
              </a:rPr>
              <a:t>在凌晨零時</a:t>
            </a:r>
            <a:r>
              <a:rPr lang="zh-TW" altLang="zh-TW" sz="3200" b="1" dirty="0" smtClean="0">
                <a:solidFill>
                  <a:schemeClr val="tx1"/>
                </a:solidFill>
                <a:latin typeface="+mn-ea"/>
              </a:rPr>
              <a:t>開始</a:t>
            </a:r>
            <a:r>
              <a:rPr lang="zh-TW" altLang="zh-TW" sz="3200" b="1" dirty="0">
                <a:solidFill>
                  <a:schemeClr val="tx1"/>
                </a:solidFill>
                <a:latin typeface="+mn-ea"/>
              </a:rPr>
              <a:t>，乩童先行「開向</a:t>
            </a:r>
            <a:r>
              <a:rPr lang="zh-TW" altLang="zh-TW" sz="3200" b="1" dirty="0" smtClean="0">
                <a:solidFill>
                  <a:schemeClr val="tx1"/>
                </a:solidFill>
                <a:latin typeface="+mn-ea"/>
              </a:rPr>
              <a:t>」</a:t>
            </a:r>
            <a:r>
              <a:rPr lang="zh-TW" altLang="zh-TW" sz="3200" b="1" dirty="0">
                <a:solidFill>
                  <a:schemeClr val="tx1"/>
                </a:solidFill>
                <a:latin typeface="+mn-ea"/>
              </a:rPr>
              <a:t>，一群身穿白衣服飾的少女即牽手圍繞乩童「牽曲</a:t>
            </a:r>
            <a:r>
              <a:rPr lang="zh-TW" altLang="zh-TW" sz="3200" b="1" dirty="0" smtClean="0">
                <a:solidFill>
                  <a:schemeClr val="tx1"/>
                </a:solidFill>
                <a:latin typeface="+mn-ea"/>
              </a:rPr>
              <a:t>」。</a:t>
            </a:r>
            <a:endParaRPr lang="en-US" altLang="zh-TW" sz="3200" b="1" dirty="0" smtClean="0">
              <a:solidFill>
                <a:schemeClr val="tx1"/>
              </a:solidFill>
              <a:latin typeface="+mn-ea"/>
            </a:endParaRPr>
          </a:p>
          <a:p>
            <a:pPr>
              <a:buFont typeface="Wingdings" panose="05000000000000000000" pitchFamily="2" charset="2"/>
              <a:buChar char="Ø"/>
            </a:pPr>
            <a:r>
              <a:rPr lang="zh-TW" altLang="zh-TW" sz="3200" b="1" dirty="0">
                <a:solidFill>
                  <a:schemeClr val="tx1"/>
                </a:solidFill>
                <a:latin typeface="+mn-ea"/>
              </a:rPr>
              <a:t>祭典一直進行到清晨六時，典禮結束時，乩童特別代表阿立祖接受族人的獻禮，並且狂飲豬血，生啖內臟，在鞭炮大放聲中完成一年一度的夜祭</a:t>
            </a:r>
            <a:r>
              <a:rPr lang="zh-TW" altLang="zh-TW" sz="3200" b="1" dirty="0" smtClean="0">
                <a:solidFill>
                  <a:schemeClr val="tx1"/>
                </a:solidFill>
                <a:latin typeface="+mn-ea"/>
              </a:rPr>
              <a:t>。</a:t>
            </a:r>
            <a:endParaRPr lang="en-US" altLang="zh-TW" sz="3200" b="1" dirty="0">
              <a:solidFill>
                <a:schemeClr val="tx1"/>
              </a:solidFill>
              <a:latin typeface="+mn-ea"/>
            </a:endParaRPr>
          </a:p>
          <a:p>
            <a:pPr>
              <a:buFont typeface="Wingdings" panose="05000000000000000000" pitchFamily="2" charset="2"/>
              <a:buChar char="Ø"/>
            </a:pPr>
            <a:r>
              <a:rPr lang="zh-TW" altLang="en-US" sz="3200" b="1" dirty="0">
                <a:hlinkClick r:id="rId2"/>
              </a:rPr>
              <a:t>西拉雅族吉貝耍夜祭</a:t>
            </a:r>
            <a:endParaRPr lang="zh-TW" altLang="en-US" sz="3200" b="1" dirty="0">
              <a:solidFill>
                <a:schemeClr val="tx1"/>
              </a:solidFill>
              <a:latin typeface="+mn-ea"/>
            </a:endParaRPr>
          </a:p>
        </p:txBody>
      </p:sp>
    </p:spTree>
    <p:extLst>
      <p:ext uri="{BB962C8B-B14F-4D97-AF65-F5344CB8AC3E}">
        <p14:creationId xmlns:p14="http://schemas.microsoft.com/office/powerpoint/2010/main" val="9608690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10000"/>
            <a:ext cx="9160308" cy="51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683568" y="620688"/>
            <a:ext cx="6609502" cy="769441"/>
          </a:xfrm>
          <a:prstGeom prst="rect">
            <a:avLst/>
          </a:prstGeom>
          <a:noFill/>
        </p:spPr>
        <p:txBody>
          <a:bodyPr wrap="none" rtlCol="0">
            <a:spAutoFit/>
          </a:bodyPr>
          <a:lstStyle/>
          <a:p>
            <a:r>
              <a:rPr lang="en-US" altLang="zh-TW" sz="4400" b="1" dirty="0" smtClean="0">
                <a:solidFill>
                  <a:prstClr val="black"/>
                </a:solidFill>
                <a:latin typeface="微軟正黑體"/>
              </a:rPr>
              <a:t>2015</a:t>
            </a:r>
            <a:r>
              <a:rPr lang="zh-TW" altLang="en-US" sz="4400" b="1" dirty="0" smtClean="0">
                <a:solidFill>
                  <a:prstClr val="black"/>
                </a:solidFill>
                <a:latin typeface="微軟正黑體"/>
              </a:rPr>
              <a:t>年吉貝耍阿立母夜祭</a:t>
            </a:r>
            <a:endParaRPr lang="zh-TW" altLang="en-US" sz="4400" b="1" dirty="0">
              <a:solidFill>
                <a:prstClr val="black"/>
              </a:solidFill>
              <a:latin typeface="微軟正黑體"/>
            </a:endParaRPr>
          </a:p>
        </p:txBody>
      </p:sp>
    </p:spTree>
    <p:extLst>
      <p:ext uri="{BB962C8B-B14F-4D97-AF65-F5344CB8AC3E}">
        <p14:creationId xmlns:p14="http://schemas.microsoft.com/office/powerpoint/2010/main" val="22801988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940" y="404664"/>
            <a:ext cx="7125113" cy="924475"/>
          </a:xfrm>
        </p:spPr>
        <p:txBody>
          <a:bodyPr/>
          <a:lstStyle/>
          <a:p>
            <a:pPr lvl="0" defTabSz="914400">
              <a:spcBef>
                <a:spcPts val="0"/>
              </a:spcBef>
            </a:pPr>
            <a:r>
              <a:rPr lang="en-US" altLang="zh-TW" sz="4800" b="1" dirty="0" smtClean="0">
                <a:solidFill>
                  <a:srgbClr val="FF0000"/>
                </a:solidFill>
                <a:cs typeface="+mn-cs"/>
              </a:rPr>
              <a:t/>
            </a:r>
            <a:br>
              <a:rPr lang="en-US" altLang="zh-TW" sz="4800" b="1" dirty="0" smtClean="0">
                <a:solidFill>
                  <a:srgbClr val="FF0000"/>
                </a:solidFill>
                <a:cs typeface="+mn-cs"/>
              </a:rPr>
            </a:br>
            <a:r>
              <a:rPr lang="zh-TW" altLang="en-US" sz="4800" b="1" dirty="0" smtClean="0">
                <a:solidFill>
                  <a:srgbClr val="FF0000"/>
                </a:solidFill>
                <a:cs typeface="+mn-cs"/>
              </a:rPr>
              <a:t>西</a:t>
            </a:r>
            <a:r>
              <a:rPr lang="zh-TW" altLang="en-US" sz="4800" b="1" dirty="0">
                <a:solidFill>
                  <a:srgbClr val="FF0000"/>
                </a:solidFill>
                <a:cs typeface="+mn-cs"/>
              </a:rPr>
              <a:t>拉雅族夜祭</a:t>
            </a:r>
            <a:br>
              <a:rPr lang="zh-TW" altLang="en-US" sz="4800" b="1" dirty="0">
                <a:solidFill>
                  <a:srgbClr val="FF0000"/>
                </a:solidFill>
                <a:cs typeface="+mn-cs"/>
              </a:rPr>
            </a:br>
            <a:endParaRPr lang="zh-TW"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821"/>
          <a:stretch/>
        </p:blipFill>
        <p:spPr bwMode="auto">
          <a:xfrm>
            <a:off x="33508" y="1537296"/>
            <a:ext cx="5981996" cy="2564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234"/>
          <a:stretch/>
        </p:blipFill>
        <p:spPr bwMode="auto">
          <a:xfrm>
            <a:off x="0" y="4102202"/>
            <a:ext cx="5994746" cy="2755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6028254" y="1531574"/>
            <a:ext cx="3115746" cy="3046988"/>
          </a:xfrm>
          <a:prstGeom prst="rect">
            <a:avLst/>
          </a:prstGeom>
          <a:noFill/>
        </p:spPr>
        <p:txBody>
          <a:bodyPr wrap="square" rtlCol="0">
            <a:spAutoFit/>
          </a:bodyPr>
          <a:lstStyle/>
          <a:p>
            <a:r>
              <a:rPr lang="zh-TW" altLang="en-US" sz="3200" b="1" dirty="0" smtClean="0">
                <a:solidFill>
                  <a:srgbClr val="FF0000"/>
                </a:solidFill>
                <a:latin typeface="+mj-ea"/>
                <a:ea typeface="+mj-ea"/>
              </a:rPr>
              <a:t>蓋白布代表聖潔</a:t>
            </a:r>
            <a:endParaRPr lang="en-US" altLang="zh-TW" sz="3200" b="1" dirty="0" smtClean="0">
              <a:solidFill>
                <a:srgbClr val="FF0000"/>
              </a:solidFill>
              <a:latin typeface="+mj-ea"/>
              <a:ea typeface="+mj-ea"/>
            </a:endParaRPr>
          </a:p>
          <a:p>
            <a:endParaRPr lang="en-US" altLang="zh-TW" sz="3200" b="1" dirty="0">
              <a:solidFill>
                <a:srgbClr val="FF0000"/>
              </a:solidFill>
              <a:latin typeface="+mj-ea"/>
              <a:ea typeface="+mj-ea"/>
            </a:endParaRPr>
          </a:p>
          <a:p>
            <a:r>
              <a:rPr lang="zh-TW" altLang="en-US" sz="3200" b="1" dirty="0" smtClean="0">
                <a:solidFill>
                  <a:srgbClr val="FF0000"/>
                </a:solidFill>
                <a:latin typeface="+mj-ea"/>
                <a:ea typeface="+mj-ea"/>
              </a:rPr>
              <a:t>翻豬代表祖靈領取</a:t>
            </a:r>
            <a:endParaRPr lang="en-US" altLang="zh-TW" sz="3200" b="1" dirty="0" smtClean="0">
              <a:solidFill>
                <a:srgbClr val="FF0000"/>
              </a:solidFill>
              <a:latin typeface="+mj-ea"/>
              <a:ea typeface="+mj-ea"/>
            </a:endParaRPr>
          </a:p>
          <a:p>
            <a:endParaRPr lang="en-US" altLang="zh-TW" sz="3200" b="1" dirty="0">
              <a:solidFill>
                <a:srgbClr val="FF0000"/>
              </a:solidFill>
              <a:latin typeface="+mj-ea"/>
              <a:ea typeface="+mj-ea"/>
            </a:endParaRPr>
          </a:p>
          <a:p>
            <a:r>
              <a:rPr lang="zh-TW" altLang="en-US" sz="3200" b="1" dirty="0">
                <a:hlinkClick r:id="rId4"/>
              </a:rPr>
              <a:t>吉貝</a:t>
            </a:r>
            <a:r>
              <a:rPr lang="zh-TW" altLang="en-US" sz="3200" b="1" dirty="0" smtClean="0">
                <a:hlinkClick r:id="rId4"/>
              </a:rPr>
              <a:t>耍夜</a:t>
            </a:r>
            <a:r>
              <a:rPr lang="zh-TW" altLang="en-US" sz="3200" b="1" dirty="0">
                <a:hlinkClick r:id="rId4"/>
              </a:rPr>
              <a:t>祭 </a:t>
            </a:r>
            <a:endParaRPr lang="zh-TW" altLang="en-US" sz="3200" b="1" dirty="0">
              <a:solidFill>
                <a:srgbClr val="FF0000"/>
              </a:solidFill>
              <a:latin typeface="+mj-ea"/>
              <a:ea typeface="+mj-ea"/>
            </a:endParaRPr>
          </a:p>
        </p:txBody>
      </p:sp>
    </p:spTree>
    <p:extLst>
      <p:ext uri="{BB962C8B-B14F-4D97-AF65-F5344CB8AC3E}">
        <p14:creationId xmlns:p14="http://schemas.microsoft.com/office/powerpoint/2010/main" val="24903850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8"/>
            <a:ext cx="2676525"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25" y="-35408"/>
            <a:ext cx="4343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067050"/>
            <a:ext cx="3429000"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90925"/>
            <a:ext cx="457200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3892437" y="0"/>
            <a:ext cx="5262979" cy="769441"/>
          </a:xfrm>
          <a:prstGeom prst="rect">
            <a:avLst/>
          </a:prstGeom>
          <a:noFill/>
        </p:spPr>
        <p:txBody>
          <a:bodyPr wrap="none" rtlCol="0">
            <a:spAutoFit/>
          </a:bodyPr>
          <a:lstStyle/>
          <a:p>
            <a:r>
              <a:rPr lang="zh-TW" altLang="en-US" sz="4400" b="1" dirty="0" smtClean="0">
                <a:solidFill>
                  <a:prstClr val="black"/>
                </a:solidFill>
              </a:rPr>
              <a:t>南島語族的生活型態</a:t>
            </a:r>
            <a:endParaRPr lang="zh-TW" altLang="en-US" sz="4400" b="1" dirty="0">
              <a:solidFill>
                <a:prstClr val="black"/>
              </a:solidFill>
            </a:endParaRPr>
          </a:p>
        </p:txBody>
      </p:sp>
    </p:spTree>
    <p:extLst>
      <p:ext uri="{BB962C8B-B14F-4D97-AF65-F5344CB8AC3E}">
        <p14:creationId xmlns:p14="http://schemas.microsoft.com/office/powerpoint/2010/main" val="157668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heel(1)">
                                      <p:cBhvr>
                                        <p:cTn id="7" dur="20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wheel(1)">
                                      <p:cBhvr>
                                        <p:cTn id="12" dur="2000"/>
                                        <p:tgtEl>
                                          <p:spTgt spid="717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173"/>
                                        </p:tgtEl>
                                        <p:attrNameLst>
                                          <p:attrName>style.visibility</p:attrName>
                                        </p:attrNameLst>
                                      </p:cBhvr>
                                      <p:to>
                                        <p:strVal val="visible"/>
                                      </p:to>
                                    </p:set>
                                    <p:animEffect transition="in" filter="wheel(1)">
                                      <p:cBhvr>
                                        <p:cTn id="17" dur="2000"/>
                                        <p:tgtEl>
                                          <p:spTgt spid="717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7174"/>
                                        </p:tgtEl>
                                        <p:attrNameLst>
                                          <p:attrName>style.visibility</p:attrName>
                                        </p:attrNameLst>
                                      </p:cBhvr>
                                      <p:to>
                                        <p:strVal val="visible"/>
                                      </p:to>
                                    </p:set>
                                    <p:animEffect transition="in" filter="wheel(1)">
                                      <p:cBhvr>
                                        <p:cTn id="22" dur="20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490"/>
            <a:ext cx="7620000"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4536" y="0"/>
            <a:ext cx="4134465" cy="769441"/>
          </a:xfrm>
          <a:prstGeom prst="rect">
            <a:avLst/>
          </a:prstGeom>
          <a:noFill/>
        </p:spPr>
        <p:txBody>
          <a:bodyPr wrap="none" rtlCol="0">
            <a:spAutoFit/>
          </a:bodyPr>
          <a:lstStyle/>
          <a:p>
            <a:r>
              <a:rPr lang="zh-TW" altLang="en-US" sz="4400" b="1" dirty="0" smtClean="0">
                <a:solidFill>
                  <a:srgbClr val="FF0000"/>
                </a:solidFill>
              </a:rPr>
              <a:t>頭社村太祖</a:t>
            </a:r>
            <a:r>
              <a:rPr lang="zh-TW" altLang="en-US" sz="4400" b="1" dirty="0">
                <a:solidFill>
                  <a:srgbClr val="FF0000"/>
                </a:solidFill>
              </a:rPr>
              <a:t>夜</a:t>
            </a:r>
            <a:r>
              <a:rPr lang="zh-TW" altLang="en-US" sz="4400" b="1" dirty="0" smtClean="0">
                <a:solidFill>
                  <a:srgbClr val="FF0000"/>
                </a:solidFill>
              </a:rPr>
              <a:t>祭</a:t>
            </a:r>
            <a:endParaRPr lang="zh-TW" altLang="en-US" sz="4400" b="1" dirty="0">
              <a:solidFill>
                <a:srgbClr val="FF0000"/>
              </a:solidFill>
            </a:endParaRPr>
          </a:p>
        </p:txBody>
      </p:sp>
      <p:sp>
        <p:nvSpPr>
          <p:cNvPr id="4" name="文字方塊 3"/>
          <p:cNvSpPr txBox="1"/>
          <p:nvPr/>
        </p:nvSpPr>
        <p:spPr>
          <a:xfrm>
            <a:off x="-4536" y="769441"/>
            <a:ext cx="9148536" cy="584775"/>
          </a:xfrm>
          <a:prstGeom prst="rect">
            <a:avLst/>
          </a:prstGeom>
          <a:noFill/>
        </p:spPr>
        <p:txBody>
          <a:bodyPr wrap="square" rtlCol="0">
            <a:spAutoFit/>
          </a:bodyPr>
          <a:lstStyle/>
          <a:p>
            <a:r>
              <a:rPr lang="zh-TW" altLang="en-US" sz="3200" b="1" dirty="0" smtClean="0">
                <a:latin typeface="+mj-ea"/>
                <a:ea typeface="+mj-ea"/>
              </a:rPr>
              <a:t>農曆</a:t>
            </a:r>
            <a:r>
              <a:rPr lang="en-US" altLang="zh-TW" sz="3200" b="1" dirty="0" smtClean="0">
                <a:latin typeface="+mj-ea"/>
                <a:ea typeface="+mj-ea"/>
              </a:rPr>
              <a:t>10</a:t>
            </a:r>
            <a:r>
              <a:rPr lang="zh-TW" altLang="en-US" sz="3200" b="1" dirty="0" smtClean="0">
                <a:latin typeface="+mj-ea"/>
                <a:ea typeface="+mj-ea"/>
              </a:rPr>
              <a:t>月</a:t>
            </a:r>
            <a:r>
              <a:rPr lang="en-US" altLang="zh-TW" sz="3200" b="1" dirty="0" smtClean="0">
                <a:latin typeface="+mj-ea"/>
                <a:ea typeface="+mj-ea"/>
              </a:rPr>
              <a:t>14</a:t>
            </a:r>
            <a:r>
              <a:rPr lang="zh-TW" altLang="en-US" sz="3200" b="1" dirty="0" smtClean="0">
                <a:latin typeface="+mj-ea"/>
                <a:ea typeface="+mj-ea"/>
              </a:rPr>
              <a:t>、</a:t>
            </a:r>
            <a:r>
              <a:rPr lang="en-US" altLang="zh-TW" sz="3200" b="1" dirty="0" smtClean="0">
                <a:latin typeface="+mj-ea"/>
                <a:ea typeface="+mj-ea"/>
              </a:rPr>
              <a:t>15</a:t>
            </a:r>
            <a:r>
              <a:rPr lang="zh-TW" altLang="en-US" sz="3200" b="1" dirty="0" smtClean="0">
                <a:latin typeface="+mj-ea"/>
                <a:ea typeface="+mj-ea"/>
              </a:rPr>
              <a:t>日舉辦夜祭是頭社重要的祭典</a:t>
            </a:r>
            <a:endParaRPr lang="zh-TW" altLang="en-US" sz="3200" b="1" dirty="0">
              <a:latin typeface="+mj-ea"/>
              <a:ea typeface="+mj-ea"/>
            </a:endParaRPr>
          </a:p>
        </p:txBody>
      </p:sp>
    </p:spTree>
    <p:extLst>
      <p:ext uri="{BB962C8B-B14F-4D97-AF65-F5344CB8AC3E}">
        <p14:creationId xmlns:p14="http://schemas.microsoft.com/office/powerpoint/2010/main" val="285240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82" r="16363"/>
          <a:stretch/>
        </p:blipFill>
        <p:spPr bwMode="auto">
          <a:xfrm>
            <a:off x="256032" y="0"/>
            <a:ext cx="5559552"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2312" y="4631414"/>
            <a:ext cx="5865832" cy="830997"/>
          </a:xfrm>
          <a:prstGeom prst="rect">
            <a:avLst/>
          </a:prstGeom>
          <a:noFill/>
        </p:spPr>
        <p:txBody>
          <a:bodyPr wrap="square" rtlCol="0">
            <a:spAutoFit/>
          </a:bodyPr>
          <a:lstStyle/>
          <a:p>
            <a:r>
              <a:rPr lang="zh-TW" altLang="en-US" sz="2400" b="1" dirty="0"/>
              <a:t>祀壺皆別代表「社仔」、「篤加」、「蕭龍」、「灣裡」、「新港」五社的阿立</a:t>
            </a:r>
            <a:r>
              <a:rPr lang="zh-TW" altLang="en-US" sz="2400" b="1" dirty="0" smtClean="0"/>
              <a:t>祖</a:t>
            </a:r>
            <a:endParaRPr lang="zh-TW" altLang="en-US" sz="2400" b="1"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31369"/>
            <a:ext cx="3086100" cy="463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6012160" y="4666869"/>
            <a:ext cx="3086100" cy="1200329"/>
          </a:xfrm>
          <a:prstGeom prst="rect">
            <a:avLst/>
          </a:prstGeom>
          <a:noFill/>
        </p:spPr>
        <p:txBody>
          <a:bodyPr wrap="square" rtlCol="0">
            <a:spAutoFit/>
          </a:bodyPr>
          <a:lstStyle/>
          <a:p>
            <a:r>
              <a:rPr lang="zh-TW" altLang="en-US" sz="2400" b="1" dirty="0">
                <a:latin typeface="Arial"/>
              </a:rPr>
              <a:t>將軍</a:t>
            </a:r>
            <a:r>
              <a:rPr lang="zh-TW" altLang="en-US" sz="2400" b="1" dirty="0" smtClean="0">
                <a:latin typeface="Arial"/>
              </a:rPr>
              <a:t>柱掛</a:t>
            </a:r>
            <a:r>
              <a:rPr lang="zh-TW" altLang="en-US" sz="2400" b="1" dirty="0">
                <a:latin typeface="Arial"/>
              </a:rPr>
              <a:t>著去年祭祀用過的雞冠花花環，</a:t>
            </a:r>
            <a:r>
              <a:rPr lang="zh-TW" altLang="en-US" sz="2400" b="1" dirty="0" smtClean="0">
                <a:latin typeface="Arial"/>
              </a:rPr>
              <a:t>與綁</a:t>
            </a:r>
            <a:r>
              <a:rPr lang="zh-TW" altLang="en-US" sz="2400" b="1" dirty="0">
                <a:latin typeface="Arial"/>
              </a:rPr>
              <a:t>紅線的豬頭殼</a:t>
            </a:r>
            <a:endParaRPr lang="zh-TW" altLang="en-US" sz="2400" b="1" dirty="0"/>
          </a:p>
        </p:txBody>
      </p:sp>
    </p:spTree>
    <p:extLst>
      <p:ext uri="{BB962C8B-B14F-4D97-AF65-F5344CB8AC3E}">
        <p14:creationId xmlns:p14="http://schemas.microsoft.com/office/powerpoint/2010/main" val="2586876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0" y="2186338"/>
            <a:ext cx="6350000" cy="4648200"/>
          </a:xfrm>
          <a:prstGeom prst="rect">
            <a:avLst/>
          </a:prstGeom>
        </p:spPr>
      </p:pic>
      <p:sp>
        <p:nvSpPr>
          <p:cNvPr id="3" name="文字方塊 2"/>
          <p:cNvSpPr txBox="1"/>
          <p:nvPr/>
        </p:nvSpPr>
        <p:spPr>
          <a:xfrm>
            <a:off x="82998" y="0"/>
            <a:ext cx="2758504" cy="6494085"/>
          </a:xfrm>
          <a:prstGeom prst="rect">
            <a:avLst/>
          </a:prstGeom>
          <a:noFill/>
        </p:spPr>
        <p:txBody>
          <a:bodyPr wrap="square" rtlCol="0">
            <a:spAutoFit/>
          </a:bodyPr>
          <a:lstStyle/>
          <a:p>
            <a:r>
              <a:rPr lang="zh-TW" altLang="en-US" sz="3200" b="1" dirty="0">
                <a:solidFill>
                  <a:srgbClr val="FF0000"/>
                </a:solidFill>
                <a:latin typeface="+mn-ea"/>
              </a:rPr>
              <a:t>尪</a:t>
            </a:r>
            <a:r>
              <a:rPr lang="zh-TW" altLang="en-US" sz="3200" b="1" dirty="0" smtClean="0">
                <a:solidFill>
                  <a:srgbClr val="FF0000"/>
                </a:solidFill>
                <a:latin typeface="+mn-ea"/>
              </a:rPr>
              <a:t>姨</a:t>
            </a:r>
            <a:r>
              <a:rPr lang="zh-TW" altLang="en-US" sz="3200" b="1" dirty="0" smtClean="0">
                <a:solidFill>
                  <a:srgbClr val="FF0000"/>
                </a:solidFill>
                <a:latin typeface="+mj-ea"/>
                <a:ea typeface="+mj-ea"/>
              </a:rPr>
              <a:t>（</a:t>
            </a:r>
            <a:r>
              <a:rPr lang="en-US" altLang="zh-TW" sz="3200" b="1" dirty="0" err="1" smtClean="0">
                <a:solidFill>
                  <a:srgbClr val="FF0000"/>
                </a:solidFill>
                <a:latin typeface="+mj-ea"/>
                <a:ea typeface="+mj-ea"/>
              </a:rPr>
              <a:t>Angi</a:t>
            </a:r>
            <a:r>
              <a:rPr lang="en-US" altLang="zh-TW" sz="3200" b="1" dirty="0" smtClean="0">
                <a:solidFill>
                  <a:srgbClr val="FF0000"/>
                </a:solidFill>
                <a:latin typeface="+mj-ea"/>
                <a:ea typeface="+mj-ea"/>
              </a:rPr>
              <a:t> </a:t>
            </a:r>
            <a:r>
              <a:rPr lang="zh-TW" altLang="en-US" sz="3200" b="1" dirty="0" smtClean="0">
                <a:solidFill>
                  <a:srgbClr val="FF0000"/>
                </a:solidFill>
                <a:latin typeface="+mj-ea"/>
                <a:ea typeface="+mj-ea"/>
              </a:rPr>
              <a:t>）</a:t>
            </a:r>
            <a:r>
              <a:rPr lang="zh-TW" altLang="en-US" sz="3200" b="1" dirty="0" smtClean="0">
                <a:solidFill>
                  <a:srgbClr val="FF0000"/>
                </a:solidFill>
                <a:latin typeface="+mn-ea"/>
              </a:rPr>
              <a:t>是平</a:t>
            </a:r>
            <a:r>
              <a:rPr lang="zh-TW" altLang="en-US" sz="3200" b="1" dirty="0">
                <a:solidFill>
                  <a:srgbClr val="FF0000"/>
                </a:solidFill>
                <a:latin typeface="+mn-ea"/>
              </a:rPr>
              <a:t>埔</a:t>
            </a:r>
            <a:r>
              <a:rPr lang="zh-TW" altLang="en-US" sz="3200" b="1" dirty="0" smtClean="0">
                <a:solidFill>
                  <a:srgbClr val="FF0000"/>
                </a:solidFill>
                <a:latin typeface="+mn-ea"/>
              </a:rPr>
              <a:t>族</a:t>
            </a:r>
            <a:r>
              <a:rPr lang="zh-TW" altLang="en-US" sz="3200" b="1" dirty="0">
                <a:solidFill>
                  <a:srgbClr val="FF0000"/>
                </a:solidFill>
                <a:latin typeface="+mn-ea"/>
              </a:rPr>
              <a:t>的女巫</a:t>
            </a:r>
            <a:r>
              <a:rPr lang="en-US" altLang="zh-TW" sz="3200" b="1" dirty="0">
                <a:solidFill>
                  <a:srgbClr val="FF0000"/>
                </a:solidFill>
                <a:latin typeface="+mn-ea"/>
              </a:rPr>
              <a:t>,</a:t>
            </a:r>
            <a:r>
              <a:rPr lang="zh-TW" altLang="en-US" sz="3200" b="1" dirty="0">
                <a:solidFill>
                  <a:srgbClr val="FF0000"/>
                </a:solidFill>
                <a:latin typeface="+mn-ea"/>
              </a:rPr>
              <a:t>主要負責公廨整潔與祭典，也是社人求巫問的最好管道；舉凡闢路驅邪、以至於問姻緣、卜事業、占米卦</a:t>
            </a:r>
            <a:r>
              <a:rPr lang="en-US" altLang="zh-TW" sz="3200" b="1" dirty="0">
                <a:solidFill>
                  <a:srgbClr val="FF0000"/>
                </a:solidFill>
                <a:latin typeface="+mn-ea"/>
              </a:rPr>
              <a:t>...</a:t>
            </a:r>
            <a:r>
              <a:rPr lang="zh-TW" altLang="en-US" sz="3200" b="1" dirty="0">
                <a:solidFill>
                  <a:srgbClr val="FF0000"/>
                </a:solidFill>
                <a:latin typeface="+mn-ea"/>
              </a:rPr>
              <a:t>尪姨都可以透過巫術力量，為社人指點迷津。</a:t>
            </a:r>
            <a:endParaRPr lang="zh-TW" altLang="en-US" sz="3200" dirty="0">
              <a:solidFill>
                <a:srgbClr val="FF0000"/>
              </a:solidFill>
              <a:latin typeface="+mn-ea"/>
            </a:endParaRPr>
          </a:p>
        </p:txBody>
      </p:sp>
      <p:sp>
        <p:nvSpPr>
          <p:cNvPr id="4" name="文字方塊 3"/>
          <p:cNvSpPr txBox="1"/>
          <p:nvPr/>
        </p:nvSpPr>
        <p:spPr>
          <a:xfrm>
            <a:off x="2987824" y="1460112"/>
            <a:ext cx="6350000" cy="584775"/>
          </a:xfrm>
          <a:prstGeom prst="rect">
            <a:avLst/>
          </a:prstGeom>
          <a:noFill/>
        </p:spPr>
        <p:txBody>
          <a:bodyPr wrap="square" rtlCol="0">
            <a:spAutoFit/>
          </a:bodyPr>
          <a:lstStyle/>
          <a:p>
            <a:r>
              <a:rPr lang="zh-TW" altLang="en-US" sz="3200" b="1" dirty="0" smtClean="0">
                <a:latin typeface="+mn-ea"/>
              </a:rPr>
              <a:t>吉貝耍「</a:t>
            </a:r>
            <a:r>
              <a:rPr lang="zh-TW" altLang="en-US" sz="3200" b="1" dirty="0">
                <a:latin typeface="+mn-ea"/>
              </a:rPr>
              <a:t>最後的女巫</a:t>
            </a:r>
            <a:r>
              <a:rPr lang="zh-TW" altLang="en-US" sz="3200" b="1" dirty="0" smtClean="0">
                <a:latin typeface="+mn-ea"/>
              </a:rPr>
              <a:t>」李仁記</a:t>
            </a:r>
            <a:endParaRPr lang="zh-TW" altLang="en-US" sz="3200" b="1" dirty="0"/>
          </a:p>
        </p:txBody>
      </p:sp>
      <p:pic>
        <p:nvPicPr>
          <p:cNvPr id="5" name="圖片 4"/>
          <p:cNvPicPr>
            <a:picLocks noChangeAspect="1"/>
          </p:cNvPicPr>
          <p:nvPr/>
        </p:nvPicPr>
        <p:blipFill>
          <a:blip r:embed="rId3"/>
          <a:stretch>
            <a:fillRect/>
          </a:stretch>
        </p:blipFill>
        <p:spPr>
          <a:xfrm>
            <a:off x="2809568" y="2044887"/>
            <a:ext cx="3162300" cy="4762500"/>
          </a:xfrm>
          <a:prstGeom prst="rect">
            <a:avLst/>
          </a:prstGeom>
        </p:spPr>
      </p:pic>
      <p:pic>
        <p:nvPicPr>
          <p:cNvPr id="6" name="圖片 5"/>
          <p:cNvPicPr>
            <a:picLocks noChangeAspect="1"/>
          </p:cNvPicPr>
          <p:nvPr/>
        </p:nvPicPr>
        <p:blipFill>
          <a:blip r:embed="rId4"/>
          <a:stretch>
            <a:fillRect/>
          </a:stretch>
        </p:blipFill>
        <p:spPr>
          <a:xfrm>
            <a:off x="5979646" y="2044887"/>
            <a:ext cx="3162300" cy="4762500"/>
          </a:xfrm>
          <a:prstGeom prst="rect">
            <a:avLst/>
          </a:prstGeom>
        </p:spPr>
      </p:pic>
      <p:sp>
        <p:nvSpPr>
          <p:cNvPr id="7" name="文字方塊 6"/>
          <p:cNvSpPr txBox="1"/>
          <p:nvPr/>
        </p:nvSpPr>
        <p:spPr>
          <a:xfrm>
            <a:off x="6948264" y="1026273"/>
            <a:ext cx="2324675" cy="584775"/>
          </a:xfrm>
          <a:prstGeom prst="rect">
            <a:avLst/>
          </a:prstGeom>
          <a:noFill/>
        </p:spPr>
        <p:txBody>
          <a:bodyPr wrap="none" rtlCol="0">
            <a:spAutoFit/>
          </a:bodyPr>
          <a:lstStyle/>
          <a:p>
            <a:r>
              <a:rPr lang="en-US" altLang="zh-TW" sz="3200" b="1" dirty="0" smtClean="0">
                <a:latin typeface="+mj-ea"/>
                <a:ea typeface="+mj-ea"/>
              </a:rPr>
              <a:t>1919-2001</a:t>
            </a:r>
            <a:endParaRPr lang="zh-TW" altLang="en-US" sz="3200" b="1" dirty="0">
              <a:latin typeface="+mj-ea"/>
              <a:ea typeface="+mj-ea"/>
            </a:endParaRPr>
          </a:p>
        </p:txBody>
      </p:sp>
      <p:pic>
        <p:nvPicPr>
          <p:cNvPr id="8" name="圖片 7"/>
          <p:cNvPicPr>
            <a:picLocks noChangeAspect="1"/>
          </p:cNvPicPr>
          <p:nvPr/>
        </p:nvPicPr>
        <p:blipFill>
          <a:blip r:embed="rId5"/>
          <a:stretch>
            <a:fillRect/>
          </a:stretch>
        </p:blipFill>
        <p:spPr>
          <a:xfrm>
            <a:off x="2841502" y="0"/>
            <a:ext cx="4762500" cy="5676900"/>
          </a:xfrm>
          <a:prstGeom prst="rect">
            <a:avLst/>
          </a:prstGeom>
        </p:spPr>
      </p:pic>
    </p:spTree>
    <p:extLst>
      <p:ext uri="{BB962C8B-B14F-4D97-AF65-F5344CB8AC3E}">
        <p14:creationId xmlns:p14="http://schemas.microsoft.com/office/powerpoint/2010/main" val="245422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1000"/>
                                        <p:tgtEl>
                                          <p:spTgt spid="7">
                                            <p:txEl>
                                              <p:pRg st="0" end="0"/>
                                            </p:txEl>
                                          </p:spTgt>
                                        </p:tgtEl>
                                      </p:cBhvr>
                                    </p:animEffect>
                                    <p:anim calcmode="lin" valueType="num">
                                      <p:cBhvr>
                                        <p:cTn id="19"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1448" y="13760"/>
            <a:ext cx="9180512" cy="2246769"/>
          </a:xfrm>
          <a:prstGeom prst="rect">
            <a:avLst/>
          </a:prstGeom>
          <a:noFill/>
        </p:spPr>
        <p:txBody>
          <a:bodyPr wrap="square" rtlCol="0">
            <a:spAutoFit/>
          </a:bodyPr>
          <a:lstStyle/>
          <a:p>
            <a:r>
              <a:rPr lang="zh-TW" altLang="en-US" sz="2800" b="1" dirty="0">
                <a:solidFill>
                  <a:prstClr val="black"/>
                </a:solidFill>
                <a:latin typeface="微軟正黑體"/>
              </a:rPr>
              <a:t>嚎海</a:t>
            </a:r>
            <a:r>
              <a:rPr lang="zh-TW" altLang="en-US" sz="2800" b="1" dirty="0" smtClean="0">
                <a:solidFill>
                  <a:prstClr val="black"/>
                </a:solidFill>
                <a:latin typeface="微軟正黑體"/>
              </a:rPr>
              <a:t>祭屬於</a:t>
            </a:r>
            <a:r>
              <a:rPr lang="zh-TW" altLang="en-US" sz="2800" b="1" dirty="0">
                <a:solidFill>
                  <a:prstClr val="black"/>
                </a:solidFill>
                <a:latin typeface="微軟正黑體"/>
              </a:rPr>
              <a:t>白天的</a:t>
            </a:r>
            <a:r>
              <a:rPr lang="zh-TW" altLang="en-US" sz="2800" b="1" dirty="0" smtClean="0">
                <a:solidFill>
                  <a:prstClr val="black"/>
                </a:solidFill>
                <a:latin typeface="微軟正黑體"/>
              </a:rPr>
              <a:t>祭典，</a:t>
            </a:r>
            <a:r>
              <a:rPr lang="zh-TW" altLang="en-US" sz="2800" b="1" dirty="0" smtClean="0">
                <a:latin typeface="+mn-ea"/>
              </a:rPr>
              <a:t>農曆</a:t>
            </a:r>
            <a:r>
              <a:rPr lang="zh-TW" altLang="en-US" sz="2800" b="1" dirty="0">
                <a:latin typeface="+mn-ea"/>
              </a:rPr>
              <a:t>九月初五</a:t>
            </a:r>
            <a:r>
              <a:rPr lang="zh-TW" altLang="en-US" sz="2800" b="1" dirty="0" smtClean="0">
                <a:latin typeface="+mn-ea"/>
              </a:rPr>
              <a:t>下午舉行祭拜儀式，由</a:t>
            </a:r>
            <a:r>
              <a:rPr lang="zh-TW" altLang="en-US" sz="2800" b="1" dirty="0">
                <a:latin typeface="+mn-ea"/>
              </a:rPr>
              <a:t>男祭司</a:t>
            </a:r>
            <a:r>
              <a:rPr lang="en-US" altLang="zh-TW" sz="2800" b="1" dirty="0">
                <a:latin typeface="+mn-ea"/>
              </a:rPr>
              <a:t>(</a:t>
            </a:r>
            <a:r>
              <a:rPr lang="zh-TW" altLang="en-US" sz="2800" b="1" dirty="0">
                <a:latin typeface="+mn-ea"/>
              </a:rPr>
              <a:t>施加伴頭</a:t>
            </a:r>
            <a:r>
              <a:rPr lang="en-US" altLang="zh-TW" sz="2800" b="1" dirty="0">
                <a:latin typeface="+mn-ea"/>
              </a:rPr>
              <a:t>)</a:t>
            </a:r>
            <a:r>
              <a:rPr lang="zh-TW" altLang="en-US" sz="2800" b="1" dirty="0">
                <a:latin typeface="+mn-ea"/>
              </a:rPr>
              <a:t>主祭，以及部落婦女圍成圈進行的牽曲儀式</a:t>
            </a:r>
            <a:r>
              <a:rPr lang="zh-TW" altLang="en-US" sz="2800" b="1" dirty="0" smtClean="0">
                <a:latin typeface="+mn-ea"/>
              </a:rPr>
              <a:t>，族人</a:t>
            </a:r>
            <a:r>
              <a:rPr lang="zh-TW" altLang="en-US" sz="2800" b="1" dirty="0">
                <a:latin typeface="+mn-ea"/>
              </a:rPr>
              <a:t>在農路兩旁拜祭品</a:t>
            </a:r>
            <a:r>
              <a:rPr lang="zh-TW" altLang="en-US" sz="2800" b="1" dirty="0" smtClean="0">
                <a:latin typeface="+mn-ea"/>
              </a:rPr>
              <a:t>。族人</a:t>
            </a:r>
            <a:r>
              <a:rPr lang="zh-TW" altLang="en-US" sz="2800" b="1" dirty="0">
                <a:latin typeface="+mn-ea"/>
              </a:rPr>
              <a:t>「擔菜飯」放在農路上，再由婦女吟唱牽曲表達對吉貝耍平埔族人的祖先「阿海」的追思與敬意。</a:t>
            </a:r>
          </a:p>
        </p:txBody>
      </p:sp>
      <p:sp>
        <p:nvSpPr>
          <p:cNvPr id="4" name="文字方塊 3"/>
          <p:cNvSpPr txBox="1"/>
          <p:nvPr/>
        </p:nvSpPr>
        <p:spPr>
          <a:xfrm>
            <a:off x="469285" y="3573016"/>
            <a:ext cx="1107996" cy="2461571"/>
          </a:xfrm>
          <a:prstGeom prst="rect">
            <a:avLst/>
          </a:prstGeom>
          <a:noFill/>
        </p:spPr>
        <p:txBody>
          <a:bodyPr vert="eaVert" wrap="none" rtlCol="0">
            <a:spAutoFit/>
          </a:bodyPr>
          <a:lstStyle/>
          <a:p>
            <a:r>
              <a:rPr lang="zh-TW" altLang="en-US" b="1" dirty="0">
                <a:solidFill>
                  <a:srgbClr val="212143"/>
                </a:solidFill>
                <a:latin typeface="新細明體"/>
              </a:rPr>
              <a:t> </a:t>
            </a:r>
            <a:r>
              <a:rPr lang="zh-TW" altLang="en-US" sz="6000" b="1" dirty="0">
                <a:solidFill>
                  <a:srgbClr val="FF0000"/>
                </a:solidFill>
                <a:latin typeface="新細明體"/>
              </a:rPr>
              <a:t>嚎海祭</a:t>
            </a:r>
            <a:endParaRPr lang="zh-TW" altLang="en-US" sz="6000" dirty="0">
              <a:solidFill>
                <a:srgbClr val="FF0000"/>
              </a:solidFill>
            </a:endParaRPr>
          </a:p>
        </p:txBody>
      </p:sp>
      <p:pic>
        <p:nvPicPr>
          <p:cNvPr id="7170" name="Picture 2" descr="G:\DCIM\101MSDCF\2015.10.17吉貝耍哮海\DSC0558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435" r="1198" b="9842"/>
          <a:stretch/>
        </p:blipFill>
        <p:spPr bwMode="auto">
          <a:xfrm>
            <a:off x="2264328" y="2466000"/>
            <a:ext cx="6879672" cy="43920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p:cNvPicPr>
            <a:picLocks noChangeAspect="1"/>
          </p:cNvPicPr>
          <p:nvPr/>
        </p:nvPicPr>
        <p:blipFill>
          <a:blip r:embed="rId3"/>
          <a:stretch>
            <a:fillRect/>
          </a:stretch>
        </p:blipFill>
        <p:spPr>
          <a:xfrm>
            <a:off x="44312" y="1772816"/>
            <a:ext cx="4762500" cy="3162300"/>
          </a:xfrm>
          <a:prstGeom prst="rect">
            <a:avLst/>
          </a:prstGeom>
        </p:spPr>
      </p:pic>
      <p:pic>
        <p:nvPicPr>
          <p:cNvPr id="5" name="圖片 4"/>
          <p:cNvPicPr>
            <a:picLocks noChangeAspect="1"/>
          </p:cNvPicPr>
          <p:nvPr/>
        </p:nvPicPr>
        <p:blipFill>
          <a:blip r:embed="rId4"/>
          <a:stretch>
            <a:fillRect/>
          </a:stretch>
        </p:blipFill>
        <p:spPr>
          <a:xfrm>
            <a:off x="4414438" y="1964893"/>
            <a:ext cx="4762500" cy="2867025"/>
          </a:xfrm>
          <a:prstGeom prst="rect">
            <a:avLst/>
          </a:prstGeom>
        </p:spPr>
      </p:pic>
    </p:spTree>
    <p:extLst>
      <p:ext uri="{BB962C8B-B14F-4D97-AF65-F5344CB8AC3E}">
        <p14:creationId xmlns:p14="http://schemas.microsoft.com/office/powerpoint/2010/main" val="58043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79512" y="2348880"/>
            <a:ext cx="6496050" cy="4324350"/>
          </a:xfrm>
          <a:prstGeom prst="rect">
            <a:avLst/>
          </a:prstGeom>
        </p:spPr>
      </p:pic>
      <p:sp>
        <p:nvSpPr>
          <p:cNvPr id="3" name="文字方塊 2"/>
          <p:cNvSpPr txBox="1"/>
          <p:nvPr/>
        </p:nvSpPr>
        <p:spPr>
          <a:xfrm>
            <a:off x="0" y="116632"/>
            <a:ext cx="9144000" cy="1477328"/>
          </a:xfrm>
          <a:prstGeom prst="rect">
            <a:avLst/>
          </a:prstGeom>
          <a:noFill/>
        </p:spPr>
        <p:txBody>
          <a:bodyPr wrap="square" rtlCol="0">
            <a:spAutoFit/>
          </a:bodyPr>
          <a:lstStyle/>
          <a:p>
            <a:pPr fontAlgn="base"/>
            <a:r>
              <a:rPr lang="zh-TW" altLang="en-US" sz="2400" b="1" dirty="0" smtClean="0">
                <a:solidFill>
                  <a:srgbClr val="303131"/>
                </a:solidFill>
                <a:latin typeface="+mj-ea"/>
                <a:ea typeface="+mj-ea"/>
              </a:rPr>
              <a:t>西</a:t>
            </a:r>
            <a:r>
              <a:rPr lang="zh-TW" altLang="en-US" sz="2400" b="1" dirty="0">
                <a:solidFill>
                  <a:srgbClr val="303131"/>
                </a:solidFill>
                <a:latin typeface="+mj-ea"/>
                <a:ea typeface="+mj-ea"/>
              </a:rPr>
              <a:t>拉雅族蕭壟</a:t>
            </a:r>
            <a:r>
              <a:rPr lang="zh-TW" altLang="en-US" sz="2400" b="1" dirty="0" smtClean="0">
                <a:solidFill>
                  <a:srgbClr val="303131"/>
                </a:solidFill>
                <a:latin typeface="+mj-ea"/>
                <a:ea typeface="+mj-ea"/>
              </a:rPr>
              <a:t>社</a:t>
            </a:r>
            <a:endParaRPr lang="en-US" altLang="zh-TW" sz="2400" b="1" dirty="0" smtClean="0">
              <a:solidFill>
                <a:srgbClr val="303131"/>
              </a:solidFill>
              <a:latin typeface="+mj-ea"/>
              <a:ea typeface="+mj-ea"/>
            </a:endParaRPr>
          </a:p>
          <a:p>
            <a:pPr fontAlgn="base"/>
            <a:r>
              <a:rPr lang="zh-TW" altLang="en-US" sz="2400" b="1" dirty="0" smtClean="0">
                <a:solidFill>
                  <a:srgbClr val="303131"/>
                </a:solidFill>
                <a:latin typeface="+mj-ea"/>
                <a:ea typeface="+mj-ea"/>
              </a:rPr>
              <a:t>台南</a:t>
            </a:r>
            <a:r>
              <a:rPr lang="zh-TW" altLang="en-US" sz="2400" b="1" dirty="0">
                <a:solidFill>
                  <a:srgbClr val="303131"/>
                </a:solidFill>
                <a:latin typeface="+mj-ea"/>
                <a:ea typeface="+mj-ea"/>
              </a:rPr>
              <a:t>七股番仔塭「海祖祭」 唱牽曲、燒神船 傳承阿立祖平埔信仰文化</a:t>
            </a:r>
          </a:p>
          <a:p>
            <a:endParaRPr lang="zh-TW" altLang="en-US" dirty="0"/>
          </a:p>
        </p:txBody>
      </p:sp>
      <p:pic>
        <p:nvPicPr>
          <p:cNvPr id="4" name="圖片 3"/>
          <p:cNvPicPr>
            <a:picLocks noChangeAspect="1"/>
          </p:cNvPicPr>
          <p:nvPr/>
        </p:nvPicPr>
        <p:blipFill>
          <a:blip r:embed="rId3"/>
          <a:stretch>
            <a:fillRect/>
          </a:stretch>
        </p:blipFill>
        <p:spPr>
          <a:xfrm>
            <a:off x="35496" y="990600"/>
            <a:ext cx="8810625" cy="5867400"/>
          </a:xfrm>
          <a:prstGeom prst="rect">
            <a:avLst/>
          </a:prstGeom>
        </p:spPr>
      </p:pic>
    </p:spTree>
    <p:extLst>
      <p:ext uri="{BB962C8B-B14F-4D97-AF65-F5344CB8AC3E}">
        <p14:creationId xmlns:p14="http://schemas.microsoft.com/office/powerpoint/2010/main" val="336284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kumimoji="1" lang="zh-TW" altLang="en-US" sz="4400" b="1" kern="0" dirty="0" smtClean="0">
                <a:solidFill>
                  <a:srgbClr val="000000"/>
                </a:solidFill>
                <a:latin typeface="+mn-ea"/>
                <a:ea typeface="+mn-ea"/>
                <a:cs typeface="+mj-cs"/>
              </a:rPr>
              <a:t>走標</a:t>
            </a:r>
            <a:r>
              <a:rPr lang="zh-TW" altLang="en-US" sz="4400" b="1" dirty="0">
                <a:solidFill>
                  <a:prstClr val="black">
                    <a:lumMod val="75000"/>
                    <a:lumOff val="25000"/>
                  </a:prstClr>
                </a:solidFill>
                <a:latin typeface="+mn-ea"/>
                <a:ea typeface="+mn-ea"/>
              </a:rPr>
              <a:t>、</a:t>
            </a:r>
            <a:r>
              <a:rPr lang="zh-TW" altLang="en-US" sz="4400" b="1" dirty="0" smtClean="0">
                <a:solidFill>
                  <a:schemeClr val="tx1"/>
                </a:solidFill>
                <a:latin typeface="+mn-ea"/>
                <a:ea typeface="+mn-ea"/>
              </a:rPr>
              <a:t>牽</a:t>
            </a:r>
            <a:r>
              <a:rPr lang="zh-TW" altLang="en-US" sz="4400" b="1" dirty="0">
                <a:solidFill>
                  <a:schemeClr val="tx1"/>
                </a:solidFill>
                <a:latin typeface="+mn-ea"/>
                <a:ea typeface="+mn-ea"/>
              </a:rPr>
              <a:t>田</a:t>
            </a:r>
          </a:p>
        </p:txBody>
      </p:sp>
      <p:sp>
        <p:nvSpPr>
          <p:cNvPr id="3" name="內容版面配置區 2"/>
          <p:cNvSpPr>
            <a:spLocks noGrp="1"/>
          </p:cNvSpPr>
          <p:nvPr>
            <p:ph idx="1"/>
          </p:nvPr>
        </p:nvSpPr>
        <p:spPr>
          <a:xfrm>
            <a:off x="0" y="1807361"/>
            <a:ext cx="9252520" cy="5050639"/>
          </a:xfrm>
        </p:spPr>
        <p:txBody>
          <a:bodyPr anchor="t">
            <a:noAutofit/>
          </a:bodyPr>
          <a:lstStyle/>
          <a:p>
            <a:pPr>
              <a:buFont typeface="Wingdings" panose="05000000000000000000" pitchFamily="2" charset="2"/>
              <a:buChar char="Ø"/>
            </a:pPr>
            <a:r>
              <a:rPr kumimoji="1" lang="zh-TW" altLang="en-US" sz="3200" b="1" kern="0" dirty="0" smtClean="0">
                <a:solidFill>
                  <a:srgbClr val="000000"/>
                </a:solidFill>
                <a:latin typeface="微軟正黑體" panose="020B0604030504040204" pitchFamily="34" charset="-120"/>
                <a:ea typeface="微軟正黑體" panose="020B0604030504040204" pitchFamily="34" charset="-120"/>
              </a:rPr>
              <a:t>拍</a:t>
            </a:r>
            <a:r>
              <a:rPr kumimoji="1" lang="zh-TW" altLang="en-US" sz="3200" b="1" kern="0" dirty="0">
                <a:solidFill>
                  <a:srgbClr val="000000"/>
                </a:solidFill>
                <a:latin typeface="微軟正黑體" panose="020B0604030504040204" pitchFamily="34" charset="-120"/>
                <a:ea typeface="微軟正黑體" panose="020B0604030504040204" pitchFamily="34" charset="-120"/>
              </a:rPr>
              <a:t>瀑拉族遷善南北</a:t>
            </a:r>
            <a:r>
              <a:rPr kumimoji="1" lang="zh-TW" altLang="en-US" sz="3200" b="1" kern="0" dirty="0" smtClean="0">
                <a:solidFill>
                  <a:srgbClr val="000000"/>
                </a:solidFill>
                <a:latin typeface="微軟正黑體" panose="020B0604030504040204" pitchFamily="34" charset="-120"/>
                <a:ea typeface="微軟正黑體" panose="020B0604030504040204" pitchFamily="34" charset="-120"/>
              </a:rPr>
              <a:t>社，農曆</a:t>
            </a:r>
            <a:r>
              <a:rPr kumimoji="1" lang="zh-TW" altLang="en-US" sz="3200" b="1" kern="0" dirty="0">
                <a:solidFill>
                  <a:srgbClr val="000000"/>
                </a:solidFill>
                <a:latin typeface="微軟正黑體" panose="020B0604030504040204" pitchFamily="34" charset="-120"/>
                <a:ea typeface="微軟正黑體" panose="020B0604030504040204" pitchFamily="34" charset="-120"/>
              </a:rPr>
              <a:t>八月二日</a:t>
            </a:r>
            <a:r>
              <a:rPr kumimoji="1" lang="zh-TW" altLang="en-US" sz="3200" b="1" kern="0" dirty="0" smtClean="0">
                <a:solidFill>
                  <a:srgbClr val="000000"/>
                </a:solidFill>
                <a:latin typeface="微軟正黑體" panose="020B0604030504040204" pitchFamily="34" charset="-120"/>
                <a:ea typeface="微軟正黑體" panose="020B0604030504040204" pitchFamily="34" charset="-120"/>
              </a:rPr>
              <a:t>舉辦</a:t>
            </a:r>
            <a:r>
              <a:rPr kumimoji="1" lang="zh-TW" altLang="en-US" sz="3200" b="1" kern="0" dirty="0">
                <a:solidFill>
                  <a:srgbClr val="000000"/>
                </a:solidFill>
                <a:latin typeface="微軟正黑體" panose="020B0604030504040204" pitchFamily="34" charset="-120"/>
                <a:ea typeface="微軟正黑體" panose="020B0604030504040204" pitchFamily="34" charset="-120"/>
              </a:rPr>
              <a:t>，</a:t>
            </a:r>
            <a:r>
              <a:rPr kumimoji="1" lang="zh-TW" altLang="en-US" sz="3200" b="1" kern="0" dirty="0" smtClean="0">
                <a:solidFill>
                  <a:srgbClr val="000000"/>
                </a:solidFill>
                <a:latin typeface="微軟正黑體" panose="020B0604030504040204" pitchFamily="34" charset="-120"/>
                <a:ea typeface="微軟正黑體" panose="020B0604030504040204" pitchFamily="34" charset="-120"/>
              </a:rPr>
              <a:t>在</a:t>
            </a:r>
            <a:r>
              <a:rPr kumimoji="1" lang="zh-TW" altLang="en-US" sz="3200" b="1" kern="0" dirty="0">
                <a:solidFill>
                  <a:srgbClr val="000000"/>
                </a:solidFill>
                <a:latin typeface="微軟正黑體" panose="020B0604030504040204" pitchFamily="34" charset="-120"/>
                <a:ea typeface="微軟正黑體" panose="020B0604030504040204" pitchFamily="34" charset="-120"/>
              </a:rPr>
              <a:t>沙鹿鎮普濟寺平埔族的祖祠</a:t>
            </a:r>
            <a:r>
              <a:rPr kumimoji="1" lang="zh-TW" altLang="en-US" sz="3200" b="1" kern="0" dirty="0" smtClean="0">
                <a:solidFill>
                  <a:srgbClr val="000000"/>
                </a:solidFill>
                <a:latin typeface="微軟正黑體" panose="020B0604030504040204" pitchFamily="34" charset="-120"/>
                <a:ea typeface="微軟正黑體" panose="020B0604030504040204" pitchFamily="34" charset="-120"/>
              </a:rPr>
              <a:t>舉行傳統</a:t>
            </a:r>
            <a:r>
              <a:rPr kumimoji="1" lang="zh-TW" altLang="en-US" sz="3200" b="1" kern="0" dirty="0">
                <a:solidFill>
                  <a:srgbClr val="000000"/>
                </a:solidFill>
                <a:latin typeface="微軟正黑體" panose="020B0604030504040204" pitchFamily="34" charset="-120"/>
                <a:ea typeface="微軟正黑體" panose="020B0604030504040204" pitchFamily="34" charset="-120"/>
              </a:rPr>
              <a:t>特殊的「走標」及「牽田」</a:t>
            </a:r>
            <a:r>
              <a:rPr kumimoji="1" lang="zh-TW" altLang="en-US" sz="3200" b="1" kern="0" dirty="0" smtClean="0">
                <a:solidFill>
                  <a:srgbClr val="000000"/>
                </a:solidFill>
                <a:latin typeface="微軟正黑體" panose="020B0604030504040204" pitchFamily="34" charset="-120"/>
                <a:ea typeface="微軟正黑體" panose="020B0604030504040204" pitchFamily="34" charset="-120"/>
              </a:rPr>
              <a:t>儀式</a:t>
            </a:r>
            <a:r>
              <a:rPr kumimoji="1" lang="zh-TW" altLang="en-US" sz="3200" b="1" kern="0" dirty="0">
                <a:solidFill>
                  <a:srgbClr val="000000"/>
                </a:solidFill>
                <a:latin typeface="微軟正黑體" panose="020B0604030504040204" pitchFamily="34" charset="-120"/>
                <a:ea typeface="微軟正黑體" panose="020B0604030504040204" pitchFamily="34" charset="-120"/>
              </a:rPr>
              <a:t>，</a:t>
            </a:r>
            <a:r>
              <a:rPr kumimoji="1" lang="zh-TW" altLang="en-US" sz="3200" b="1" kern="0" dirty="0" smtClean="0">
                <a:solidFill>
                  <a:srgbClr val="000000"/>
                </a:solidFill>
                <a:latin typeface="微軟正黑體" panose="020B0604030504040204" pitchFamily="34" charset="-120"/>
                <a:ea typeface="微軟正黑體" panose="020B0604030504040204" pitchFamily="34" charset="-120"/>
              </a:rPr>
              <a:t>傳承</a:t>
            </a:r>
            <a:r>
              <a:rPr kumimoji="1" lang="zh-TW" altLang="en-US" sz="3200" b="1" kern="0" dirty="0">
                <a:solidFill>
                  <a:srgbClr val="000000"/>
                </a:solidFill>
                <a:latin typeface="微軟正黑體" panose="020B0604030504040204" pitchFamily="34" charset="-120"/>
                <a:ea typeface="微軟正黑體" panose="020B0604030504040204" pitchFamily="34" charset="-120"/>
              </a:rPr>
              <a:t>平埔族一脈相承文化</a:t>
            </a:r>
            <a:r>
              <a:rPr kumimoji="1" lang="zh-TW" altLang="en-US" sz="3200" b="1" kern="0" dirty="0" smtClean="0">
                <a:solidFill>
                  <a:srgbClr val="000000"/>
                </a:solidFill>
                <a:latin typeface="微軟正黑體" panose="020B0604030504040204" pitchFamily="34" charset="-120"/>
                <a:ea typeface="微軟正黑體" panose="020B0604030504040204" pitchFamily="34" charset="-120"/>
              </a:rPr>
              <a:t>。</a:t>
            </a:r>
            <a:endParaRPr kumimoji="1" lang="en-US" altLang="zh-TW" sz="3200" b="1" kern="0" dirty="0" smtClean="0">
              <a:solidFill>
                <a:srgbClr val="000000"/>
              </a:solidFill>
              <a:latin typeface="微軟正黑體" panose="020B0604030504040204" pitchFamily="34" charset="-120"/>
              <a:ea typeface="微軟正黑體" panose="020B0604030504040204" pitchFamily="34" charset="-12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356992"/>
            <a:ext cx="4325031" cy="349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4325032" y="3356992"/>
            <a:ext cx="4797240" cy="3046988"/>
          </a:xfrm>
          <a:prstGeom prst="rect">
            <a:avLst/>
          </a:prstGeom>
          <a:noFill/>
        </p:spPr>
        <p:txBody>
          <a:bodyPr wrap="square" rtlCol="0">
            <a:spAutoFit/>
          </a:bodyPr>
          <a:lstStyle/>
          <a:p>
            <a:r>
              <a:rPr lang="zh-TW" altLang="en-US" sz="3200" b="1" dirty="0" smtClean="0">
                <a:solidFill>
                  <a:srgbClr val="FF0000"/>
                </a:solidFill>
                <a:latin typeface="+mj-ea"/>
                <a:ea typeface="+mj-ea"/>
              </a:rPr>
              <a:t>祭祖貢品</a:t>
            </a:r>
            <a:r>
              <a:rPr lang="zh-TW" altLang="en-US" sz="3200" b="1" dirty="0">
                <a:solidFill>
                  <a:srgbClr val="FF0000"/>
                </a:solidFill>
                <a:latin typeface="+mj-ea"/>
                <a:ea typeface="+mj-ea"/>
              </a:rPr>
              <a:t>有</a:t>
            </a:r>
            <a:r>
              <a:rPr lang="en-US" altLang="zh-TW" sz="3200" b="1" dirty="0">
                <a:solidFill>
                  <a:srgbClr val="FF0000"/>
                </a:solidFill>
                <a:latin typeface="+mj-ea"/>
                <a:ea typeface="+mj-ea"/>
              </a:rPr>
              <a:t>5</a:t>
            </a:r>
            <a:r>
              <a:rPr lang="zh-TW" altLang="en-US" sz="3200" b="1" dirty="0">
                <a:solidFill>
                  <a:srgbClr val="FF0000"/>
                </a:solidFill>
                <a:latin typeface="+mj-ea"/>
                <a:ea typeface="+mj-ea"/>
              </a:rPr>
              <a:t>份生豬肉、</a:t>
            </a:r>
            <a:r>
              <a:rPr lang="en-US" altLang="zh-TW" sz="3200" b="1" dirty="0">
                <a:solidFill>
                  <a:srgbClr val="FF0000"/>
                </a:solidFill>
                <a:latin typeface="+mj-ea"/>
                <a:ea typeface="+mj-ea"/>
              </a:rPr>
              <a:t>5</a:t>
            </a:r>
            <a:r>
              <a:rPr lang="zh-TW" altLang="en-US" sz="3200" b="1" dirty="0">
                <a:solidFill>
                  <a:srgbClr val="FF0000"/>
                </a:solidFill>
                <a:latin typeface="+mj-ea"/>
                <a:ea typeface="+mj-ea"/>
              </a:rPr>
              <a:t>條有鱗生魚、</a:t>
            </a:r>
            <a:r>
              <a:rPr lang="en-US" altLang="zh-TW" sz="3200" b="1" dirty="0">
                <a:solidFill>
                  <a:srgbClr val="FF0000"/>
                </a:solidFill>
                <a:latin typeface="+mj-ea"/>
                <a:ea typeface="+mj-ea"/>
              </a:rPr>
              <a:t>5</a:t>
            </a:r>
            <a:r>
              <a:rPr lang="zh-TW" altLang="en-US" sz="3200" b="1" dirty="0">
                <a:solidFill>
                  <a:srgbClr val="FF0000"/>
                </a:solidFill>
                <a:latin typeface="+mj-ea"/>
                <a:ea typeface="+mj-ea"/>
              </a:rPr>
              <a:t>片豆乾、</a:t>
            </a:r>
            <a:r>
              <a:rPr lang="en-US" altLang="zh-TW" sz="3200" b="1" dirty="0">
                <a:solidFill>
                  <a:srgbClr val="FF0000"/>
                </a:solidFill>
                <a:latin typeface="+mj-ea"/>
                <a:ea typeface="+mj-ea"/>
              </a:rPr>
              <a:t>15</a:t>
            </a:r>
            <a:r>
              <a:rPr lang="zh-TW" altLang="en-US" sz="3200" b="1" dirty="0">
                <a:solidFill>
                  <a:srgbClr val="FF0000"/>
                </a:solidFill>
                <a:latin typeface="+mj-ea"/>
                <a:ea typeface="+mj-ea"/>
              </a:rPr>
              <a:t>個飯糰與</a:t>
            </a:r>
            <a:r>
              <a:rPr lang="en-US" altLang="zh-TW" sz="3200" b="1" dirty="0">
                <a:solidFill>
                  <a:srgbClr val="FF0000"/>
                </a:solidFill>
                <a:latin typeface="+mj-ea"/>
                <a:ea typeface="+mj-ea"/>
              </a:rPr>
              <a:t>1</a:t>
            </a:r>
            <a:r>
              <a:rPr lang="zh-TW" altLang="en-US" sz="3200" b="1" dirty="0">
                <a:solidFill>
                  <a:srgbClr val="FF0000"/>
                </a:solidFill>
                <a:latin typeface="+mj-ea"/>
                <a:ea typeface="+mj-ea"/>
              </a:rPr>
              <a:t>瓶米酒</a:t>
            </a:r>
            <a:r>
              <a:rPr lang="zh-TW" altLang="en-US" sz="3200" b="1" dirty="0" smtClean="0">
                <a:solidFill>
                  <a:srgbClr val="FF0000"/>
                </a:solidFill>
                <a:latin typeface="+mj-ea"/>
                <a:ea typeface="+mj-ea"/>
              </a:rPr>
              <a:t>，</a:t>
            </a:r>
            <a:endParaRPr lang="en-US" altLang="zh-TW" sz="3200" b="1" dirty="0" smtClean="0">
              <a:solidFill>
                <a:srgbClr val="FF0000"/>
              </a:solidFill>
              <a:latin typeface="+mj-ea"/>
              <a:ea typeface="+mj-ea"/>
            </a:endParaRPr>
          </a:p>
          <a:p>
            <a:r>
              <a:rPr lang="zh-TW" altLang="en-US" sz="3200" b="1" dirty="0" smtClean="0">
                <a:solidFill>
                  <a:srgbClr val="FF0000"/>
                </a:solidFill>
                <a:latin typeface="+mj-ea"/>
                <a:ea typeface="+mj-ea"/>
              </a:rPr>
              <a:t>在</a:t>
            </a:r>
            <a:r>
              <a:rPr lang="zh-TW" altLang="en-US" sz="3200" b="1" dirty="0">
                <a:solidFill>
                  <a:srgbClr val="FF0000"/>
                </a:solidFill>
                <a:latin typeface="+mj-ea"/>
                <a:ea typeface="+mj-ea"/>
              </a:rPr>
              <a:t>祭品上捏一小撮的魚鱗、一小撮米飯及米酒，並唸祈福之語，向祖先祭拜。</a:t>
            </a:r>
          </a:p>
        </p:txBody>
      </p:sp>
      <p:pic>
        <p:nvPicPr>
          <p:cNvPr id="5" name="圖片 4"/>
          <p:cNvPicPr>
            <a:picLocks noChangeAspect="1"/>
          </p:cNvPicPr>
          <p:nvPr/>
        </p:nvPicPr>
        <p:blipFill>
          <a:blip r:embed="rId3"/>
          <a:stretch>
            <a:fillRect/>
          </a:stretch>
        </p:blipFill>
        <p:spPr>
          <a:xfrm>
            <a:off x="10151" y="504227"/>
            <a:ext cx="8199831" cy="4438273"/>
          </a:xfrm>
          <a:prstGeom prst="rect">
            <a:avLst/>
          </a:prstGeom>
        </p:spPr>
      </p:pic>
      <p:sp>
        <p:nvSpPr>
          <p:cNvPr id="6" name="矩形 5"/>
          <p:cNvSpPr/>
          <p:nvPr/>
        </p:nvSpPr>
        <p:spPr>
          <a:xfrm>
            <a:off x="0" y="-44672"/>
            <a:ext cx="8220134" cy="584775"/>
          </a:xfrm>
          <a:prstGeom prst="rect">
            <a:avLst/>
          </a:prstGeom>
        </p:spPr>
        <p:txBody>
          <a:bodyPr wrap="square">
            <a:spAutoFit/>
          </a:bodyPr>
          <a:lstStyle/>
          <a:p>
            <a:pPr lvl="0"/>
            <a:r>
              <a:rPr kumimoji="1" lang="zh-TW" altLang="en-US" sz="3200" b="1" kern="0" dirty="0" smtClean="0">
                <a:solidFill>
                  <a:srgbClr val="000000"/>
                </a:solidFill>
                <a:latin typeface="+mj-ea"/>
                <a:ea typeface="+mj-ea"/>
              </a:rPr>
              <a:t>普</a:t>
            </a:r>
            <a:r>
              <a:rPr kumimoji="1" lang="zh-TW" altLang="en-US" sz="3200" b="1" kern="0" dirty="0">
                <a:solidFill>
                  <a:srgbClr val="000000"/>
                </a:solidFill>
                <a:latin typeface="+mj-ea"/>
                <a:ea typeface="+mj-ea"/>
              </a:rPr>
              <a:t>濟寺平埔族的祖祠</a:t>
            </a:r>
            <a:r>
              <a:rPr kumimoji="1" lang="zh-TW" altLang="en-US" sz="3200" b="1" kern="0" dirty="0" smtClean="0">
                <a:solidFill>
                  <a:srgbClr val="000000"/>
                </a:solidFill>
                <a:latin typeface="+mj-ea"/>
                <a:ea typeface="+mj-ea"/>
              </a:rPr>
              <a:t>舉行「</a:t>
            </a:r>
            <a:r>
              <a:rPr kumimoji="1" lang="zh-TW" altLang="en-US" sz="3200" b="1" kern="0" dirty="0">
                <a:solidFill>
                  <a:srgbClr val="000000"/>
                </a:solidFill>
                <a:latin typeface="+mj-ea"/>
                <a:ea typeface="+mj-ea"/>
              </a:rPr>
              <a:t>牽田」儀式</a:t>
            </a:r>
            <a:endParaRPr lang="zh-TW" altLang="en-US" sz="3200" dirty="0">
              <a:solidFill>
                <a:prstClr val="black"/>
              </a:solidFill>
              <a:latin typeface="+mj-ea"/>
              <a:ea typeface="+mj-ea"/>
            </a:endParaRPr>
          </a:p>
        </p:txBody>
      </p:sp>
    </p:spTree>
    <p:extLst>
      <p:ext uri="{BB962C8B-B14F-4D97-AF65-F5344CB8AC3E}">
        <p14:creationId xmlns:p14="http://schemas.microsoft.com/office/powerpoint/2010/main" val="1426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A99B28-5EF3-424B-9A24-0C4260B528C0}" type="slidenum">
              <a:rPr lang="en-US" altLang="zh-TW" smtClean="0">
                <a:solidFill>
                  <a:srgbClr val="000000"/>
                </a:solidFill>
              </a:rPr>
              <a:pPr/>
              <a:t>86</a:t>
            </a:fld>
            <a:endParaRPr lang="en-US" altLang="zh-TW">
              <a:solidFill>
                <a:srgbClr val="000000"/>
              </a:solidFill>
            </a:endParaRPr>
          </a:p>
        </p:txBody>
      </p:sp>
      <p:sp>
        <p:nvSpPr>
          <p:cNvPr id="3" name="文字方塊 2"/>
          <p:cNvSpPr txBox="1"/>
          <p:nvPr/>
        </p:nvSpPr>
        <p:spPr>
          <a:xfrm>
            <a:off x="0" y="332656"/>
            <a:ext cx="9144000" cy="5478423"/>
          </a:xfrm>
          <a:prstGeom prst="rect">
            <a:avLst/>
          </a:prstGeom>
          <a:noFill/>
        </p:spPr>
        <p:txBody>
          <a:bodyPr wrap="square" rtlCol="0">
            <a:spAutoFit/>
          </a:bodyPr>
          <a:lstStyle/>
          <a:p>
            <a:pPr algn="ctr"/>
            <a:r>
              <a:rPr lang="zh-TW" altLang="en-US" sz="4400" b="1" dirty="0" smtClean="0">
                <a:solidFill>
                  <a:srgbClr val="FF0000"/>
                </a:solidFill>
                <a:latin typeface="微軟正黑體" panose="020B0604030504040204" pitchFamily="34" charset="-120"/>
                <a:ea typeface="微軟正黑體" panose="020B0604030504040204" pitchFamily="34" charset="-120"/>
              </a:rPr>
              <a:t>巴</a:t>
            </a:r>
            <a:r>
              <a:rPr lang="zh-TW" altLang="en-US" sz="4400" b="1" dirty="0">
                <a:solidFill>
                  <a:srgbClr val="FF0000"/>
                </a:solidFill>
                <a:latin typeface="微軟正黑體" panose="020B0604030504040204" pitchFamily="34" charset="-120"/>
                <a:ea typeface="微軟正黑體" panose="020B0604030504040204" pitchFamily="34" charset="-120"/>
              </a:rPr>
              <a:t>宰</a:t>
            </a:r>
            <a:r>
              <a:rPr lang="zh-TW" altLang="en-US" sz="4400" b="1" dirty="0" smtClean="0">
                <a:solidFill>
                  <a:srgbClr val="FF0000"/>
                </a:solidFill>
                <a:latin typeface="微軟正黑體" panose="020B0604030504040204" pitchFamily="34" charset="-120"/>
                <a:ea typeface="微軟正黑體" panose="020B0604030504040204" pitchFamily="34" charset="-120"/>
              </a:rPr>
              <a:t>語</a:t>
            </a:r>
            <a:endParaRPr lang="zh-TW" altLang="en-US" sz="4400" b="1" dirty="0">
              <a:solidFill>
                <a:srgbClr val="FF0000"/>
              </a:solidFill>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TW" altLang="en-US" sz="3200" b="1" dirty="0">
                <a:latin typeface="微軟正黑體" panose="020B0604030504040204" pitchFamily="34" charset="-120"/>
                <a:ea typeface="微軟正黑體" panose="020B0604030504040204" pitchFamily="34" charset="-120"/>
              </a:rPr>
              <a:t>巴宰語</a:t>
            </a:r>
            <a:r>
              <a:rPr lang="zh-TW" altLang="en-US" sz="3200" b="1" dirty="0" smtClean="0">
                <a:latin typeface="微軟正黑體" panose="020B0604030504040204" pitchFamily="34" charset="-120"/>
                <a:ea typeface="微軟正黑體" panose="020B0604030504040204" pitchFamily="34" charset="-120"/>
              </a:rPr>
              <a:t>是分佈在</a:t>
            </a:r>
            <a:r>
              <a:rPr lang="zh-TW" altLang="en-US" sz="3200" b="1" dirty="0">
                <a:latin typeface="微軟正黑體" panose="020B0604030504040204" pitchFamily="34" charset="-120"/>
                <a:ea typeface="微軟正黑體" panose="020B0604030504040204" pitchFamily="34" charset="-120"/>
              </a:rPr>
              <a:t>臺</a:t>
            </a:r>
            <a:r>
              <a:rPr lang="zh-TW" altLang="en-US" sz="3200" b="1" dirty="0" smtClean="0">
                <a:latin typeface="微軟正黑體" panose="020B0604030504040204" pitchFamily="34" charset="-120"/>
                <a:ea typeface="微軟正黑體" panose="020B0604030504040204" pitchFamily="34" charset="-120"/>
              </a:rPr>
              <a:t>中的豐原</a:t>
            </a:r>
            <a:r>
              <a:rPr lang="zh-TW" altLang="en-US" sz="3200" b="1" dirty="0">
                <a:latin typeface="微軟正黑體" panose="020B0604030504040204" pitchFamily="34" charset="-120"/>
                <a:ea typeface="微軟正黑體" panose="020B0604030504040204" pitchFamily="34" charset="-120"/>
              </a:rPr>
              <a:t>、神岡、后里靠山區</a:t>
            </a:r>
            <a:r>
              <a:rPr lang="zh-TW" altLang="en-US" sz="3200" b="1" dirty="0" smtClean="0">
                <a:latin typeface="微軟正黑體" panose="020B0604030504040204" pitchFamily="34" charset="-120"/>
                <a:ea typeface="微軟正黑體" panose="020B0604030504040204" pitchFamily="34" charset="-120"/>
              </a:rPr>
              <a:t>一帶巴宰族語言。</a:t>
            </a:r>
            <a:endParaRPr lang="en-US" altLang="zh-TW" sz="3200" b="1" dirty="0" smtClean="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TW" altLang="en-US" sz="3200" b="1" dirty="0" smtClean="0">
                <a:latin typeface="微軟正黑體" panose="020B0604030504040204" pitchFamily="34" charset="-120"/>
                <a:ea typeface="微軟正黑體" panose="020B0604030504040204" pitchFamily="34" charset="-120"/>
              </a:rPr>
              <a:t>後因郭百年</a:t>
            </a:r>
            <a:r>
              <a:rPr lang="zh-TW" altLang="en-US" sz="3200" b="1" dirty="0">
                <a:latin typeface="微軟正黑體" panose="020B0604030504040204" pitchFamily="34" charset="-120"/>
                <a:ea typeface="微軟正黑體" panose="020B0604030504040204" pitchFamily="34" charset="-120"/>
              </a:rPr>
              <a:t>事件或狩獵等原因，逐漸遷徙到南投埔里，有的則遷徙到苗栗山區（如鯉魚</a:t>
            </a:r>
            <a:r>
              <a:rPr lang="zh-TW" altLang="en-US" sz="3200" b="1" dirty="0" smtClean="0">
                <a:latin typeface="微軟正黑體" panose="020B0604030504040204" pitchFamily="34" charset="-120"/>
                <a:ea typeface="微軟正黑體" panose="020B0604030504040204" pitchFamily="34" charset="-120"/>
              </a:rPr>
              <a:t>潭）。</a:t>
            </a:r>
          </a:p>
          <a:p>
            <a:pPr marL="457200" indent="-457200">
              <a:buFont typeface="Wingdings" panose="05000000000000000000" pitchFamily="2" charset="2"/>
              <a:buChar char="Ø"/>
            </a:pPr>
            <a:r>
              <a:rPr lang="zh-TW" altLang="en-US" sz="3200" b="1" dirty="0" smtClean="0">
                <a:latin typeface="微軟正黑體" panose="020B0604030504040204" pitchFamily="34" charset="-120"/>
                <a:ea typeface="微軟正黑體" panose="020B0604030504040204" pitchFamily="34" charset="-120"/>
              </a:rPr>
              <a:t>根據聯合國的資料，來自埔里巴宰族的潘金玉老太太是全世界最後一位巴宰語的母語使用者。潘老太太在 </a:t>
            </a:r>
            <a:r>
              <a:rPr lang="en-US" altLang="zh-TW" sz="3200" b="1" dirty="0" smtClean="0">
                <a:latin typeface="微軟正黑體" panose="020B0604030504040204" pitchFamily="34" charset="-120"/>
                <a:ea typeface="微軟正黑體" panose="020B0604030504040204" pitchFamily="34" charset="-120"/>
              </a:rPr>
              <a:t>2010 </a:t>
            </a:r>
            <a:r>
              <a:rPr lang="zh-TW" altLang="en-US" sz="3200" b="1" dirty="0" smtClean="0">
                <a:latin typeface="微軟正黑體" panose="020B0604030504040204" pitchFamily="34" charset="-120"/>
                <a:ea typeface="微軟正黑體" panose="020B0604030504040204" pitchFamily="34" charset="-120"/>
              </a:rPr>
              <a:t>年 </a:t>
            </a:r>
            <a:r>
              <a:rPr lang="en-US" altLang="zh-TW" sz="3200" b="1" dirty="0" smtClean="0">
                <a:latin typeface="微軟正黑體" panose="020B0604030504040204" pitchFamily="34" charset="-120"/>
                <a:ea typeface="微軟正黑體" panose="020B0604030504040204" pitchFamily="34" charset="-120"/>
              </a:rPr>
              <a:t>10 </a:t>
            </a:r>
            <a:r>
              <a:rPr lang="zh-TW" altLang="en-US" sz="3200" b="1" dirty="0" smtClean="0">
                <a:latin typeface="微軟正黑體" panose="020B0604030504040204" pitchFamily="34" charset="-120"/>
                <a:ea typeface="微軟正黑體" panose="020B0604030504040204" pitchFamily="34" charset="-120"/>
              </a:rPr>
              <a:t>月 </a:t>
            </a:r>
            <a:r>
              <a:rPr lang="en-US" altLang="zh-TW" sz="3200" b="1" dirty="0" smtClean="0">
                <a:latin typeface="微軟正黑體" panose="020B0604030504040204" pitchFamily="34" charset="-120"/>
                <a:ea typeface="微軟正黑體" panose="020B0604030504040204" pitchFamily="34" charset="-120"/>
              </a:rPr>
              <a:t>24 </a:t>
            </a:r>
            <a:r>
              <a:rPr lang="zh-TW" altLang="en-US" sz="3200" b="1" dirty="0" smtClean="0">
                <a:latin typeface="微軟正黑體" panose="020B0604030504040204" pitchFamily="34" charset="-120"/>
                <a:ea typeface="微軟正黑體" panose="020B0604030504040204" pitchFamily="34" charset="-120"/>
              </a:rPr>
              <a:t>日過世，享耆壽 </a:t>
            </a:r>
            <a:r>
              <a:rPr lang="en-US" altLang="zh-TW" sz="3200" b="1" dirty="0" smtClean="0">
                <a:latin typeface="微軟正黑體" panose="020B0604030504040204" pitchFamily="34" charset="-120"/>
                <a:ea typeface="微軟正黑體" panose="020B0604030504040204" pitchFamily="34" charset="-120"/>
              </a:rPr>
              <a:t>96 </a:t>
            </a:r>
            <a:r>
              <a:rPr lang="zh-TW" altLang="en-US" sz="3200" b="1" dirty="0" smtClean="0">
                <a:latin typeface="微軟正黑體" panose="020B0604030504040204" pitchFamily="34" charset="-120"/>
                <a:ea typeface="微軟正黑體" panose="020B0604030504040204" pitchFamily="34" charset="-120"/>
              </a:rPr>
              <a:t>歲，世界上再沒有巴宰語母語使用人了。</a:t>
            </a:r>
            <a:endParaRPr lang="en-US" altLang="zh-TW" sz="3200" b="1" dirty="0" smtClean="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TW" altLang="en-US" sz="3200" b="1" dirty="0">
                <a:latin typeface="微軟正黑體" panose="020B0604030504040204" pitchFamily="34" charset="-120"/>
                <a:ea typeface="微軟正黑體" panose="020B0604030504040204" pitchFamily="34" charset="-120"/>
                <a:hlinkClick r:id="rId2"/>
              </a:rPr>
              <a:t>巴宰族潘金玉耆老演唱</a:t>
            </a:r>
            <a:r>
              <a:rPr lang="en-US" altLang="zh-TW" sz="3200" b="1" dirty="0" err="1">
                <a:latin typeface="微軟正黑體" panose="020B0604030504040204" pitchFamily="34" charset="-120"/>
                <a:ea typeface="微軟正黑體" panose="020B0604030504040204" pitchFamily="34" charset="-120"/>
                <a:hlinkClick r:id="rId2"/>
              </a:rPr>
              <a:t>Ayan</a:t>
            </a:r>
            <a:endParaRPr lang="zh-TW" altLang="en-US" sz="3200" b="1" dirty="0" smtClean="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24270578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algn="ctr" eaLnBrk="1" hangingPunct="1"/>
            <a:r>
              <a:rPr lang="zh-TW" altLang="en-US" sz="4400" b="1" dirty="0" smtClean="0">
                <a:solidFill>
                  <a:schemeClr val="tx1"/>
                </a:solidFill>
                <a:latin typeface="微軟正黑體" panose="020B0604030504040204" pitchFamily="34" charset="-120"/>
                <a:ea typeface="微軟正黑體" panose="020B0604030504040204" pitchFamily="34" charset="-120"/>
              </a:rPr>
              <a:t>地基主信仰</a:t>
            </a:r>
          </a:p>
        </p:txBody>
      </p:sp>
      <p:sp>
        <p:nvSpPr>
          <p:cNvPr id="86019" name="Rectangle 3"/>
          <p:cNvSpPr>
            <a:spLocks noGrp="1" noChangeArrowheads="1"/>
          </p:cNvSpPr>
          <p:nvPr>
            <p:ph idx="1"/>
          </p:nvPr>
        </p:nvSpPr>
        <p:spPr>
          <a:xfrm>
            <a:off x="0" y="1719263"/>
            <a:ext cx="9144000" cy="5138737"/>
          </a:xfrm>
        </p:spPr>
        <p:txBody>
          <a:bodyPr anchor="t">
            <a:noAutofit/>
          </a:bodyPr>
          <a:lstStyle/>
          <a:p>
            <a:pPr>
              <a:buFont typeface="Wingdings" pitchFamily="2" charset="2"/>
              <a:buChar char="Ø"/>
            </a:pPr>
            <a:r>
              <a:rPr lang="zh-TW" altLang="en-US" sz="3000" b="1" dirty="0" smtClean="0">
                <a:solidFill>
                  <a:schemeClr val="tx1"/>
                </a:solidFill>
                <a:latin typeface="微軟正黑體" panose="020B0604030504040204" pitchFamily="34" charset="-120"/>
                <a:ea typeface="微軟正黑體" panose="020B0604030504040204" pitchFamily="34" charset="-120"/>
              </a:rPr>
              <a:t>地基主，是住宅、房舍的守護靈，是臺灣</a:t>
            </a:r>
            <a:r>
              <a:rPr lang="zh-TW" altLang="en-US" sz="3000" b="1" dirty="0">
                <a:solidFill>
                  <a:prstClr val="black"/>
                </a:solidFill>
                <a:latin typeface="微軟正黑體" panose="020B0604030504040204" pitchFamily="34" charset="-120"/>
                <a:ea typeface="微軟正黑體" panose="020B0604030504040204" pitchFamily="34" charset="-120"/>
              </a:rPr>
              <a:t>獨特的</a:t>
            </a:r>
            <a:r>
              <a:rPr lang="zh-TW" altLang="en-US" sz="3000" b="1" dirty="0" smtClean="0">
                <a:solidFill>
                  <a:schemeClr val="tx1"/>
                </a:solidFill>
                <a:latin typeface="微軟正黑體" panose="020B0604030504040204" pitchFamily="34" charset="-120"/>
                <a:ea typeface="微軟正黑體" panose="020B0604030504040204" pitchFamily="34" charset="-120"/>
              </a:rPr>
              <a:t>民間信仰。臺灣人多在節慶設香案，以菜餚、紙錢為祭品祭拜。</a:t>
            </a:r>
          </a:p>
          <a:p>
            <a:pPr eaLnBrk="1" hangingPunct="1">
              <a:buFont typeface="Wingdings" pitchFamily="2" charset="2"/>
              <a:buChar char="Ø"/>
            </a:pPr>
            <a:r>
              <a:rPr lang="zh-TW" altLang="en-US" sz="3000" b="1" dirty="0" smtClean="0">
                <a:solidFill>
                  <a:schemeClr val="tx1"/>
                </a:solidFill>
                <a:latin typeface="微軟正黑體" panose="020B0604030504040204" pitchFamily="34" charset="-120"/>
                <a:ea typeface="微軟正黑體" panose="020B0604030504040204" pitchFamily="34" charset="-120"/>
              </a:rPr>
              <a:t>亡靈說：之前居住在此地，不幸過世而無人奉祀的亡靈，則成為地基主，保護此地。</a:t>
            </a:r>
          </a:p>
          <a:p>
            <a:pPr eaLnBrk="1" hangingPunct="1">
              <a:buFont typeface="Wingdings" pitchFamily="2" charset="2"/>
              <a:buChar char="Ø"/>
            </a:pPr>
            <a:r>
              <a:rPr lang="zh-TW" altLang="en-US" sz="3000" b="1" dirty="0" smtClean="0">
                <a:solidFill>
                  <a:schemeClr val="tx1"/>
                </a:solidFill>
                <a:latin typeface="微軟正黑體" panose="020B0604030504040204" pitchFamily="34" charset="-120"/>
                <a:ea typeface="微軟正黑體" panose="020B0604030504040204" pitchFamily="34" charset="-120"/>
              </a:rPr>
              <a:t>地神說：類似於土地公的神祇，是土地原本的神祇，或說是冥界土地所有權的代表神。</a:t>
            </a:r>
          </a:p>
          <a:p>
            <a:pPr eaLnBrk="1" hangingPunct="1">
              <a:buFont typeface="Wingdings" pitchFamily="2" charset="2"/>
              <a:buChar char="Ø"/>
            </a:pPr>
            <a:r>
              <a:rPr lang="zh-TW" altLang="en-US" sz="3000" b="1" dirty="0" smtClean="0">
                <a:solidFill>
                  <a:schemeClr val="tx1"/>
                </a:solidFill>
                <a:latin typeface="微軟正黑體" panose="020B0604030504040204" pitchFamily="34" charset="-120"/>
                <a:ea typeface="微軟正黑體" panose="020B0604030504040204" pitchFamily="34" charset="-120"/>
              </a:rPr>
              <a:t>平埔族說：臺灣的閩、客移民，渡海來臺後，往往取得了平埔族的土地，為了對平埔族的先人表示敬意，都會加以祭祀，稱為地基主。</a:t>
            </a:r>
          </a:p>
        </p:txBody>
      </p:sp>
    </p:spTree>
    <p:extLst>
      <p:ext uri="{BB962C8B-B14F-4D97-AF65-F5344CB8AC3E}">
        <p14:creationId xmlns:p14="http://schemas.microsoft.com/office/powerpoint/2010/main" val="4478708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圖片 1" descr="1307691448_cb7b72cbced6aa4e44e3c4cd325f0ed7_bi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60350"/>
            <a:ext cx="3455988"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圖片 4" descr="image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49713"/>
            <a:ext cx="374808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4" name="圖片 5" descr="77.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76250"/>
            <a:ext cx="57150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圖片 6" descr="000681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3941763"/>
            <a:ext cx="3887788" cy="291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698969"/>
      </p:ext>
    </p:extLst>
  </p:cSld>
  <p:clrMapOvr>
    <a:masterClrMapping/>
  </p:clrMapOvr>
  <p:transition>
    <p:wedg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92" y="0"/>
            <a:ext cx="9144000" cy="6494085"/>
          </a:xfrm>
          <a:prstGeom prst="rect">
            <a:avLst/>
          </a:prstGeom>
        </p:spPr>
        <p:txBody>
          <a:bodyPr wrap="square">
            <a:spAutoFit/>
          </a:bodyPr>
          <a:lstStyle/>
          <a:p>
            <a:pPr>
              <a:spcAft>
                <a:spcPts val="0"/>
              </a:spcAft>
            </a:pPr>
            <a:r>
              <a:rPr lang="zh-TW" altLang="en-US" sz="3200" b="1" kern="100" dirty="0" smtClean="0">
                <a:solidFill>
                  <a:srgbClr val="C00000"/>
                </a:solidFill>
                <a:latin typeface="微軟正黑體" panose="020B0604030504040204" pitchFamily="34" charset="-120"/>
                <a:ea typeface="微軟正黑體" panose="020B0604030504040204" pitchFamily="34" charset="-120"/>
                <a:cs typeface="Helvetica"/>
              </a:rPr>
              <a:t>日常生活中的平埔族蹤跡</a:t>
            </a:r>
            <a:endParaRPr lang="en-US" altLang="zh-TW" sz="3200" b="1" kern="100" dirty="0">
              <a:solidFill>
                <a:srgbClr val="C00000"/>
              </a:solidFill>
              <a:latin typeface="微軟正黑體" panose="020B0604030504040204" pitchFamily="34" charset="-120"/>
              <a:ea typeface="微軟正黑體" panose="020B0604030504040204" pitchFamily="34" charset="-120"/>
              <a:cs typeface="Helvetica"/>
            </a:endParaRPr>
          </a:p>
          <a:p>
            <a:pPr marL="342900" indent="-342900">
              <a:spcAft>
                <a:spcPts val="0"/>
              </a:spcAft>
              <a:buFont typeface="Wingdings" panose="05000000000000000000" pitchFamily="2" charset="2"/>
              <a:buChar char="Ø"/>
            </a:pPr>
            <a:r>
              <a:rPr lang="zh-TW" altLang="zh-TW" sz="3200" b="1" kern="100" dirty="0" smtClean="0">
                <a:latin typeface="+mn-ea"/>
                <a:cs typeface="Helvetica"/>
              </a:rPr>
              <a:t>長期</a:t>
            </a:r>
            <a:r>
              <a:rPr lang="zh-TW" altLang="zh-TW" sz="3200" b="1" kern="100" dirty="0">
                <a:latin typeface="+mn-ea"/>
                <a:cs typeface="Helvetica"/>
              </a:rPr>
              <a:t>以來都認為是「閩南語」，</a:t>
            </a:r>
            <a:r>
              <a:rPr lang="zh-TW" altLang="zh-TW" sz="3200" b="1" kern="100" dirty="0" smtClean="0">
                <a:latin typeface="+mn-ea"/>
                <a:cs typeface="Helvetica"/>
              </a:rPr>
              <a:t>其實採</a:t>
            </a:r>
            <a:r>
              <a:rPr lang="zh-TW" altLang="zh-TW" sz="3200" b="1" kern="100" dirty="0">
                <a:latin typeface="+mn-ea"/>
                <a:cs typeface="Helvetica"/>
              </a:rPr>
              <a:t>借西拉雅語的單字發音而來</a:t>
            </a:r>
            <a:r>
              <a:rPr lang="zh-TW" altLang="zh-TW" sz="3200" b="1" kern="100" dirty="0" smtClean="0">
                <a:latin typeface="+mn-ea"/>
                <a:cs typeface="Helvetica"/>
              </a:rPr>
              <a:t>的</a:t>
            </a:r>
            <a:r>
              <a:rPr lang="zh-TW" altLang="en-US" sz="3200" b="1" kern="100" dirty="0">
                <a:latin typeface="+mn-ea"/>
                <a:cs typeface="Helvetica"/>
              </a:rPr>
              <a:t>。溫水，台南人會說「水</a:t>
            </a:r>
            <a:r>
              <a:rPr lang="en-US" altLang="zh-TW" sz="3200" b="1" kern="100" dirty="0">
                <a:latin typeface="+mn-ea"/>
                <a:cs typeface="Helvetica"/>
              </a:rPr>
              <a:t>『</a:t>
            </a:r>
            <a:r>
              <a:rPr lang="zh-TW" altLang="en-US" sz="3200" b="1" kern="100" dirty="0">
                <a:latin typeface="+mn-ea"/>
                <a:cs typeface="Helvetica"/>
              </a:rPr>
              <a:t>拉崙</a:t>
            </a:r>
            <a:r>
              <a:rPr lang="en-US" altLang="zh-TW" sz="3200" b="1" kern="100" dirty="0">
                <a:latin typeface="+mn-ea"/>
                <a:cs typeface="Helvetica"/>
              </a:rPr>
              <a:t>』</a:t>
            </a:r>
            <a:r>
              <a:rPr lang="zh-TW" altLang="en-US" sz="3200" b="1" kern="100" dirty="0">
                <a:latin typeface="+mn-ea"/>
                <a:cs typeface="Helvetica"/>
              </a:rPr>
              <a:t>燒」，「拉崙」是西拉雅語的「水－</a:t>
            </a:r>
            <a:r>
              <a:rPr lang="en-US" altLang="zh-TW" sz="3200" b="1" kern="100" dirty="0" err="1">
                <a:latin typeface="+mn-ea"/>
                <a:cs typeface="Helvetica"/>
              </a:rPr>
              <a:t>Ralum</a:t>
            </a:r>
            <a:r>
              <a:rPr lang="zh-TW" altLang="en-US" sz="3200" b="1" kern="100" dirty="0">
                <a:latin typeface="+mn-ea"/>
                <a:cs typeface="Helvetica"/>
              </a:rPr>
              <a:t>」發音</a:t>
            </a:r>
            <a:endParaRPr lang="en-US" altLang="zh-TW" sz="3200" b="1" kern="100" dirty="0" smtClean="0">
              <a:latin typeface="+mn-ea"/>
              <a:cs typeface="Helvetica"/>
            </a:endParaRPr>
          </a:p>
          <a:p>
            <a:pPr marL="342900" indent="-342900">
              <a:spcAft>
                <a:spcPts val="0"/>
              </a:spcAft>
              <a:buFont typeface="Wingdings" panose="05000000000000000000" pitchFamily="2" charset="2"/>
              <a:buChar char="Ø"/>
            </a:pPr>
            <a:r>
              <a:rPr lang="zh-TW" altLang="zh-TW" sz="3200" b="1" kern="100" dirty="0" smtClean="0">
                <a:latin typeface="+mn-ea"/>
                <a:cs typeface="Helvetica"/>
              </a:rPr>
              <a:t>例如：稱長</a:t>
            </a:r>
            <a:r>
              <a:rPr lang="zh-TW" altLang="zh-TW" sz="3200" b="1" kern="100" dirty="0">
                <a:latin typeface="+mn-ea"/>
                <a:cs typeface="Helvetica"/>
              </a:rPr>
              <a:t>腳蜘蛛「拉牙」或「旯</a:t>
            </a:r>
            <a:r>
              <a:rPr lang="zh-TW" altLang="zh-TW" sz="3200" b="1" kern="100" dirty="0" smtClean="0">
                <a:latin typeface="+mn-ea"/>
                <a:cs typeface="Helvetica"/>
              </a:rPr>
              <a:t>犽」，是</a:t>
            </a:r>
            <a:r>
              <a:rPr lang="zh-TW" altLang="zh-TW" sz="3200" b="1" kern="100" dirty="0">
                <a:latin typeface="+mn-ea"/>
                <a:cs typeface="Helvetica"/>
              </a:rPr>
              <a:t>西拉雅語的「蜘蛛－</a:t>
            </a:r>
            <a:r>
              <a:rPr lang="en-US" altLang="zh-TW" sz="3200" b="1" kern="100" dirty="0" err="1">
                <a:latin typeface="+mn-ea"/>
                <a:cs typeface="Times New Roman"/>
              </a:rPr>
              <a:t>Rawa</a:t>
            </a:r>
            <a:r>
              <a:rPr lang="zh-TW" altLang="zh-TW" sz="3200" b="1" kern="100" dirty="0">
                <a:latin typeface="+mn-ea"/>
                <a:cs typeface="Helvetica"/>
              </a:rPr>
              <a:t>」</a:t>
            </a:r>
            <a:r>
              <a:rPr lang="zh-TW" altLang="zh-TW" sz="3200" b="1" kern="100" dirty="0" smtClean="0">
                <a:latin typeface="+mn-ea"/>
                <a:cs typeface="Helvetica"/>
              </a:rPr>
              <a:t>發音</a:t>
            </a:r>
            <a:r>
              <a:rPr lang="zh-TW" altLang="en-US" sz="3200" b="1" kern="100" dirty="0" smtClean="0">
                <a:latin typeface="+mn-ea"/>
                <a:cs typeface="Helvetica"/>
              </a:rPr>
              <a:t>。</a:t>
            </a:r>
            <a:endParaRPr lang="en-US" altLang="zh-TW" sz="3200" b="1" kern="100" dirty="0" smtClean="0">
              <a:latin typeface="+mn-ea"/>
              <a:cs typeface="Helvetica"/>
            </a:endParaRPr>
          </a:p>
          <a:p>
            <a:pPr marL="342900" indent="-342900">
              <a:spcAft>
                <a:spcPts val="0"/>
              </a:spcAft>
              <a:buFont typeface="Wingdings" panose="05000000000000000000" pitchFamily="2" charset="2"/>
              <a:buChar char="Ø"/>
            </a:pPr>
            <a:r>
              <a:rPr lang="zh-TW" altLang="zh-TW" sz="3200" b="1" kern="100" dirty="0" smtClean="0">
                <a:latin typeface="+mn-ea"/>
                <a:cs typeface="Helvetica"/>
              </a:rPr>
              <a:t>「</a:t>
            </a:r>
            <a:r>
              <a:rPr lang="zh-TW" altLang="zh-TW" sz="3200" b="1" kern="100" dirty="0">
                <a:latin typeface="+mn-ea"/>
                <a:cs typeface="Helvetica"/>
              </a:rPr>
              <a:t>虱目魚</a:t>
            </a:r>
            <a:r>
              <a:rPr lang="zh-TW" altLang="zh-TW" sz="3200" b="1" kern="100" dirty="0" smtClean="0">
                <a:latin typeface="+mn-ea"/>
                <a:cs typeface="Helvetica"/>
              </a:rPr>
              <a:t>」是</a:t>
            </a:r>
            <a:r>
              <a:rPr lang="zh-TW" altLang="zh-TW" sz="3200" b="1" kern="100" dirty="0">
                <a:latin typeface="+mn-ea"/>
                <a:cs typeface="Helvetica"/>
              </a:rPr>
              <a:t>西拉雅族人</a:t>
            </a:r>
            <a:r>
              <a:rPr lang="zh-TW" altLang="zh-TW" sz="3200" b="1" kern="100" dirty="0" smtClean="0">
                <a:latin typeface="+mn-ea"/>
                <a:cs typeface="Helvetica"/>
              </a:rPr>
              <a:t>稱「</a:t>
            </a:r>
            <a:r>
              <a:rPr lang="zh-TW" altLang="zh-TW" sz="3200" b="1" kern="100" dirty="0">
                <a:latin typeface="+mn-ea"/>
                <a:cs typeface="Helvetica"/>
              </a:rPr>
              <a:t>一個眼睛－</a:t>
            </a:r>
            <a:r>
              <a:rPr lang="en-US" altLang="zh-TW" sz="3200" b="1" kern="100" dirty="0" err="1">
                <a:latin typeface="+mn-ea"/>
                <a:cs typeface="Times New Roman"/>
              </a:rPr>
              <a:t>Sasat</a:t>
            </a:r>
            <a:r>
              <a:rPr lang="en-US" altLang="zh-TW" sz="3200" b="1" kern="100" dirty="0">
                <a:latin typeface="+mn-ea"/>
                <a:cs typeface="Times New Roman"/>
              </a:rPr>
              <a:t> </a:t>
            </a:r>
            <a:r>
              <a:rPr lang="en-US" altLang="zh-TW" sz="3200" b="1" kern="100" dirty="0" err="1">
                <a:latin typeface="+mn-ea"/>
                <a:cs typeface="Times New Roman"/>
              </a:rPr>
              <a:t>mata</a:t>
            </a:r>
            <a:r>
              <a:rPr lang="zh-TW" altLang="zh-TW" sz="3200" b="1" kern="100" dirty="0">
                <a:latin typeface="+mn-ea"/>
                <a:cs typeface="Helvetica"/>
              </a:rPr>
              <a:t>」的魚（虱目魚苗，全身透明，遠看有如只有一顆眼睛的魚，</a:t>
            </a:r>
            <a:r>
              <a:rPr lang="en-US" altLang="zh-TW" sz="3200" b="1" kern="100" dirty="0" err="1">
                <a:latin typeface="+mn-ea"/>
                <a:cs typeface="Times New Roman"/>
              </a:rPr>
              <a:t>Sasat</a:t>
            </a:r>
            <a:r>
              <a:rPr lang="zh-TW" altLang="zh-TW" sz="3200" b="1" kern="100" dirty="0">
                <a:latin typeface="+mn-ea"/>
                <a:cs typeface="Helvetica"/>
              </a:rPr>
              <a:t>西拉雅數字「一」，</a:t>
            </a:r>
            <a:r>
              <a:rPr lang="en-US" altLang="zh-TW" sz="3200" b="1" kern="100" dirty="0" err="1">
                <a:latin typeface="+mn-ea"/>
                <a:cs typeface="Times New Roman"/>
              </a:rPr>
              <a:t>mata</a:t>
            </a:r>
            <a:r>
              <a:rPr lang="zh-TW" altLang="zh-TW" sz="3200" b="1" kern="100" dirty="0">
                <a:latin typeface="+mn-ea"/>
                <a:cs typeface="Helvetica"/>
              </a:rPr>
              <a:t>為「眼睛」之意</a:t>
            </a:r>
            <a:r>
              <a:rPr lang="zh-TW" altLang="zh-TW" sz="3200" b="1" kern="100" dirty="0" smtClean="0">
                <a:latin typeface="+mn-ea"/>
                <a:cs typeface="Helvetica"/>
              </a:rPr>
              <a:t>）。</a:t>
            </a:r>
            <a:endParaRPr lang="en-US" altLang="zh-TW" sz="3200" b="1" kern="100" dirty="0" smtClean="0">
              <a:latin typeface="+mn-ea"/>
              <a:cs typeface="Times New Roman"/>
            </a:endParaRPr>
          </a:p>
          <a:p>
            <a:pPr marL="342900" indent="-342900">
              <a:spcAft>
                <a:spcPts val="0"/>
              </a:spcAft>
              <a:buFont typeface="Wingdings" panose="05000000000000000000" pitchFamily="2" charset="2"/>
              <a:buChar char="Ø"/>
            </a:pPr>
            <a:r>
              <a:rPr lang="zh-TW" altLang="zh-TW" sz="3200" b="1" kern="100" dirty="0" smtClean="0">
                <a:latin typeface="+mn-ea"/>
                <a:cs typeface="Helvetica"/>
              </a:rPr>
              <a:t>還有</a:t>
            </a:r>
            <a:r>
              <a:rPr lang="zh-TW" altLang="zh-TW" sz="3200" b="1" kern="100" dirty="0">
                <a:latin typeface="+mn-ea"/>
                <a:cs typeface="Helvetica"/>
              </a:rPr>
              <a:t>喜歡吃醃製食物，受西拉雅人吃「</a:t>
            </a:r>
            <a:r>
              <a:rPr lang="en-US" altLang="zh-TW" sz="3200" b="1" kern="100" dirty="0">
                <a:latin typeface="+mn-ea"/>
                <a:cs typeface="Times New Roman"/>
              </a:rPr>
              <a:t>Kei</a:t>
            </a:r>
            <a:r>
              <a:rPr lang="zh-TW" altLang="zh-TW" sz="3200" b="1" kern="100" dirty="0">
                <a:latin typeface="+mn-ea"/>
                <a:cs typeface="Helvetica"/>
              </a:rPr>
              <a:t>」文化影響</a:t>
            </a:r>
            <a:r>
              <a:rPr lang="zh-TW" altLang="zh-TW" sz="3200" b="1" kern="100" dirty="0" smtClean="0">
                <a:latin typeface="+mn-ea"/>
                <a:cs typeface="Helvetica"/>
              </a:rPr>
              <a:t>，</a:t>
            </a:r>
            <a:endParaRPr lang="zh-TW" altLang="zh-TW" sz="3200" b="1" kern="100" dirty="0">
              <a:effectLst/>
              <a:latin typeface="+mn-ea"/>
              <a:cs typeface="Times New Roman"/>
            </a:endParaRPr>
          </a:p>
        </p:txBody>
      </p:sp>
      <p:pic>
        <p:nvPicPr>
          <p:cNvPr id="5122" name="Picture 2" descr="生活在台灣 ​應該認識平埔原住民的祭祖文化 ｜ 蘋果新聞網 ｜ 蘋果日報"/>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62500" cy="2476501"/>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3"/>
          <a:stretch>
            <a:fillRect/>
          </a:stretch>
        </p:blipFill>
        <p:spPr>
          <a:xfrm>
            <a:off x="12172" y="2095500"/>
            <a:ext cx="7181850" cy="4762500"/>
          </a:xfrm>
          <a:prstGeom prst="rect">
            <a:avLst/>
          </a:prstGeom>
        </p:spPr>
      </p:pic>
    </p:spTree>
    <p:extLst>
      <p:ext uri="{BB962C8B-B14F-4D97-AF65-F5344CB8AC3E}">
        <p14:creationId xmlns:p14="http://schemas.microsoft.com/office/powerpoint/2010/main" val="182780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9050"/>
          <a:stretch/>
        </p:blipFill>
        <p:spPr bwMode="auto">
          <a:xfrm>
            <a:off x="0" y="0"/>
            <a:ext cx="4325112"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950"/>
          <a:stretch/>
        </p:blipFill>
        <p:spPr bwMode="auto">
          <a:xfrm>
            <a:off x="4322776" y="27448"/>
            <a:ext cx="4818888" cy="406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19422" y="4057650"/>
            <a:ext cx="9141664" cy="1569660"/>
          </a:xfrm>
          <a:prstGeom prst="rect">
            <a:avLst/>
          </a:prstGeom>
          <a:noFill/>
        </p:spPr>
        <p:txBody>
          <a:bodyPr wrap="square" rtlCol="0">
            <a:spAutoFit/>
          </a:bodyPr>
          <a:lstStyle/>
          <a:p>
            <a:r>
              <a:rPr lang="zh-TW" altLang="en-US" sz="3200" b="1" dirty="0" smtClean="0"/>
              <a:t>印度尼西亞</a:t>
            </a:r>
            <a:r>
              <a:rPr lang="zh-TW" altLang="en-US" sz="3200" b="1" dirty="0"/>
              <a:t>蘇門答臘島以西的明打威</a:t>
            </a:r>
            <a:r>
              <a:rPr lang="zh-TW" altLang="en-US" sz="3200" b="1" dirty="0" smtClean="0"/>
              <a:t>群島，土著居民延續</a:t>
            </a:r>
            <a:r>
              <a:rPr lang="zh-TW" altLang="en-US" sz="3200" b="1" dirty="0"/>
              <a:t>著原始的生活習俗，過著遠離喧囂、安靜古樸的日子。</a:t>
            </a:r>
          </a:p>
        </p:txBody>
      </p:sp>
    </p:spTree>
    <p:extLst>
      <p:ext uri="{BB962C8B-B14F-4D97-AF65-F5344CB8AC3E}">
        <p14:creationId xmlns:p14="http://schemas.microsoft.com/office/powerpoint/2010/main" val="18165025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10" y="116632"/>
            <a:ext cx="8880000" cy="66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14067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0" y="0"/>
            <a:ext cx="56578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1964" r="11522" b="4090"/>
          <a:stretch/>
        </p:blipFill>
        <p:spPr bwMode="auto">
          <a:xfrm>
            <a:off x="-15992" y="3280392"/>
            <a:ext cx="5646434"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5678410" y="116632"/>
            <a:ext cx="3347863" cy="6771084"/>
          </a:xfrm>
          <a:prstGeom prst="rect">
            <a:avLst/>
          </a:prstGeom>
          <a:noFill/>
        </p:spPr>
        <p:txBody>
          <a:bodyPr wrap="square" rtlCol="0">
            <a:spAutoFit/>
          </a:bodyPr>
          <a:lstStyle/>
          <a:p>
            <a:pPr lvl="0"/>
            <a:r>
              <a:rPr lang="zh-TW" altLang="zh-TW" sz="3200" b="1" kern="100" dirty="0">
                <a:latin typeface="微軟正黑體" panose="020B0604030504040204" pitchFamily="34" charset="-120"/>
                <a:ea typeface="微軟正黑體" panose="020B0604030504040204" pitchFamily="34" charset="-120"/>
                <a:cs typeface="Helvetica"/>
              </a:rPr>
              <a:t>嗜吃「破布子」</a:t>
            </a:r>
            <a:r>
              <a:rPr lang="zh-TW" altLang="zh-TW" sz="3200" b="1" kern="100" dirty="0" smtClean="0">
                <a:latin typeface="微軟正黑體" panose="020B0604030504040204" pitchFamily="34" charset="-120"/>
                <a:ea typeface="微軟正黑體" panose="020B0604030504040204" pitchFamily="34" charset="-120"/>
                <a:cs typeface="Helvetica"/>
              </a:rPr>
              <a:t>也是</a:t>
            </a:r>
            <a:r>
              <a:rPr lang="zh-TW" altLang="en-US" sz="3200" b="1" kern="100" dirty="0" smtClean="0">
                <a:latin typeface="微軟正黑體" panose="020B0604030504040204" pitchFamily="34" charset="-120"/>
                <a:ea typeface="微軟正黑體" panose="020B0604030504040204" pitchFamily="34" charset="-120"/>
                <a:cs typeface="Helvetica"/>
              </a:rPr>
              <a:t>臺</a:t>
            </a:r>
            <a:r>
              <a:rPr lang="zh-TW" altLang="zh-TW" sz="3200" b="1" kern="100" dirty="0" smtClean="0">
                <a:latin typeface="微軟正黑體" panose="020B0604030504040204" pitchFamily="34" charset="-120"/>
                <a:ea typeface="微軟正黑體" panose="020B0604030504040204" pitchFamily="34" charset="-120"/>
                <a:cs typeface="Helvetica"/>
              </a:rPr>
              <a:t>南</a:t>
            </a:r>
            <a:r>
              <a:rPr lang="zh-TW" altLang="zh-TW" sz="3200" b="1" kern="100" dirty="0">
                <a:latin typeface="微軟正黑體" panose="020B0604030504040204" pitchFamily="34" charset="-120"/>
                <a:ea typeface="微軟正黑體" panose="020B0604030504040204" pitchFamily="34" charset="-120"/>
                <a:cs typeface="Helvetica"/>
              </a:rPr>
              <a:t>當地普遍的</a:t>
            </a:r>
            <a:r>
              <a:rPr lang="zh-TW" altLang="zh-TW" sz="3200" b="1" kern="100" dirty="0" smtClean="0">
                <a:latin typeface="微軟正黑體" panose="020B0604030504040204" pitchFamily="34" charset="-120"/>
                <a:ea typeface="微軟正黑體" panose="020B0604030504040204" pitchFamily="34" charset="-120"/>
                <a:cs typeface="Helvetica"/>
              </a:rPr>
              <a:t>文化</a:t>
            </a:r>
            <a:r>
              <a:rPr lang="zh-TW" altLang="en-US" sz="3200" b="1" kern="100" dirty="0" smtClean="0">
                <a:latin typeface="新細明體"/>
                <a:ea typeface="新細明體"/>
                <a:cs typeface="Helvetica"/>
              </a:rPr>
              <a:t>。</a:t>
            </a:r>
            <a:endParaRPr lang="en-US" altLang="zh-TW" sz="3200" b="1" kern="100" dirty="0" smtClean="0">
              <a:latin typeface="新細明體"/>
              <a:ea typeface="新細明體"/>
              <a:cs typeface="Helvetica"/>
            </a:endParaRPr>
          </a:p>
          <a:p>
            <a:pPr lvl="0"/>
            <a:r>
              <a:rPr lang="zh-TW" altLang="zh-TW" sz="3200" b="1" kern="100" dirty="0" smtClean="0">
                <a:latin typeface="微軟正黑體" panose="020B0604030504040204" pitchFamily="34" charset="-120"/>
                <a:ea typeface="微軟正黑體" panose="020B0604030504040204" pitchFamily="34" charset="-120"/>
                <a:cs typeface="Helvetica"/>
              </a:rPr>
              <a:t>破布</a:t>
            </a:r>
            <a:r>
              <a:rPr lang="zh-TW" altLang="zh-TW" sz="3200" b="1" kern="100" dirty="0">
                <a:latin typeface="微軟正黑體" panose="020B0604030504040204" pitchFamily="34" charset="-120"/>
                <a:ea typeface="微軟正黑體" panose="020B0604030504040204" pitchFamily="34" charset="-120"/>
                <a:cs typeface="Helvetica"/>
              </a:rPr>
              <a:t>子的飲食習慣早在</a:t>
            </a:r>
            <a:r>
              <a:rPr lang="en-US" altLang="zh-TW" sz="3200" b="1" kern="100" dirty="0">
                <a:latin typeface="微軟正黑體" panose="020B0604030504040204" pitchFamily="34" charset="-120"/>
                <a:ea typeface="微軟正黑體" panose="020B0604030504040204" pitchFamily="34" charset="-120"/>
                <a:cs typeface="Times New Roman"/>
              </a:rPr>
              <a:t>600-700</a:t>
            </a:r>
            <a:r>
              <a:rPr lang="zh-TW" altLang="zh-TW" sz="3200" b="1" kern="100" dirty="0">
                <a:latin typeface="微軟正黑體" panose="020B0604030504040204" pitchFamily="34" charset="-120"/>
                <a:ea typeface="微軟正黑體" panose="020B0604030504040204" pitchFamily="34" charset="-120"/>
                <a:cs typeface="Helvetica"/>
              </a:rPr>
              <a:t>年前就存在西拉雅族</a:t>
            </a:r>
            <a:r>
              <a:rPr lang="zh-TW" altLang="zh-TW" sz="3200" b="1" kern="100" dirty="0" smtClean="0">
                <a:latin typeface="微軟正黑體" panose="020B0604030504040204" pitchFamily="34" charset="-120"/>
                <a:ea typeface="微軟正黑體" panose="020B0604030504040204" pitchFamily="34" charset="-120"/>
                <a:cs typeface="Helvetica"/>
              </a:rPr>
              <a:t>中</a:t>
            </a:r>
            <a:r>
              <a:rPr lang="zh-TW" altLang="en-US" sz="3200" b="1" kern="100" dirty="0" smtClean="0">
                <a:latin typeface="新細明體"/>
                <a:ea typeface="新細明體"/>
                <a:cs typeface="Helvetica"/>
              </a:rPr>
              <a:t>。</a:t>
            </a:r>
            <a:endParaRPr lang="en-US" altLang="zh-TW" sz="3200" b="1" kern="100" dirty="0" smtClean="0">
              <a:latin typeface="新細明體"/>
              <a:ea typeface="新細明體"/>
              <a:cs typeface="Helvetica"/>
            </a:endParaRPr>
          </a:p>
          <a:p>
            <a:pPr lvl="0"/>
            <a:r>
              <a:rPr lang="zh-TW" altLang="zh-TW" sz="3200" b="1" kern="100" dirty="0" smtClean="0">
                <a:latin typeface="微軟正黑體" panose="020B0604030504040204" pitchFamily="34" charset="-120"/>
                <a:ea typeface="微軟正黑體" panose="020B0604030504040204" pitchFamily="34" charset="-120"/>
                <a:cs typeface="Helvetica"/>
              </a:rPr>
              <a:t>南科</a:t>
            </a:r>
            <a:r>
              <a:rPr lang="zh-TW" altLang="zh-TW" sz="3200" b="1" kern="100" dirty="0">
                <a:latin typeface="微軟正黑體" panose="020B0604030504040204" pitchFamily="34" charset="-120"/>
                <a:ea typeface="微軟正黑體" panose="020B0604030504040204" pitchFamily="34" charset="-120"/>
                <a:cs typeface="Helvetica"/>
              </a:rPr>
              <a:t>考古遺址中，發現多處西拉雅文化層的「灰坑」（垃圾掩埋坑）有破布子的種子遺留。</a:t>
            </a:r>
            <a:endParaRPr lang="zh-TW" altLang="zh-TW" sz="3200" b="1" kern="100" dirty="0">
              <a:latin typeface="微軟正黑體" panose="020B0604030504040204" pitchFamily="34" charset="-120"/>
              <a:ea typeface="微軟正黑體" panose="020B0604030504040204" pitchFamily="34" charset="-120"/>
              <a:cs typeface="Times New Roman"/>
            </a:endParaRPr>
          </a:p>
          <a:p>
            <a:endParaRPr lang="zh-TW" altLang="en-US" dirty="0"/>
          </a:p>
        </p:txBody>
      </p:sp>
    </p:spTree>
    <p:extLst>
      <p:ext uri="{BB962C8B-B14F-4D97-AF65-F5344CB8AC3E}">
        <p14:creationId xmlns:p14="http://schemas.microsoft.com/office/powerpoint/2010/main" val="33026245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pring">
  <a:themeElements>
    <a:clrScheme name="市鎮">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Spring">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pring">
      <a:fillStyleLst>
        <a:solidFill>
          <a:schemeClr val="phClr"/>
        </a:solidFill>
        <a:gradFill rotWithShape="1">
          <a:gsLst>
            <a:gs pos="0">
              <a:schemeClr val="phClr">
                <a:tint val="70000"/>
                <a:lumMod val="110000"/>
              </a:schemeClr>
            </a:gs>
            <a:gs pos="100000">
              <a:schemeClr val="phClr">
                <a:tint val="100000"/>
                <a:shade val="85000"/>
                <a:lumMod val="80000"/>
              </a:schemeClr>
            </a:gs>
          </a:gsLst>
          <a:lin ang="5400000" scaled="1"/>
        </a:gradFill>
        <a:gradFill rotWithShape="1">
          <a:gsLst>
            <a:gs pos="0">
              <a:schemeClr val="phClr">
                <a:tint val="97000"/>
                <a:satMod val="100000"/>
                <a:lumMod val="110000"/>
              </a:schemeClr>
            </a:gs>
            <a:gs pos="100000">
              <a:schemeClr val="phClr">
                <a:shade val="85000"/>
                <a:lumMod val="80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88900" dist="38100" dir="5400000" algn="ctr" rotWithShape="0">
              <a:srgbClr val="000000">
                <a:alpha val="65000"/>
              </a:srgbClr>
            </a:outerShdw>
          </a:effectLst>
          <a:scene3d>
            <a:camera prst="orthographicFront">
              <a:rot lat="0" lon="0" rev="0"/>
            </a:camera>
            <a:lightRig rig="threePt" dir="tl">
              <a:rot lat="0" lon="0" rev="5400000"/>
            </a:lightRig>
          </a:scene3d>
          <a:sp3d>
            <a:bevelT w="25400" h="38100"/>
          </a:sp3d>
        </a:effectStyle>
      </a:effectStyleLst>
      <a:bgFillStyleLst>
        <a:solidFill>
          <a:schemeClr val="phClr"/>
        </a:solidFill>
        <a:gradFill rotWithShape="1">
          <a:gsLst>
            <a:gs pos="0">
              <a:schemeClr val="phClr">
                <a:tint val="100000"/>
                <a:shade val="100000"/>
                <a:hueMod val="100000"/>
                <a:satMod val="106000"/>
                <a:lumMod val="100000"/>
              </a:schemeClr>
            </a:gs>
            <a:gs pos="88000">
              <a:schemeClr val="phClr">
                <a:tint val="90000"/>
                <a:shade val="68000"/>
                <a:hueMod val="100000"/>
                <a:satMod val="114000"/>
                <a:lumMod val="74000"/>
              </a:schemeClr>
            </a:gs>
          </a:gsLst>
          <a:lin ang="5400000" scaled="1"/>
        </a:gradFill>
        <a:gradFill rotWithShape="1">
          <a:gsLst>
            <a:gs pos="0">
              <a:schemeClr val="phClr">
                <a:tint val="94000"/>
                <a:shade val="100000"/>
                <a:hueMod val="100000"/>
                <a:satMod val="118000"/>
                <a:lumMod val="100000"/>
              </a:schemeClr>
            </a:gs>
            <a:gs pos="100000">
              <a:schemeClr val="phClr">
                <a:tint val="98000"/>
                <a:shade val="68000"/>
                <a:hueMod val="100000"/>
                <a:satMod val="118000"/>
                <a:lumMod val="82000"/>
              </a:schemeClr>
            </a:gs>
          </a:gsLst>
          <a:path path="circle">
            <a:fillToRect l="50000" t="50000" r="100000" b="100000"/>
          </a:path>
        </a:gradFill>
      </a:bgFillStyleLst>
    </a:fmtScheme>
  </a:themeElements>
  <a:objectDefaults/>
  <a:extraClrSchemeLst/>
</a:theme>
</file>

<file path=ppt/theme/theme2.xml><?xml version="1.0" encoding="utf-8"?>
<a:theme xmlns:a="http://schemas.openxmlformats.org/drawingml/2006/main" name="1_流線">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線">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2_流線">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線">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4.xml><?xml version="1.0" encoding="utf-8"?>
<a:themeOverride xmlns:a="http://schemas.openxmlformats.org/drawingml/2006/main">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5007</TotalTime>
  <Words>4517</Words>
  <Application>Microsoft Office PowerPoint</Application>
  <PresentationFormat>如螢幕大小 (4:3)</PresentationFormat>
  <Paragraphs>267</Paragraphs>
  <Slides>91</Slides>
  <Notes>1</Notes>
  <HiddenSlides>0</HiddenSlides>
  <MMClips>0</MMClips>
  <ScaleCrop>false</ScaleCrop>
  <HeadingPairs>
    <vt:vector size="6" baseType="variant">
      <vt:variant>
        <vt:lpstr>使用字型</vt:lpstr>
      </vt:variant>
      <vt:variant>
        <vt:i4>13</vt:i4>
      </vt:variant>
      <vt:variant>
        <vt:lpstr>佈景主題</vt:lpstr>
      </vt:variant>
      <vt:variant>
        <vt:i4>3</vt:i4>
      </vt:variant>
      <vt:variant>
        <vt:lpstr>投影片標題</vt:lpstr>
      </vt:variant>
      <vt:variant>
        <vt:i4>91</vt:i4>
      </vt:variant>
    </vt:vector>
  </HeadingPairs>
  <TitlesOfParts>
    <vt:vector size="107" baseType="lpstr">
      <vt:lpstr>微軟正黑體</vt:lpstr>
      <vt:lpstr>新細明體</vt:lpstr>
      <vt:lpstr>標楷體</vt:lpstr>
      <vt:lpstr>Arial</vt:lpstr>
      <vt:lpstr>Calibri</vt:lpstr>
      <vt:lpstr>Constantia</vt:lpstr>
      <vt:lpstr>Courier New</vt:lpstr>
      <vt:lpstr>Helvetica</vt:lpstr>
      <vt:lpstr>Times New Roman</vt:lpstr>
      <vt:lpstr>Trebuchet MS</vt:lpstr>
      <vt:lpstr>Verdana</vt:lpstr>
      <vt:lpstr>Wingdings</vt:lpstr>
      <vt:lpstr>Wingdings 2</vt:lpstr>
      <vt:lpstr>Spring</vt:lpstr>
      <vt:lpstr>1_流線</vt:lpstr>
      <vt:lpstr>2_流線</vt:lpstr>
      <vt:lpstr>    </vt:lpstr>
      <vt:lpstr>亞洲五大語系</vt:lpstr>
      <vt:lpstr>南島語族</vt:lpstr>
      <vt:lpstr>南島語族</vt:lpstr>
      <vt:lpstr>PowerPoint 簡報</vt:lpstr>
      <vt:lpstr>PowerPoint 簡報</vt:lpstr>
      <vt:lpstr>PowerPoint 簡報</vt:lpstr>
      <vt:lpstr>PowerPoint 簡報</vt:lpstr>
      <vt:lpstr>PowerPoint 簡報</vt:lpstr>
      <vt:lpstr>PowerPoint 簡報</vt:lpstr>
      <vt:lpstr>南島語族的原居地</vt:lpstr>
      <vt:lpstr>PowerPoint 簡報</vt:lpstr>
      <vt:lpstr>PowerPoint 簡報</vt:lpstr>
      <vt:lpstr>毛利人的原始地傳說</vt:lpstr>
      <vt:lpstr>PowerPoint 簡報</vt:lpstr>
      <vt:lpstr>PowerPoint 簡報</vt:lpstr>
      <vt:lpstr>毛利人語言學家，拜訪太巴塱阿美族部落時，看到祖靈屋 Kakita’an 的形式，與家鄉的聚會所幾乎完全相同，甚至就連語言、傳說都類似時，感動地又哭又唱，「我們回家了！」</vt:lpstr>
      <vt:lpstr>PowerPoint 簡報</vt:lpstr>
      <vt:lpstr>PowerPoint 簡報</vt:lpstr>
      <vt:lpstr>PowerPoint 簡報</vt:lpstr>
      <vt:lpstr>PowerPoint 簡報</vt:lpstr>
      <vt:lpstr>外來者對原住民的記載</vt:lpstr>
      <vt:lpstr>荷蘭、西班牙人對平埔族的稱呼</vt:lpstr>
      <vt:lpstr>漢人對原住民的稱呼</vt:lpstr>
      <vt:lpstr>化番、平埔族</vt:lpstr>
      <vt:lpstr>正名運動</vt:lpstr>
      <vt:lpstr>PowerPoint 簡報</vt:lpstr>
      <vt:lpstr>PowerPoint 簡報</vt:lpstr>
      <vt:lpstr>平埔族</vt:lpstr>
      <vt:lpstr>PowerPoint 簡報</vt:lpstr>
      <vt:lpstr>目前原住民族群</vt:lpstr>
      <vt:lpstr>PowerPoint 簡報</vt:lpstr>
      <vt:lpstr>平埔族族群分類</vt:lpstr>
      <vt:lpstr>平埔族分類演變</vt:lpstr>
      <vt:lpstr>PowerPoint 簡報</vt:lpstr>
      <vt:lpstr>PowerPoint 簡報</vt:lpstr>
      <vt:lpstr>PowerPoint 簡報</vt:lpstr>
      <vt:lpstr>PowerPoint 簡報</vt:lpstr>
      <vt:lpstr>PowerPoint 簡報</vt:lpstr>
      <vt:lpstr>平埔族DIY量表</vt:lpstr>
      <vt:lpstr>PowerPoint 簡報</vt:lpstr>
      <vt:lpstr>PowerPoint 簡報</vt:lpstr>
      <vt:lpstr>PowerPoint 簡報</vt:lpstr>
      <vt:lpstr>平埔族的特徵</vt:lpstr>
      <vt:lpstr>PowerPoint 簡報</vt:lpstr>
      <vt:lpstr>PowerPoint 簡報</vt:lpstr>
      <vt:lpstr>PowerPoint 簡報</vt:lpstr>
      <vt:lpstr>PowerPoint 簡報</vt:lpstr>
      <vt:lpstr>PowerPoint 簡報</vt:lpstr>
      <vt:lpstr>PowerPoint 簡報</vt:lpstr>
      <vt:lpstr>PowerPoint 簡報</vt:lpstr>
      <vt:lpstr>原住民聚落「番社」</vt:lpstr>
      <vt:lpstr>PowerPoint 簡報</vt:lpstr>
      <vt:lpstr>PowerPoint 簡報</vt:lpstr>
      <vt:lpstr>黃叔璥《番俗六考》</vt:lpstr>
      <vt:lpstr>PowerPoint 簡報</vt:lpstr>
      <vt:lpstr>PowerPoint 簡報</vt:lpstr>
      <vt:lpstr>平埔族經濟生活</vt:lpstr>
      <vt:lpstr>PowerPoint 簡報</vt:lpstr>
      <vt:lpstr>母系社會</vt:lpstr>
      <vt:lpstr>婚姻制度</vt:lpstr>
      <vt:lpstr>六十七〈番社采風圖〉</vt:lpstr>
      <vt:lpstr>PowerPoint 簡報</vt:lpstr>
      <vt:lpstr>PowerPoint 簡報</vt:lpstr>
      <vt:lpstr>PowerPoint 簡報</vt:lpstr>
      <vt:lpstr>西拉雅族的祀壺信仰</vt:lpstr>
      <vt:lpstr>祀壺與公廨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夜祭</vt:lpstr>
      <vt:lpstr>PowerPoint 簡報</vt:lpstr>
      <vt:lpstr> 西拉雅族夜祭 </vt:lpstr>
      <vt:lpstr>PowerPoint 簡報</vt:lpstr>
      <vt:lpstr>PowerPoint 簡報</vt:lpstr>
      <vt:lpstr>PowerPoint 簡報</vt:lpstr>
      <vt:lpstr>PowerPoint 簡報</vt:lpstr>
      <vt:lpstr>PowerPoint 簡報</vt:lpstr>
      <vt:lpstr>走標、牽田</vt:lpstr>
      <vt:lpstr>PowerPoint 簡報</vt:lpstr>
      <vt:lpstr>地基主信仰</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臺灣開發史</dc:title>
  <dc:creator>User</dc:creator>
  <cp:lastModifiedBy>User</cp:lastModifiedBy>
  <cp:revision>370</cp:revision>
  <dcterms:created xsi:type="dcterms:W3CDTF">2015-03-06T01:52:46Z</dcterms:created>
  <dcterms:modified xsi:type="dcterms:W3CDTF">2021-03-24T01:17:33Z</dcterms:modified>
</cp:coreProperties>
</file>